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323" r:id="rId2"/>
    <p:sldId id="324" r:id="rId3"/>
    <p:sldId id="325" r:id="rId4"/>
    <p:sldId id="292" r:id="rId5"/>
    <p:sldId id="304" r:id="rId6"/>
  </p:sldIdLst>
  <p:sldSz cx="6858000" cy="9144000" type="letter"/>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6327"/>
  </p:normalViewPr>
  <p:slideViewPr>
    <p:cSldViewPr snapToGrid="0">
      <p:cViewPr varScale="1">
        <p:scale>
          <a:sx n="75" d="100"/>
          <a:sy n="75" d="100"/>
        </p:scale>
        <p:origin x="642"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496484"/>
            <a:ext cx="5829300" cy="3183467"/>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857250" y="4802717"/>
            <a:ext cx="5143500" cy="2207683"/>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8136F23-D5CC-314D-A2B1-6C06B9B0AF35}" type="datetimeFigureOut">
              <a:rPr lang="en-US" smtClean="0"/>
              <a:t>6/14/2023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19FC12-C0D7-8449-BF69-6A80EB6CAF6D}" type="slidenum">
              <a:rPr lang="en-US" smtClean="0"/>
              <a:t>‹#›</a:t>
            </a:fld>
            <a:endParaRPr lang="en-US"/>
          </a:p>
        </p:txBody>
      </p:sp>
    </p:spTree>
    <p:extLst>
      <p:ext uri="{BB962C8B-B14F-4D97-AF65-F5344CB8AC3E}">
        <p14:creationId xmlns:p14="http://schemas.microsoft.com/office/powerpoint/2010/main" val="13222530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8136F23-D5CC-314D-A2B1-6C06B9B0AF35}" type="datetimeFigureOut">
              <a:rPr lang="en-US" smtClean="0"/>
              <a:t>6/14/2023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19FC12-C0D7-8449-BF69-6A80EB6CAF6D}" type="slidenum">
              <a:rPr lang="en-US" smtClean="0"/>
              <a:t>‹#›</a:t>
            </a:fld>
            <a:endParaRPr lang="en-US"/>
          </a:p>
        </p:txBody>
      </p:sp>
    </p:spTree>
    <p:extLst>
      <p:ext uri="{BB962C8B-B14F-4D97-AF65-F5344CB8AC3E}">
        <p14:creationId xmlns:p14="http://schemas.microsoft.com/office/powerpoint/2010/main" val="6682143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279653"/>
            <a:ext cx="5915025" cy="3803649"/>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467916" y="6119286"/>
            <a:ext cx="5915025" cy="2000249"/>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8136F23-D5CC-314D-A2B1-6C06B9B0AF35}" type="datetimeFigureOut">
              <a:rPr lang="en-US" smtClean="0"/>
              <a:t>6/14/2023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19FC12-C0D7-8449-BF69-6A80EB6CAF6D}" type="slidenum">
              <a:rPr lang="en-US" smtClean="0"/>
              <a:t>‹#›</a:t>
            </a:fld>
            <a:endParaRPr lang="en-US"/>
          </a:p>
        </p:txBody>
      </p:sp>
    </p:spTree>
    <p:extLst>
      <p:ext uri="{BB962C8B-B14F-4D97-AF65-F5344CB8AC3E}">
        <p14:creationId xmlns:p14="http://schemas.microsoft.com/office/powerpoint/2010/main" val="9833707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71488" y="2434167"/>
            <a:ext cx="2914650" cy="5801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471863" y="2434167"/>
            <a:ext cx="2914650" cy="5801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8136F23-D5CC-314D-A2B1-6C06B9B0AF35}" type="datetimeFigureOut">
              <a:rPr lang="en-US" smtClean="0"/>
              <a:t>6/14/2023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F19FC12-C0D7-8449-BF69-6A80EB6CAF6D}" type="slidenum">
              <a:rPr lang="en-US" smtClean="0"/>
              <a:t>‹#›</a:t>
            </a:fld>
            <a:endParaRPr lang="en-US"/>
          </a:p>
        </p:txBody>
      </p:sp>
    </p:spTree>
    <p:extLst>
      <p:ext uri="{BB962C8B-B14F-4D97-AF65-F5344CB8AC3E}">
        <p14:creationId xmlns:p14="http://schemas.microsoft.com/office/powerpoint/2010/main" val="31442821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486836"/>
            <a:ext cx="5915025" cy="1767417"/>
          </a:xfrm>
        </p:spPr>
        <p:txBody>
          <a:bodyPr/>
          <a:lstStyle/>
          <a:p>
            <a:r>
              <a:rPr lang="en-US"/>
              <a:t>Click to edit Master title style</a:t>
            </a:r>
            <a:endParaRPr lang="en-US" dirty="0"/>
          </a:p>
        </p:txBody>
      </p:sp>
      <p:sp>
        <p:nvSpPr>
          <p:cNvPr id="3" name="Text Placeholder 2"/>
          <p:cNvSpPr>
            <a:spLocks noGrp="1"/>
          </p:cNvSpPr>
          <p:nvPr>
            <p:ph type="body" idx="1"/>
          </p:nvPr>
        </p:nvSpPr>
        <p:spPr>
          <a:xfrm>
            <a:off x="472381" y="2241551"/>
            <a:ext cx="2901255"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72381" y="3340100"/>
            <a:ext cx="2901255" cy="4912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471863" y="2241551"/>
            <a:ext cx="2915543"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471863" y="3340100"/>
            <a:ext cx="2915543" cy="4912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8136F23-D5CC-314D-A2B1-6C06B9B0AF35}" type="datetimeFigureOut">
              <a:rPr lang="en-US" smtClean="0"/>
              <a:t>6/14/2023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F19FC12-C0D7-8449-BF69-6A80EB6CAF6D}" type="slidenum">
              <a:rPr lang="en-US" smtClean="0"/>
              <a:t>‹#›</a:t>
            </a:fld>
            <a:endParaRPr lang="en-US"/>
          </a:p>
        </p:txBody>
      </p:sp>
    </p:spTree>
    <p:extLst>
      <p:ext uri="{BB962C8B-B14F-4D97-AF65-F5344CB8AC3E}">
        <p14:creationId xmlns:p14="http://schemas.microsoft.com/office/powerpoint/2010/main" val="5769808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8136F23-D5CC-314D-A2B1-6C06B9B0AF35}" type="datetimeFigureOut">
              <a:rPr lang="en-US" smtClean="0"/>
              <a:t>6/14/2023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F19FC12-C0D7-8449-BF69-6A80EB6CAF6D}" type="slidenum">
              <a:rPr lang="en-US" smtClean="0"/>
              <a:t>‹#›</a:t>
            </a:fld>
            <a:endParaRPr lang="en-US"/>
          </a:p>
        </p:txBody>
      </p:sp>
    </p:spTree>
    <p:extLst>
      <p:ext uri="{BB962C8B-B14F-4D97-AF65-F5344CB8AC3E}">
        <p14:creationId xmlns:p14="http://schemas.microsoft.com/office/powerpoint/2010/main" val="5340782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8136F23-D5CC-314D-A2B1-6C06B9B0AF35}" type="datetimeFigureOut">
              <a:rPr lang="en-US" smtClean="0"/>
              <a:t>6/14/2023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F19FC12-C0D7-8449-BF69-6A80EB6CAF6D}" type="slidenum">
              <a:rPr lang="en-US" smtClean="0"/>
              <a:t>‹#›</a:t>
            </a:fld>
            <a:endParaRPr lang="en-US"/>
          </a:p>
        </p:txBody>
      </p:sp>
    </p:spTree>
    <p:extLst>
      <p:ext uri="{BB962C8B-B14F-4D97-AF65-F5344CB8AC3E}">
        <p14:creationId xmlns:p14="http://schemas.microsoft.com/office/powerpoint/2010/main" val="3168751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2915543" y="1316569"/>
            <a:ext cx="3471863" cy="6498167"/>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38136F23-D5CC-314D-A2B1-6C06B9B0AF35}" type="datetimeFigureOut">
              <a:rPr lang="en-US" smtClean="0"/>
              <a:t>6/14/2023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F19FC12-C0D7-8449-BF69-6A80EB6CAF6D}" type="slidenum">
              <a:rPr lang="en-US" smtClean="0"/>
              <a:t>‹#›</a:t>
            </a:fld>
            <a:endParaRPr lang="en-US"/>
          </a:p>
        </p:txBody>
      </p:sp>
    </p:spTree>
    <p:extLst>
      <p:ext uri="{BB962C8B-B14F-4D97-AF65-F5344CB8AC3E}">
        <p14:creationId xmlns:p14="http://schemas.microsoft.com/office/powerpoint/2010/main" val="13976963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2915543" y="1316569"/>
            <a:ext cx="3471863" cy="6498167"/>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38136F23-D5CC-314D-A2B1-6C06B9B0AF35}" type="datetimeFigureOut">
              <a:rPr lang="en-US" smtClean="0"/>
              <a:t>6/14/2023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F19FC12-C0D7-8449-BF69-6A80EB6CAF6D}" type="slidenum">
              <a:rPr lang="en-US" smtClean="0"/>
              <a:t>‹#›</a:t>
            </a:fld>
            <a:endParaRPr lang="en-US"/>
          </a:p>
        </p:txBody>
      </p:sp>
    </p:spTree>
    <p:extLst>
      <p:ext uri="{BB962C8B-B14F-4D97-AF65-F5344CB8AC3E}">
        <p14:creationId xmlns:p14="http://schemas.microsoft.com/office/powerpoint/2010/main" val="17114755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8136F23-D5CC-314D-A2B1-6C06B9B0AF35}" type="datetimeFigureOut">
              <a:rPr lang="en-US" smtClean="0"/>
              <a:t>6/14/2023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19FC12-C0D7-8449-BF69-6A80EB6CAF6D}" type="slidenum">
              <a:rPr lang="en-US" smtClean="0"/>
              <a:t>‹#›</a:t>
            </a:fld>
            <a:endParaRPr lang="en-US"/>
          </a:p>
        </p:txBody>
      </p:sp>
    </p:spTree>
    <p:extLst>
      <p:ext uri="{BB962C8B-B14F-4D97-AF65-F5344CB8AC3E}">
        <p14:creationId xmlns:p14="http://schemas.microsoft.com/office/powerpoint/2010/main" val="11624397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486834"/>
            <a:ext cx="1478756" cy="7749117"/>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71488" y="486834"/>
            <a:ext cx="4350544" cy="77491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8136F23-D5CC-314D-A2B1-6C06B9B0AF35}" type="datetimeFigureOut">
              <a:rPr lang="en-US" smtClean="0"/>
              <a:t>6/14/2023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19FC12-C0D7-8449-BF69-6A80EB6CAF6D}" type="slidenum">
              <a:rPr lang="en-US" smtClean="0"/>
              <a:t>‹#›</a:t>
            </a:fld>
            <a:endParaRPr lang="en-US"/>
          </a:p>
        </p:txBody>
      </p:sp>
    </p:spTree>
    <p:extLst>
      <p:ext uri="{BB962C8B-B14F-4D97-AF65-F5344CB8AC3E}">
        <p14:creationId xmlns:p14="http://schemas.microsoft.com/office/powerpoint/2010/main" val="12077444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486836"/>
            <a:ext cx="5915025" cy="1767417"/>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71488" y="2434167"/>
            <a:ext cx="5915025" cy="580178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71488" y="8475136"/>
            <a:ext cx="1543050" cy="486833"/>
          </a:xfrm>
          <a:prstGeom prst="rect">
            <a:avLst/>
          </a:prstGeom>
        </p:spPr>
        <p:txBody>
          <a:bodyPr vert="horz" lIns="91440" tIns="45720" rIns="91440" bIns="45720" rtlCol="0" anchor="ctr"/>
          <a:lstStyle>
            <a:lvl1pPr algn="l">
              <a:defRPr sz="900">
                <a:solidFill>
                  <a:schemeClr val="tx1">
                    <a:tint val="75000"/>
                  </a:schemeClr>
                </a:solidFill>
              </a:defRPr>
            </a:lvl1pPr>
          </a:lstStyle>
          <a:p>
            <a:fld id="{38136F23-D5CC-314D-A2B1-6C06B9B0AF35}" type="datetimeFigureOut">
              <a:rPr lang="en-US" smtClean="0"/>
              <a:t>6/14/2023</a:t>
            </a:fld>
            <a:endParaRPr lang="en-US"/>
          </a:p>
        </p:txBody>
      </p:sp>
      <p:sp>
        <p:nvSpPr>
          <p:cNvPr id="5" name="Footer Placeholder 4"/>
          <p:cNvSpPr>
            <a:spLocks noGrp="1"/>
          </p:cNvSpPr>
          <p:nvPr>
            <p:ph type="ftr" sz="quarter" idx="3"/>
          </p:nvPr>
        </p:nvSpPr>
        <p:spPr>
          <a:xfrm>
            <a:off x="2271713" y="8475136"/>
            <a:ext cx="2314575" cy="48683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43463" y="8475136"/>
            <a:ext cx="1543050" cy="486833"/>
          </a:xfrm>
          <a:prstGeom prst="rect">
            <a:avLst/>
          </a:prstGeom>
        </p:spPr>
        <p:txBody>
          <a:bodyPr vert="horz" lIns="91440" tIns="45720" rIns="91440" bIns="45720" rtlCol="0" anchor="ctr"/>
          <a:lstStyle>
            <a:lvl1pPr algn="r">
              <a:defRPr sz="900">
                <a:solidFill>
                  <a:schemeClr val="tx1">
                    <a:tint val="75000"/>
                  </a:schemeClr>
                </a:solidFill>
              </a:defRPr>
            </a:lvl1pPr>
          </a:lstStyle>
          <a:p>
            <a:fld id="{0F19FC12-C0D7-8449-BF69-6A80EB6CAF6D}" type="slidenum">
              <a:rPr lang="en-US" smtClean="0"/>
              <a:t>‹#›</a:t>
            </a:fld>
            <a:endParaRPr lang="en-US"/>
          </a:p>
        </p:txBody>
      </p:sp>
    </p:spTree>
    <p:extLst>
      <p:ext uri="{BB962C8B-B14F-4D97-AF65-F5344CB8AC3E}">
        <p14:creationId xmlns:p14="http://schemas.microsoft.com/office/powerpoint/2010/main" val="501076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hyperlink" Target="mailto:general.info@moritzembroidery.com" TargetMode="External"/><Relationship Id="rId2" Type="http://schemas.openxmlformats.org/officeDocument/2006/relationships/hyperlink" Target="mailto:sales@abemblem.com" TargetMode="External"/><Relationship Id="rId1" Type="http://schemas.openxmlformats.org/officeDocument/2006/relationships/slideLayout" Target="../slideLayouts/slideLayout7.xml"/><Relationship Id="rId6" Type="http://schemas.openxmlformats.org/officeDocument/2006/relationships/hyperlink" Target="mailto:Sales@Krelman.com" TargetMode="External"/><Relationship Id="rId5" Type="http://schemas.openxmlformats.org/officeDocument/2006/relationships/hyperlink" Target="mailto:patchguys@aol.com" TargetMode="External"/><Relationship Id="rId4" Type="http://schemas.openxmlformats.org/officeDocument/2006/relationships/hyperlink" Target="mailto:sales@stadriemblems.com" TargetMode="External"/></Relationships>
</file>

<file path=ppt/slides/_rels/slide4.xml.rels><?xml version="1.0" encoding="UTF-8" standalone="yes"?>
<Relationships xmlns="http://schemas.openxmlformats.org/package/2006/relationships"><Relationship Id="rId3" Type="http://schemas.openxmlformats.org/officeDocument/2006/relationships/hyperlink" Target="http://www.shelbypatch.com/pdf/jm_fabric-twill-new.pdf" TargetMode="External"/><Relationship Id="rId2" Type="http://schemas.openxmlformats.org/officeDocument/2006/relationships/hyperlink" Target="http://www.gopatch.com/" TargetMode="External"/><Relationship Id="rId1" Type="http://schemas.openxmlformats.org/officeDocument/2006/relationships/slideLayout" Target="../slideLayouts/slideLayout7.xml"/><Relationship Id="rId4" Type="http://schemas.openxmlformats.org/officeDocument/2006/relationships/hyperlink" Target="http://www.shelbypatch.com/pdf/fufus_thread-rayon-new.pdf"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5F7E70A-810F-2854-32E3-FF74EC0C2E6E}"/>
              </a:ext>
            </a:extLst>
          </p:cNvPr>
          <p:cNvPicPr>
            <a:picLocks noChangeAspect="1"/>
          </p:cNvPicPr>
          <p:nvPr/>
        </p:nvPicPr>
        <p:blipFill>
          <a:blip r:embed="rId2"/>
          <a:stretch>
            <a:fillRect/>
          </a:stretch>
        </p:blipFill>
        <p:spPr>
          <a:xfrm>
            <a:off x="766172" y="4598974"/>
            <a:ext cx="2745520" cy="3846665"/>
          </a:xfrm>
          <a:prstGeom prst="rect">
            <a:avLst/>
          </a:prstGeom>
        </p:spPr>
      </p:pic>
      <p:sp>
        <p:nvSpPr>
          <p:cNvPr id="3" name="Rectangle 2">
            <a:extLst>
              <a:ext uri="{FF2B5EF4-FFF2-40B4-BE49-F238E27FC236}">
                <a16:creationId xmlns:a16="http://schemas.microsoft.com/office/drawing/2014/main" id="{CA5D7246-DDFA-A7F0-3C7B-CAB967022AB7}"/>
              </a:ext>
            </a:extLst>
          </p:cNvPr>
          <p:cNvSpPr/>
          <p:nvPr/>
        </p:nvSpPr>
        <p:spPr>
          <a:xfrm>
            <a:off x="307512" y="117046"/>
            <a:ext cx="6454606" cy="3601692"/>
          </a:xfrm>
          <a:prstGeom prst="rect">
            <a:avLst/>
          </a:prstGeom>
        </p:spPr>
        <p:txBody>
          <a:bodyPr wrap="square">
            <a:spAutoFit/>
          </a:bodyPr>
          <a:lstStyle/>
          <a:p>
            <a:endParaRPr lang="en-US" sz="1869" b="1" dirty="0">
              <a:solidFill>
                <a:srgbClr val="990033"/>
              </a:solidFill>
              <a:latin typeface="Arial" charset="0"/>
            </a:endParaRPr>
          </a:p>
          <a:p>
            <a:pPr algn="ctr"/>
            <a:r>
              <a:rPr lang="en-US" sz="2617" b="1" dirty="0">
                <a:solidFill>
                  <a:srgbClr val="C00000"/>
                </a:solidFill>
                <a:latin typeface="Arial" charset="0"/>
              </a:rPr>
              <a:t>EXAMPLE #1</a:t>
            </a:r>
          </a:p>
          <a:p>
            <a:pPr algn="ctr"/>
            <a:r>
              <a:rPr lang="en-US" sz="2617" b="1" u="sng" dirty="0">
                <a:solidFill>
                  <a:srgbClr val="C00000"/>
                </a:solidFill>
                <a:latin typeface="Arial" charset="0"/>
              </a:rPr>
              <a:t>Internal</a:t>
            </a:r>
            <a:r>
              <a:rPr lang="en-US" sz="2617" b="1" dirty="0">
                <a:solidFill>
                  <a:srgbClr val="C00000"/>
                </a:solidFill>
                <a:latin typeface="Arial" charset="0"/>
              </a:rPr>
              <a:t> Lodge Fund Raiser</a:t>
            </a:r>
          </a:p>
          <a:p>
            <a:pPr algn="ctr"/>
            <a:endParaRPr lang="en-US" sz="2617" b="1" dirty="0">
              <a:solidFill>
                <a:srgbClr val="0432FF"/>
              </a:solidFill>
              <a:latin typeface="Arial" charset="0"/>
            </a:endParaRPr>
          </a:p>
          <a:p>
            <a:r>
              <a:rPr lang="en-US" sz="1869" b="1" dirty="0">
                <a:solidFill>
                  <a:srgbClr val="0432FF"/>
                </a:solidFill>
                <a:latin typeface="Arial" charset="0"/>
              </a:rPr>
              <a:t>LEC approves basic patch Design for a </a:t>
            </a:r>
            <a:r>
              <a:rPr lang="en-US" sz="1869" b="1" u="sng" dirty="0">
                <a:solidFill>
                  <a:srgbClr val="0432FF"/>
                </a:solidFill>
                <a:latin typeface="Arial" charset="0"/>
              </a:rPr>
              <a:t>lodge fundraiser</a:t>
            </a:r>
            <a:r>
              <a:rPr lang="en-US" sz="1869" b="1" dirty="0">
                <a:solidFill>
                  <a:srgbClr val="0432FF"/>
                </a:solidFill>
                <a:latin typeface="Arial" charset="0"/>
              </a:rPr>
              <a:t>, 100% embroidered with 3 different colored borders.  300 Stadri patches ordered at $1.81 each</a:t>
            </a:r>
          </a:p>
          <a:p>
            <a:pPr marL="320474" indent="-320474">
              <a:buFont typeface="Arial" panose="020B0604020202020204" pitchFamily="34" charset="0"/>
              <a:buChar char="•"/>
            </a:pPr>
            <a:r>
              <a:rPr lang="en-US" sz="1869" b="1" dirty="0">
                <a:solidFill>
                  <a:srgbClr val="0432FF"/>
                </a:solidFill>
                <a:latin typeface="Arial" charset="0"/>
              </a:rPr>
              <a:t>300 sold at $4.00 each (blue border)</a:t>
            </a:r>
          </a:p>
          <a:p>
            <a:pPr marL="320474" indent="-320474">
              <a:buFont typeface="Arial" panose="020B0604020202020204" pitchFamily="34" charset="0"/>
              <a:buChar char="•"/>
            </a:pPr>
            <a:r>
              <a:rPr lang="en-US" sz="1869" b="1" dirty="0">
                <a:solidFill>
                  <a:srgbClr val="0432FF"/>
                </a:solidFill>
                <a:latin typeface="Arial" charset="0"/>
              </a:rPr>
              <a:t>75 sold at $50 each (purple border)</a:t>
            </a:r>
          </a:p>
          <a:p>
            <a:pPr marL="320474" indent="-320474">
              <a:buFont typeface="Arial" panose="020B0604020202020204" pitchFamily="34" charset="0"/>
              <a:buChar char="•"/>
            </a:pPr>
            <a:r>
              <a:rPr lang="en-US" sz="1869" b="1" dirty="0">
                <a:solidFill>
                  <a:srgbClr val="0432FF"/>
                </a:solidFill>
                <a:latin typeface="Arial" charset="0"/>
              </a:rPr>
              <a:t>25 sold at $150 each (gold mylar border)</a:t>
            </a:r>
          </a:p>
          <a:p>
            <a:r>
              <a:rPr lang="en-US" sz="1869" b="1" dirty="0">
                <a:solidFill>
                  <a:srgbClr val="990033"/>
                </a:solidFill>
                <a:latin typeface="Arial" charset="0"/>
              </a:rPr>
              <a:t>	</a:t>
            </a:r>
            <a:endParaRPr lang="en-US" sz="1869" b="1" dirty="0">
              <a:solidFill>
                <a:srgbClr val="FF0000"/>
              </a:solidFill>
              <a:latin typeface="Arial" charset="0"/>
            </a:endParaRPr>
          </a:p>
        </p:txBody>
      </p:sp>
      <p:sp>
        <p:nvSpPr>
          <p:cNvPr id="4" name="TextBox 3">
            <a:extLst>
              <a:ext uri="{FF2B5EF4-FFF2-40B4-BE49-F238E27FC236}">
                <a16:creationId xmlns:a16="http://schemas.microsoft.com/office/drawing/2014/main" id="{0EC678A8-0C8A-5791-A099-DDBE2EDC9E20}"/>
              </a:ext>
            </a:extLst>
          </p:cNvPr>
          <p:cNvSpPr txBox="1"/>
          <p:nvPr/>
        </p:nvSpPr>
        <p:spPr>
          <a:xfrm>
            <a:off x="676853" y="3494081"/>
            <a:ext cx="4621594" cy="868892"/>
          </a:xfrm>
          <a:prstGeom prst="rect">
            <a:avLst/>
          </a:prstGeom>
          <a:noFill/>
        </p:spPr>
        <p:txBody>
          <a:bodyPr wrap="square" rtlCol="0">
            <a:spAutoFit/>
          </a:bodyPr>
          <a:lstStyle/>
          <a:p>
            <a:r>
              <a:rPr lang="en-US" sz="1682" dirty="0"/>
              <a:t>Investment = $543</a:t>
            </a:r>
          </a:p>
          <a:p>
            <a:r>
              <a:rPr lang="en-US" sz="1682" dirty="0"/>
              <a:t>Sales = $1,200 + $3,750 + $3,750 = $8,900</a:t>
            </a:r>
          </a:p>
          <a:p>
            <a:r>
              <a:rPr lang="en-US" sz="1682" b="1" dirty="0"/>
              <a:t>Profit = $8,357</a:t>
            </a:r>
          </a:p>
        </p:txBody>
      </p:sp>
      <p:sp>
        <p:nvSpPr>
          <p:cNvPr id="5" name="TextBox 4">
            <a:extLst>
              <a:ext uri="{FF2B5EF4-FFF2-40B4-BE49-F238E27FC236}">
                <a16:creationId xmlns:a16="http://schemas.microsoft.com/office/drawing/2014/main" id="{3F18FED9-F828-B4C3-0545-8284B4EECB8A}"/>
              </a:ext>
            </a:extLst>
          </p:cNvPr>
          <p:cNvSpPr txBox="1"/>
          <p:nvPr/>
        </p:nvSpPr>
        <p:spPr>
          <a:xfrm>
            <a:off x="4413124" y="5196869"/>
            <a:ext cx="1429257" cy="1904304"/>
          </a:xfrm>
          <a:prstGeom prst="rect">
            <a:avLst/>
          </a:prstGeom>
          <a:noFill/>
        </p:spPr>
        <p:txBody>
          <a:bodyPr wrap="square" rtlCol="0">
            <a:spAutoFit/>
          </a:bodyPr>
          <a:lstStyle/>
          <a:p>
            <a:pPr algn="ctr"/>
            <a:r>
              <a:rPr lang="en-US" sz="1682" dirty="0"/>
              <a:t>One design with multiple border colors is still ONE design to a patch manufacturer</a:t>
            </a:r>
          </a:p>
        </p:txBody>
      </p:sp>
      <p:sp>
        <p:nvSpPr>
          <p:cNvPr id="6" name="TextBox 5">
            <a:extLst>
              <a:ext uri="{FF2B5EF4-FFF2-40B4-BE49-F238E27FC236}">
                <a16:creationId xmlns:a16="http://schemas.microsoft.com/office/drawing/2014/main" id="{F861DD37-6D87-A975-1AFC-32764F70F794}"/>
              </a:ext>
            </a:extLst>
          </p:cNvPr>
          <p:cNvSpPr txBox="1"/>
          <p:nvPr/>
        </p:nvSpPr>
        <p:spPr>
          <a:xfrm>
            <a:off x="307512" y="8680229"/>
            <a:ext cx="6242977" cy="293607"/>
          </a:xfrm>
          <a:prstGeom prst="rect">
            <a:avLst/>
          </a:prstGeom>
          <a:noFill/>
        </p:spPr>
        <p:txBody>
          <a:bodyPr wrap="square" rtlCol="0">
            <a:spAutoFit/>
          </a:bodyPr>
          <a:lstStyle/>
          <a:p>
            <a:r>
              <a:rPr lang="en-US" sz="1308" dirty="0"/>
              <a:t>Don’t overuse this approach and enroll your lodge in the ”patch of the month” club</a:t>
            </a:r>
          </a:p>
        </p:txBody>
      </p:sp>
    </p:spTree>
    <p:extLst>
      <p:ext uri="{BB962C8B-B14F-4D97-AF65-F5344CB8AC3E}">
        <p14:creationId xmlns:p14="http://schemas.microsoft.com/office/powerpoint/2010/main" val="18645939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5F7E70A-810F-2854-32E3-FF74EC0C2E6E}"/>
              </a:ext>
            </a:extLst>
          </p:cNvPr>
          <p:cNvPicPr>
            <a:picLocks noChangeAspect="1"/>
          </p:cNvPicPr>
          <p:nvPr/>
        </p:nvPicPr>
        <p:blipFill>
          <a:blip r:embed="rId2"/>
          <a:stretch>
            <a:fillRect/>
          </a:stretch>
        </p:blipFill>
        <p:spPr>
          <a:xfrm>
            <a:off x="1001136" y="4418875"/>
            <a:ext cx="2599491" cy="3642068"/>
          </a:xfrm>
          <a:prstGeom prst="rect">
            <a:avLst/>
          </a:prstGeom>
        </p:spPr>
      </p:pic>
      <p:sp>
        <p:nvSpPr>
          <p:cNvPr id="3" name="Rectangle 2">
            <a:extLst>
              <a:ext uri="{FF2B5EF4-FFF2-40B4-BE49-F238E27FC236}">
                <a16:creationId xmlns:a16="http://schemas.microsoft.com/office/drawing/2014/main" id="{CA5D7246-DDFA-A7F0-3C7B-CAB967022AB7}"/>
              </a:ext>
            </a:extLst>
          </p:cNvPr>
          <p:cNvSpPr/>
          <p:nvPr/>
        </p:nvSpPr>
        <p:spPr>
          <a:xfrm>
            <a:off x="536477" y="86907"/>
            <a:ext cx="6066310" cy="3601692"/>
          </a:xfrm>
          <a:prstGeom prst="rect">
            <a:avLst/>
          </a:prstGeom>
        </p:spPr>
        <p:txBody>
          <a:bodyPr wrap="square">
            <a:spAutoFit/>
          </a:bodyPr>
          <a:lstStyle/>
          <a:p>
            <a:endParaRPr lang="en-US" sz="1869" b="1" dirty="0">
              <a:solidFill>
                <a:srgbClr val="990033"/>
              </a:solidFill>
              <a:latin typeface="Arial" charset="0"/>
            </a:endParaRPr>
          </a:p>
          <a:p>
            <a:pPr algn="ctr"/>
            <a:r>
              <a:rPr lang="en-US" sz="2617" b="1" dirty="0">
                <a:solidFill>
                  <a:srgbClr val="C00000"/>
                </a:solidFill>
                <a:latin typeface="Arial" charset="0"/>
              </a:rPr>
              <a:t>EXAMPLE #2</a:t>
            </a:r>
          </a:p>
          <a:p>
            <a:pPr algn="ctr"/>
            <a:r>
              <a:rPr lang="en-US" sz="2617" b="1" u="sng" dirty="0">
                <a:solidFill>
                  <a:srgbClr val="C00000"/>
                </a:solidFill>
                <a:latin typeface="Arial" charset="0"/>
              </a:rPr>
              <a:t>National</a:t>
            </a:r>
            <a:r>
              <a:rPr lang="en-US" sz="2617" b="1" dirty="0">
                <a:solidFill>
                  <a:srgbClr val="C00000"/>
                </a:solidFill>
                <a:latin typeface="Arial" charset="0"/>
              </a:rPr>
              <a:t> Event Fund Raiser</a:t>
            </a:r>
          </a:p>
          <a:p>
            <a:pPr algn="ctr"/>
            <a:endParaRPr lang="en-US" sz="2617" b="1" dirty="0">
              <a:solidFill>
                <a:srgbClr val="0432FF"/>
              </a:solidFill>
              <a:latin typeface="Arial" charset="0"/>
            </a:endParaRPr>
          </a:p>
          <a:p>
            <a:r>
              <a:rPr lang="en-US" sz="1869" b="1" dirty="0">
                <a:solidFill>
                  <a:srgbClr val="0432FF"/>
                </a:solidFill>
                <a:latin typeface="Arial" charset="0"/>
              </a:rPr>
              <a:t>LEC approves basic 100% embroidered patch Design for a </a:t>
            </a:r>
            <a:r>
              <a:rPr lang="en-US" sz="1869" b="1" u="sng" dirty="0">
                <a:solidFill>
                  <a:srgbClr val="0432FF"/>
                </a:solidFill>
                <a:latin typeface="Arial" charset="0"/>
              </a:rPr>
              <a:t>National Event </a:t>
            </a:r>
            <a:r>
              <a:rPr lang="en-US" sz="1869" b="1" dirty="0">
                <a:solidFill>
                  <a:srgbClr val="0432FF"/>
                </a:solidFill>
                <a:latin typeface="Arial" charset="0"/>
              </a:rPr>
              <a:t>and orders 1000 Stadri NOAC patches at $1.24 each</a:t>
            </a:r>
          </a:p>
          <a:p>
            <a:pPr marL="320474" indent="-320474">
              <a:buFont typeface="Arial" panose="020B0604020202020204" pitchFamily="34" charset="0"/>
              <a:buChar char="•"/>
            </a:pPr>
            <a:r>
              <a:rPr lang="en-US" sz="1869" b="1" dirty="0">
                <a:solidFill>
                  <a:srgbClr val="0432FF"/>
                </a:solidFill>
                <a:latin typeface="Arial" charset="0"/>
              </a:rPr>
              <a:t>800 sold (via WEB, and internal) at $4.00 each</a:t>
            </a:r>
          </a:p>
          <a:p>
            <a:pPr marL="320474" indent="-320474">
              <a:buFont typeface="Arial" panose="020B0604020202020204" pitchFamily="34" charset="0"/>
              <a:buChar char="•"/>
            </a:pPr>
            <a:r>
              <a:rPr lang="en-US" sz="1869" b="1" dirty="0">
                <a:solidFill>
                  <a:srgbClr val="0432FF"/>
                </a:solidFill>
                <a:latin typeface="Arial" charset="0"/>
              </a:rPr>
              <a:t>75 sold at $100 each</a:t>
            </a:r>
          </a:p>
          <a:p>
            <a:pPr marL="320474" indent="-320474">
              <a:buFont typeface="Arial" panose="020B0604020202020204" pitchFamily="34" charset="0"/>
              <a:buChar char="•"/>
            </a:pPr>
            <a:r>
              <a:rPr lang="en-US" sz="1869" b="1" dirty="0">
                <a:solidFill>
                  <a:srgbClr val="0432FF"/>
                </a:solidFill>
                <a:latin typeface="Arial" charset="0"/>
              </a:rPr>
              <a:t>25 sold at $150 each</a:t>
            </a:r>
          </a:p>
          <a:p>
            <a:r>
              <a:rPr lang="en-US" sz="1869" b="1" dirty="0">
                <a:solidFill>
                  <a:srgbClr val="990033"/>
                </a:solidFill>
                <a:latin typeface="Arial" charset="0"/>
              </a:rPr>
              <a:t>	</a:t>
            </a:r>
            <a:endParaRPr lang="en-US" sz="1869" b="1" dirty="0">
              <a:solidFill>
                <a:srgbClr val="FF0000"/>
              </a:solidFill>
              <a:latin typeface="Arial" charset="0"/>
            </a:endParaRPr>
          </a:p>
        </p:txBody>
      </p:sp>
      <p:sp>
        <p:nvSpPr>
          <p:cNvPr id="4" name="TextBox 3">
            <a:extLst>
              <a:ext uri="{FF2B5EF4-FFF2-40B4-BE49-F238E27FC236}">
                <a16:creationId xmlns:a16="http://schemas.microsoft.com/office/drawing/2014/main" id="{0EC678A8-0C8A-5791-A099-DDBE2EDC9E20}"/>
              </a:ext>
            </a:extLst>
          </p:cNvPr>
          <p:cNvSpPr txBox="1"/>
          <p:nvPr/>
        </p:nvSpPr>
        <p:spPr>
          <a:xfrm>
            <a:off x="879642" y="3348581"/>
            <a:ext cx="4621594" cy="868892"/>
          </a:xfrm>
          <a:prstGeom prst="rect">
            <a:avLst/>
          </a:prstGeom>
          <a:noFill/>
        </p:spPr>
        <p:txBody>
          <a:bodyPr wrap="square" rtlCol="0">
            <a:spAutoFit/>
          </a:bodyPr>
          <a:lstStyle/>
          <a:p>
            <a:r>
              <a:rPr lang="en-US" sz="1682" dirty="0"/>
              <a:t>Investment = $1,240</a:t>
            </a:r>
          </a:p>
          <a:p>
            <a:r>
              <a:rPr lang="en-US" sz="1682" dirty="0"/>
              <a:t>Sales = $3200 + $7,500 + $3,750 = $14,450</a:t>
            </a:r>
          </a:p>
          <a:p>
            <a:r>
              <a:rPr lang="en-US" sz="1682" b="1" dirty="0"/>
              <a:t>Profit = $13,210</a:t>
            </a:r>
          </a:p>
        </p:txBody>
      </p:sp>
      <p:sp>
        <p:nvSpPr>
          <p:cNvPr id="5" name="TextBox 4">
            <a:extLst>
              <a:ext uri="{FF2B5EF4-FFF2-40B4-BE49-F238E27FC236}">
                <a16:creationId xmlns:a16="http://schemas.microsoft.com/office/drawing/2014/main" id="{3F18FED9-F828-B4C3-0545-8284B4EECB8A}"/>
              </a:ext>
            </a:extLst>
          </p:cNvPr>
          <p:cNvSpPr txBox="1"/>
          <p:nvPr/>
        </p:nvSpPr>
        <p:spPr>
          <a:xfrm>
            <a:off x="4413124" y="5196869"/>
            <a:ext cx="1429257" cy="1904304"/>
          </a:xfrm>
          <a:prstGeom prst="rect">
            <a:avLst/>
          </a:prstGeom>
          <a:noFill/>
        </p:spPr>
        <p:txBody>
          <a:bodyPr wrap="square" rtlCol="0">
            <a:spAutoFit/>
          </a:bodyPr>
          <a:lstStyle/>
          <a:p>
            <a:pPr algn="ctr"/>
            <a:r>
              <a:rPr lang="en-US" sz="1682" dirty="0"/>
              <a:t>One design with multiple border colors is still ONE design to a patch manufacturer</a:t>
            </a:r>
          </a:p>
        </p:txBody>
      </p:sp>
      <p:sp>
        <p:nvSpPr>
          <p:cNvPr id="6" name="TextBox 5">
            <a:extLst>
              <a:ext uri="{FF2B5EF4-FFF2-40B4-BE49-F238E27FC236}">
                <a16:creationId xmlns:a16="http://schemas.microsoft.com/office/drawing/2014/main" id="{87EA574F-632D-EE89-5913-EBF49D8A41EB}"/>
              </a:ext>
            </a:extLst>
          </p:cNvPr>
          <p:cNvSpPr txBox="1"/>
          <p:nvPr/>
        </p:nvSpPr>
        <p:spPr>
          <a:xfrm>
            <a:off x="195770" y="8680229"/>
            <a:ext cx="6454605" cy="293607"/>
          </a:xfrm>
          <a:prstGeom prst="rect">
            <a:avLst/>
          </a:prstGeom>
          <a:noFill/>
        </p:spPr>
        <p:txBody>
          <a:bodyPr wrap="square" rtlCol="0">
            <a:spAutoFit/>
          </a:bodyPr>
          <a:lstStyle/>
          <a:p>
            <a:r>
              <a:rPr lang="en-US" sz="1308" dirty="0"/>
              <a:t>Repeat: Don’t overuse this approach and enroll your lodge in the ”patch of the month” club</a:t>
            </a:r>
          </a:p>
        </p:txBody>
      </p:sp>
    </p:spTree>
    <p:extLst>
      <p:ext uri="{BB962C8B-B14F-4D97-AF65-F5344CB8AC3E}">
        <p14:creationId xmlns:p14="http://schemas.microsoft.com/office/powerpoint/2010/main" val="405712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0F80AAC-FBE0-CF7A-42BD-B655A9F3596A}"/>
              </a:ext>
            </a:extLst>
          </p:cNvPr>
          <p:cNvSpPr/>
          <p:nvPr/>
        </p:nvSpPr>
        <p:spPr>
          <a:xfrm>
            <a:off x="1249603" y="98965"/>
            <a:ext cx="4485800" cy="1386855"/>
          </a:xfrm>
          <a:prstGeom prst="rect">
            <a:avLst/>
          </a:prstGeom>
        </p:spPr>
        <p:txBody>
          <a:bodyPr wrap="square">
            <a:spAutoFit/>
          </a:bodyPr>
          <a:lstStyle/>
          <a:p>
            <a:pPr algn="ctr"/>
            <a:r>
              <a:rPr lang="en-US" sz="3365" b="1" dirty="0">
                <a:solidFill>
                  <a:schemeClr val="tx2"/>
                </a:solidFill>
                <a:latin typeface="Poor Richard" pitchFamily="18" charset="0"/>
              </a:rPr>
              <a:t>PATCH </a:t>
            </a:r>
          </a:p>
          <a:p>
            <a:pPr algn="ctr"/>
            <a:r>
              <a:rPr lang="en-US" sz="3365" b="1" dirty="0">
                <a:solidFill>
                  <a:schemeClr val="tx2"/>
                </a:solidFill>
                <a:latin typeface="Poor Richard" pitchFamily="18" charset="0"/>
              </a:rPr>
              <a:t>MANUFACTURING</a:t>
            </a:r>
          </a:p>
          <a:p>
            <a:pPr algn="ctr"/>
            <a:r>
              <a:rPr lang="en-US" sz="1682" b="1" dirty="0">
                <a:solidFill>
                  <a:schemeClr val="tx2"/>
                </a:solidFill>
                <a:latin typeface="Poor Richard" pitchFamily="18" charset="0"/>
              </a:rPr>
              <a:t>BSA Approved Manufacturers</a:t>
            </a:r>
            <a:endParaRPr lang="en-US" sz="1028" dirty="0"/>
          </a:p>
        </p:txBody>
      </p:sp>
      <p:sp>
        <p:nvSpPr>
          <p:cNvPr id="3" name="TextBox 2">
            <a:extLst>
              <a:ext uri="{FF2B5EF4-FFF2-40B4-BE49-F238E27FC236}">
                <a16:creationId xmlns:a16="http://schemas.microsoft.com/office/drawing/2014/main" id="{217EAC26-126E-221C-E327-9DB7F59F2CB2}"/>
              </a:ext>
            </a:extLst>
          </p:cNvPr>
          <p:cNvSpPr txBox="1"/>
          <p:nvPr/>
        </p:nvSpPr>
        <p:spPr>
          <a:xfrm>
            <a:off x="613566" y="1508454"/>
            <a:ext cx="5630869" cy="7010381"/>
          </a:xfrm>
          <a:prstGeom prst="rect">
            <a:avLst/>
          </a:prstGeom>
          <a:noFill/>
        </p:spPr>
        <p:txBody>
          <a:bodyPr wrap="square" rtlCol="0">
            <a:spAutoFit/>
          </a:bodyPr>
          <a:lstStyle/>
          <a:p>
            <a:r>
              <a:rPr lang="en-US" sz="1215" b="1" dirty="0">
                <a:latin typeface="+mj-lt"/>
              </a:rPr>
              <a:t>There are many BSA Approved patch suppliers. Call the National Office at 800 323 0732 of contact their vendors directly. Shop around for the quality and price you desire.  Here are a few well known vendors:</a:t>
            </a:r>
          </a:p>
          <a:p>
            <a:endParaRPr lang="en-US" sz="1215" b="1" dirty="0">
              <a:latin typeface="+mj-lt"/>
            </a:endParaRPr>
          </a:p>
          <a:p>
            <a:r>
              <a:rPr lang="en-US" sz="1215" b="1" dirty="0">
                <a:latin typeface="+mj-lt"/>
              </a:rPr>
              <a:t>AB Emblem</a:t>
            </a:r>
            <a:r>
              <a:rPr lang="en-US" sz="1215" dirty="0">
                <a:latin typeface="+mj-lt"/>
              </a:rPr>
              <a:t>22-A-B Emblem Dr.</a:t>
            </a:r>
          </a:p>
          <a:p>
            <a:r>
              <a:rPr lang="en-US" sz="1215" dirty="0">
                <a:latin typeface="+mj-lt"/>
              </a:rPr>
              <a:t>Weaverville, NC 287787</a:t>
            </a:r>
          </a:p>
          <a:p>
            <a:r>
              <a:rPr lang="en-US" sz="1215" dirty="0">
                <a:latin typeface="+mj-lt"/>
              </a:rPr>
              <a:t>888-797-4285</a:t>
            </a:r>
          </a:p>
          <a:p>
            <a:r>
              <a:rPr lang="en-US" sz="1215" dirty="0">
                <a:latin typeface="+mj-lt"/>
                <a:hlinkClick r:id="rId2"/>
              </a:rPr>
              <a:t>sales@abemblem.com</a:t>
            </a:r>
            <a:endParaRPr lang="en-US" sz="1215" dirty="0">
              <a:latin typeface="+mj-lt"/>
            </a:endParaRPr>
          </a:p>
          <a:p>
            <a:endParaRPr lang="en-US" sz="1215" b="1" dirty="0">
              <a:latin typeface="+mj-lt"/>
            </a:endParaRPr>
          </a:p>
          <a:p>
            <a:r>
              <a:rPr lang="en-US" sz="1215" b="1" dirty="0">
                <a:latin typeface="+mj-lt"/>
              </a:rPr>
              <a:t>Moritz Embroidery Works</a:t>
            </a:r>
          </a:p>
          <a:p>
            <a:r>
              <a:rPr lang="en-US" sz="1215" dirty="0">
                <a:latin typeface="+mj-lt"/>
              </a:rPr>
              <a:t>21 North Courtland Street</a:t>
            </a:r>
          </a:p>
          <a:p>
            <a:r>
              <a:rPr lang="en-US" sz="1215" dirty="0">
                <a:latin typeface="+mj-lt"/>
              </a:rPr>
              <a:t>East Stroudsburg PA. 18301 </a:t>
            </a:r>
          </a:p>
          <a:p>
            <a:r>
              <a:rPr lang="en-US" sz="1215" dirty="0">
                <a:latin typeface="+mj-lt"/>
              </a:rPr>
              <a:t>800 533 4183</a:t>
            </a:r>
          </a:p>
          <a:p>
            <a:r>
              <a:rPr lang="en-US" sz="1215" dirty="0">
                <a:hlinkClick r:id="rId3"/>
              </a:rPr>
              <a:t>general.info@moritzembroidery.com</a:t>
            </a:r>
            <a:endParaRPr lang="en-US" sz="1215" dirty="0">
              <a:latin typeface="+mj-lt"/>
            </a:endParaRPr>
          </a:p>
          <a:p>
            <a:endParaRPr lang="en-US" sz="1215" dirty="0">
              <a:latin typeface="+mj-lt"/>
            </a:endParaRPr>
          </a:p>
          <a:p>
            <a:r>
              <a:rPr lang="en-US" sz="1215" b="1" dirty="0" err="1">
                <a:latin typeface="+mj-lt"/>
              </a:rPr>
              <a:t>Stadri</a:t>
            </a:r>
            <a:r>
              <a:rPr lang="en-US" sz="1215" b="1" dirty="0">
                <a:latin typeface="+mj-lt"/>
              </a:rPr>
              <a:t> Emblems</a:t>
            </a:r>
          </a:p>
          <a:p>
            <a:r>
              <a:rPr lang="en-US" sz="1215" dirty="0">
                <a:latin typeface="+mj-lt"/>
              </a:rPr>
              <a:t>1760 Glasco Tpke</a:t>
            </a:r>
            <a:br>
              <a:rPr lang="en-US" sz="1215" dirty="0">
                <a:latin typeface="+mj-lt"/>
              </a:rPr>
            </a:br>
            <a:r>
              <a:rPr lang="en-US" sz="1215" dirty="0">
                <a:latin typeface="+mj-lt"/>
              </a:rPr>
              <a:t>Woodstock, NY 12498</a:t>
            </a:r>
          </a:p>
          <a:p>
            <a:r>
              <a:rPr lang="en-US" sz="1215" dirty="0">
                <a:latin typeface="+mj-lt"/>
              </a:rPr>
              <a:t> Phone: 800-679-7909</a:t>
            </a:r>
          </a:p>
          <a:p>
            <a:r>
              <a:rPr lang="en-US" sz="1215" dirty="0">
                <a:latin typeface="+mj-lt"/>
              </a:rPr>
              <a:t> Fax: 845-679-6649</a:t>
            </a:r>
          </a:p>
          <a:p>
            <a:r>
              <a:rPr lang="en-US" sz="1215" dirty="0">
                <a:latin typeface="+mj-lt"/>
              </a:rPr>
              <a:t> </a:t>
            </a:r>
            <a:r>
              <a:rPr lang="en-US" sz="1215" dirty="0">
                <a:latin typeface="+mj-lt"/>
                <a:hlinkClick r:id="rId4"/>
              </a:rPr>
              <a:t>sales@stadriemblems.com</a:t>
            </a:r>
            <a:endParaRPr lang="en-US" sz="1215" dirty="0">
              <a:latin typeface="+mj-lt"/>
            </a:endParaRPr>
          </a:p>
          <a:p>
            <a:endParaRPr lang="en-US" sz="1215" dirty="0">
              <a:solidFill>
                <a:srgbClr val="000000"/>
              </a:solidFill>
              <a:latin typeface="+mj-lt"/>
            </a:endParaRPr>
          </a:p>
          <a:p>
            <a:r>
              <a:rPr lang="en-US" sz="1215" b="1" dirty="0">
                <a:solidFill>
                  <a:srgbClr val="000000"/>
                </a:solidFill>
                <a:latin typeface="+mj-lt"/>
              </a:rPr>
              <a:t>Sunshine Emblem &amp; Decal, Inc</a:t>
            </a:r>
            <a:br>
              <a:rPr lang="en-US" sz="1215" dirty="0">
                <a:solidFill>
                  <a:srgbClr val="000000"/>
                </a:solidFill>
                <a:latin typeface="+mj-lt"/>
              </a:rPr>
            </a:br>
            <a:r>
              <a:rPr lang="en-US" sz="1215" dirty="0">
                <a:solidFill>
                  <a:srgbClr val="000000"/>
                </a:solidFill>
                <a:latin typeface="+mj-lt"/>
              </a:rPr>
              <a:t>3363 Sheridan Street</a:t>
            </a:r>
            <a:br>
              <a:rPr lang="en-US" sz="1215" dirty="0">
                <a:solidFill>
                  <a:srgbClr val="000000"/>
                </a:solidFill>
                <a:latin typeface="+mj-lt"/>
              </a:rPr>
            </a:br>
            <a:r>
              <a:rPr lang="en-US" sz="1215" dirty="0">
                <a:solidFill>
                  <a:srgbClr val="000000"/>
                </a:solidFill>
                <a:latin typeface="+mj-lt"/>
              </a:rPr>
              <a:t>Suite 210</a:t>
            </a:r>
            <a:br>
              <a:rPr lang="en-US" sz="1215" dirty="0">
                <a:solidFill>
                  <a:srgbClr val="000000"/>
                </a:solidFill>
                <a:latin typeface="+mj-lt"/>
              </a:rPr>
            </a:br>
            <a:r>
              <a:rPr lang="en-US" sz="1215" dirty="0">
                <a:solidFill>
                  <a:srgbClr val="000000"/>
                </a:solidFill>
                <a:latin typeface="+mj-lt"/>
              </a:rPr>
              <a:t>HOLLYWOOD, FL 33021</a:t>
            </a:r>
            <a:br>
              <a:rPr lang="en-US" sz="1215" dirty="0">
                <a:solidFill>
                  <a:srgbClr val="000000"/>
                </a:solidFill>
                <a:latin typeface="+mj-lt"/>
              </a:rPr>
            </a:br>
            <a:r>
              <a:rPr lang="en-US" sz="1215" dirty="0">
                <a:solidFill>
                  <a:srgbClr val="000000"/>
                </a:solidFill>
                <a:latin typeface="+mj-lt"/>
              </a:rPr>
              <a:t>9549228634</a:t>
            </a:r>
            <a:br>
              <a:rPr lang="en-US" sz="1215" dirty="0">
                <a:solidFill>
                  <a:srgbClr val="000000"/>
                </a:solidFill>
                <a:latin typeface="+mj-lt"/>
              </a:rPr>
            </a:br>
            <a:r>
              <a:rPr lang="en-US" sz="1215" dirty="0">
                <a:solidFill>
                  <a:srgbClr val="000033"/>
                </a:solidFill>
                <a:latin typeface="+mj-lt"/>
                <a:hlinkClick r:id="rId5"/>
              </a:rPr>
              <a:t>patchguys@aol.com</a:t>
            </a:r>
            <a:br>
              <a:rPr lang="en-US" sz="1215" dirty="0">
                <a:solidFill>
                  <a:srgbClr val="000033"/>
                </a:solidFill>
                <a:latin typeface="+mj-lt"/>
              </a:rPr>
            </a:br>
            <a:endParaRPr lang="en-US" sz="1215" dirty="0">
              <a:solidFill>
                <a:srgbClr val="000033"/>
              </a:solidFill>
              <a:latin typeface="+mj-lt"/>
            </a:endParaRPr>
          </a:p>
          <a:p>
            <a:r>
              <a:rPr lang="en-US" sz="1215" b="1" dirty="0"/>
              <a:t>Shelby Patch Company</a:t>
            </a:r>
          </a:p>
          <a:p>
            <a:r>
              <a:rPr lang="en-US" sz="1215" dirty="0"/>
              <a:t>3825 Hunt Club Court </a:t>
            </a:r>
            <a:br>
              <a:rPr lang="en-US" sz="1215" dirty="0"/>
            </a:br>
            <a:r>
              <a:rPr lang="en-US" sz="1215" dirty="0"/>
              <a:t>Shelby Township, MI 48316</a:t>
            </a:r>
          </a:p>
          <a:p>
            <a:r>
              <a:rPr lang="en-US" sz="1215" dirty="0"/>
              <a:t>(586) 781-4778</a:t>
            </a:r>
          </a:p>
          <a:p>
            <a:endParaRPr lang="en-US" sz="1215" dirty="0">
              <a:latin typeface="+mj-lt"/>
            </a:endParaRPr>
          </a:p>
          <a:p>
            <a:r>
              <a:rPr lang="en-US" sz="1215" dirty="0" err="1">
                <a:latin typeface="+mj-lt"/>
              </a:rPr>
              <a:t>KrelmanCo</a:t>
            </a:r>
            <a:r>
              <a:rPr lang="en-US" sz="1215" dirty="0">
                <a:latin typeface="+mj-lt"/>
              </a:rPr>
              <a:t>. LLC</a:t>
            </a:r>
          </a:p>
          <a:p>
            <a:r>
              <a:rPr lang="en-US" sz="1215" dirty="0">
                <a:latin typeface="+mj-lt"/>
                <a:hlinkClick r:id="rId6"/>
              </a:rPr>
              <a:t>Sales@Krelman.com</a:t>
            </a:r>
            <a:endParaRPr lang="en-US" sz="1215" dirty="0">
              <a:latin typeface="+mj-lt"/>
            </a:endParaRPr>
          </a:p>
          <a:p>
            <a:r>
              <a:rPr lang="en-US" sz="1215" dirty="0">
                <a:latin typeface="+mj-lt"/>
              </a:rPr>
              <a:t>800-231-9556</a:t>
            </a:r>
            <a:endParaRPr lang="en-US" sz="1215" dirty="0"/>
          </a:p>
        </p:txBody>
      </p:sp>
    </p:spTree>
    <p:extLst>
      <p:ext uri="{BB962C8B-B14F-4D97-AF65-F5344CB8AC3E}">
        <p14:creationId xmlns:p14="http://schemas.microsoft.com/office/powerpoint/2010/main" val="41334271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ext Box 2"/>
          <p:cNvSpPr txBox="1">
            <a:spLocks noChangeArrowheads="1"/>
          </p:cNvSpPr>
          <p:nvPr/>
        </p:nvSpPr>
        <p:spPr bwMode="auto">
          <a:xfrm>
            <a:off x="762507" y="469797"/>
            <a:ext cx="5388538" cy="1707775"/>
          </a:xfrm>
          <a:prstGeom prst="rect">
            <a:avLst/>
          </a:prstGeom>
          <a:noFill/>
          <a:ln w="9525">
            <a:noFill/>
            <a:miter lim="800000"/>
            <a:headEnd/>
            <a:tailEnd/>
          </a:ln>
        </p:spPr>
        <p:txBody>
          <a:bodyPr>
            <a:spAutoFit/>
          </a:bodyPr>
          <a:lstStyle/>
          <a:p>
            <a:pPr algn="ctr"/>
            <a:r>
              <a:rPr lang="en-US" sz="3499" b="1" dirty="0"/>
              <a:t>THREAD  COLOR</a:t>
            </a:r>
          </a:p>
          <a:p>
            <a:pPr algn="ctr"/>
            <a:r>
              <a:rPr lang="en-US" sz="3499" b="1" dirty="0"/>
              <a:t>RESOURCE</a:t>
            </a:r>
          </a:p>
          <a:p>
            <a:pPr algn="ctr"/>
            <a:r>
              <a:rPr lang="en-US" sz="3499" b="1" dirty="0"/>
              <a:t>Example</a:t>
            </a:r>
            <a:endParaRPr lang="en-US" sz="1385" dirty="0"/>
          </a:p>
        </p:txBody>
      </p:sp>
      <p:sp>
        <p:nvSpPr>
          <p:cNvPr id="43011" name="Text Box 4"/>
          <p:cNvSpPr txBox="1">
            <a:spLocks noChangeArrowheads="1"/>
          </p:cNvSpPr>
          <p:nvPr/>
        </p:nvSpPr>
        <p:spPr bwMode="auto">
          <a:xfrm>
            <a:off x="373645" y="5411067"/>
            <a:ext cx="2900274" cy="305468"/>
          </a:xfrm>
          <a:prstGeom prst="rect">
            <a:avLst/>
          </a:prstGeom>
          <a:noFill/>
          <a:ln w="9525">
            <a:noFill/>
            <a:miter lim="800000"/>
            <a:headEnd/>
            <a:tailEnd/>
          </a:ln>
        </p:spPr>
        <p:txBody>
          <a:bodyPr>
            <a:spAutoFit/>
          </a:bodyPr>
          <a:lstStyle/>
          <a:p>
            <a:endParaRPr lang="en-US" sz="1385" dirty="0"/>
          </a:p>
        </p:txBody>
      </p:sp>
      <p:sp>
        <p:nvSpPr>
          <p:cNvPr id="43012" name="Text Box 5"/>
          <p:cNvSpPr txBox="1">
            <a:spLocks noChangeArrowheads="1"/>
          </p:cNvSpPr>
          <p:nvPr/>
        </p:nvSpPr>
        <p:spPr bwMode="auto">
          <a:xfrm>
            <a:off x="617213" y="2311562"/>
            <a:ext cx="5832954" cy="1818062"/>
          </a:xfrm>
          <a:prstGeom prst="rect">
            <a:avLst/>
          </a:prstGeom>
          <a:noFill/>
          <a:ln w="9525">
            <a:noFill/>
            <a:miter lim="800000"/>
            <a:headEnd/>
            <a:tailEnd/>
          </a:ln>
        </p:spPr>
        <p:txBody>
          <a:bodyPr>
            <a:spAutoFit/>
          </a:bodyPr>
          <a:lstStyle/>
          <a:p>
            <a:pPr algn="ctr"/>
            <a:r>
              <a:rPr lang="en-US" sz="2243" dirty="0">
                <a:hlinkClick r:id="rId2"/>
              </a:rPr>
              <a:t>www.gopatch.com</a:t>
            </a:r>
            <a:endParaRPr lang="en-US" sz="2243"/>
          </a:p>
          <a:p>
            <a:pPr algn="ctr"/>
            <a:endParaRPr lang="en-US" sz="2243" dirty="0"/>
          </a:p>
          <a:p>
            <a:pPr algn="ctr"/>
            <a:r>
              <a:rPr lang="en-US" sz="1682" dirty="0"/>
              <a:t>Twill Colors: </a:t>
            </a:r>
          </a:p>
          <a:p>
            <a:pPr algn="ctr"/>
            <a:r>
              <a:rPr lang="en-US" sz="1682" b="1" dirty="0">
                <a:hlinkClick r:id="rId3"/>
              </a:rPr>
              <a:t>http://www.shelbypatch.com/pdf/jm_fabric-twill-new.pdf</a:t>
            </a:r>
            <a:br>
              <a:rPr lang="en-US" sz="3365" dirty="0"/>
            </a:br>
            <a:r>
              <a:rPr lang="en-US" sz="1682" dirty="0"/>
              <a:t>Thread Colors: </a:t>
            </a:r>
          </a:p>
          <a:p>
            <a:pPr algn="ctr"/>
            <a:r>
              <a:rPr lang="en-US" sz="1682" b="1" dirty="0">
                <a:hlinkClick r:id="rId4"/>
              </a:rPr>
              <a:t>http://www.shelbypatch.com/pdf/fufus_thread-rayon-new.pdf</a:t>
            </a:r>
            <a:endParaRPr lang="en-US" sz="3365"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2" descr="http://gopatch.com/images/d/247/color_book_1.jpg"/>
          <p:cNvPicPr>
            <a:picLocks noChangeAspect="1" noChangeArrowheads="1"/>
          </p:cNvPicPr>
          <p:nvPr/>
        </p:nvPicPr>
        <p:blipFill>
          <a:blip r:embed="rId2" cstate="print"/>
          <a:srcRect/>
          <a:stretch>
            <a:fillRect/>
          </a:stretch>
        </p:blipFill>
        <p:spPr bwMode="auto">
          <a:xfrm>
            <a:off x="2214226" y="856253"/>
            <a:ext cx="2766609" cy="4054877"/>
          </a:xfrm>
          <a:prstGeom prst="rect">
            <a:avLst/>
          </a:prstGeom>
          <a:noFill/>
          <a:ln w="9525">
            <a:noFill/>
            <a:miter lim="800000"/>
            <a:headEnd/>
            <a:tailEnd/>
          </a:ln>
        </p:spPr>
      </p:pic>
      <p:pic>
        <p:nvPicPr>
          <p:cNvPr id="44035" name="Picture 4" descr="http://gopatch.com/images/d/247/color_book_2-th.jpg"/>
          <p:cNvPicPr>
            <a:picLocks noChangeAspect="1" noChangeArrowheads="1"/>
          </p:cNvPicPr>
          <p:nvPr/>
        </p:nvPicPr>
        <p:blipFill>
          <a:blip r:embed="rId3" cstate="print"/>
          <a:srcRect/>
          <a:stretch>
            <a:fillRect/>
          </a:stretch>
        </p:blipFill>
        <p:spPr bwMode="auto">
          <a:xfrm>
            <a:off x="607266" y="5032355"/>
            <a:ext cx="2776617" cy="4054877"/>
          </a:xfrm>
          <a:prstGeom prst="rect">
            <a:avLst/>
          </a:prstGeom>
          <a:noFill/>
          <a:ln w="9525">
            <a:noFill/>
            <a:miter lim="800000"/>
            <a:headEnd/>
            <a:tailEnd/>
          </a:ln>
        </p:spPr>
      </p:pic>
      <p:pic>
        <p:nvPicPr>
          <p:cNvPr id="44036" name="Picture 6" descr="http://gopatch.com/images/d/247/color_book_3-th.jpg"/>
          <p:cNvPicPr>
            <a:picLocks noChangeAspect="1" noChangeArrowheads="1"/>
          </p:cNvPicPr>
          <p:nvPr/>
        </p:nvPicPr>
        <p:blipFill>
          <a:blip r:embed="rId4" cstate="print"/>
          <a:srcRect/>
          <a:stretch>
            <a:fillRect/>
          </a:stretch>
        </p:blipFill>
        <p:spPr bwMode="auto">
          <a:xfrm>
            <a:off x="3791782" y="4988807"/>
            <a:ext cx="2662957" cy="3975160"/>
          </a:xfrm>
          <a:prstGeom prst="rect">
            <a:avLst/>
          </a:prstGeom>
          <a:noFill/>
          <a:ln w="9525">
            <a:noFill/>
            <a:miter lim="800000"/>
            <a:headEnd/>
            <a:tailEnd/>
          </a:ln>
        </p:spPr>
      </p:pic>
      <p:sp>
        <p:nvSpPr>
          <p:cNvPr id="2" name="TextBox 1">
            <a:extLst>
              <a:ext uri="{FF2B5EF4-FFF2-40B4-BE49-F238E27FC236}">
                <a16:creationId xmlns:a16="http://schemas.microsoft.com/office/drawing/2014/main" id="{EF62991C-0809-A603-99FA-7C9505FDE99D}"/>
              </a:ext>
            </a:extLst>
          </p:cNvPr>
          <p:cNvSpPr txBox="1"/>
          <p:nvPr/>
        </p:nvSpPr>
        <p:spPr>
          <a:xfrm>
            <a:off x="586486" y="163927"/>
            <a:ext cx="6391020" cy="610039"/>
          </a:xfrm>
          <a:prstGeom prst="rect">
            <a:avLst/>
          </a:prstGeom>
          <a:noFill/>
        </p:spPr>
        <p:txBody>
          <a:bodyPr wrap="square" rtlCol="0">
            <a:spAutoFit/>
          </a:bodyPr>
          <a:lstStyle/>
          <a:p>
            <a:pPr algn="ctr"/>
            <a:r>
              <a:rPr lang="en-US" sz="1682" dirty="0"/>
              <a:t>Hundreds of Colors are Available </a:t>
            </a:r>
          </a:p>
          <a:p>
            <a:pPr algn="ctr"/>
            <a:r>
              <a:rPr lang="en-US" sz="1682" dirty="0"/>
              <a:t> Choose a </a:t>
            </a:r>
            <a:r>
              <a:rPr lang="en-US" sz="1682" u="sng" dirty="0"/>
              <a:t>few</a:t>
            </a:r>
            <a:r>
              <a:rPr lang="en-US" sz="1682" dirty="0"/>
              <a:t> good ones for your design</a:t>
            </a:r>
          </a:p>
        </p:txBody>
      </p:sp>
    </p:spTree>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 2013 - 2022</Template>
  <TotalTime>8</TotalTime>
  <Words>446</Words>
  <Application>Microsoft Office PowerPoint</Application>
  <PresentationFormat>Letter Paper (8.5x11 in)</PresentationFormat>
  <Paragraphs>68</Paragraphs>
  <Slides>5</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vt:i4>
      </vt:variant>
    </vt:vector>
  </HeadingPairs>
  <TitlesOfParts>
    <vt:vector size="10" baseType="lpstr">
      <vt:lpstr>Arial</vt:lpstr>
      <vt:lpstr>Calibri</vt:lpstr>
      <vt:lpstr>Calibri Light</vt:lpstr>
      <vt:lpstr>Poor Richard</vt:lpstr>
      <vt:lpstr>Office Theme</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Joe Taylor</dc:creator>
  <cp:lastModifiedBy>John Ryan</cp:lastModifiedBy>
  <cp:revision>3</cp:revision>
  <dcterms:created xsi:type="dcterms:W3CDTF">2023-06-13T15:35:29Z</dcterms:created>
  <dcterms:modified xsi:type="dcterms:W3CDTF">2023-06-14T20:22:30Z</dcterms:modified>
</cp:coreProperties>
</file>