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343" r:id="rId2"/>
    <p:sldId id="345" r:id="rId3"/>
    <p:sldId id="340" r:id="rId4"/>
    <p:sldId id="327" r:id="rId5"/>
    <p:sldId id="329" r:id="rId6"/>
    <p:sldId id="332" r:id="rId7"/>
    <p:sldId id="286" r:id="rId8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75" d="100"/>
          <a:sy n="75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149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05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8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73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15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7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6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1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16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8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65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13A18-7F79-984D-B2C1-50E56A030F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60B93-5148-684F-A1DE-34A50C9A6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2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68D32-94EC-4FC9-2881-174E524B1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95" y="221904"/>
            <a:ext cx="5999610" cy="889027"/>
          </a:xfrm>
        </p:spPr>
        <p:txBody>
          <a:bodyPr/>
          <a:lstStyle/>
          <a:p>
            <a:r>
              <a:rPr lang="en-US" dirty="0"/>
              <a:t>Design Tips - 3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EF485-625F-F9B2-5286-A647EF383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1110931"/>
            <a:ext cx="6092068" cy="7645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Choose a Border Type that meets your needs</a:t>
            </a:r>
          </a:p>
          <a:p>
            <a:pPr marL="0" indent="0">
              <a:buNone/>
            </a:pPr>
            <a:r>
              <a:rPr lang="en-US" sz="1800" dirty="0"/>
              <a:t>Ideas for specialty borders include:</a:t>
            </a:r>
          </a:p>
          <a:p>
            <a:r>
              <a:rPr lang="en-US" sz="1800" b="1" dirty="0"/>
              <a:t>Laser Contour or Laser Cut</a:t>
            </a:r>
            <a:r>
              <a:rPr lang="en-US" sz="1800" dirty="0"/>
              <a:t> border leaves a small margin of non-embroidered material around the entire patch.</a:t>
            </a:r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r>
              <a:rPr lang="en-US" sz="1682" b="1" dirty="0"/>
              <a:t>Hand cut or Die cut or Heat sealed </a:t>
            </a:r>
            <a:r>
              <a:rPr lang="en-US" sz="1682" dirty="0"/>
              <a:t>border with a frayed Raw Edge provides a vintage look.</a:t>
            </a:r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r>
              <a:rPr lang="en-US" sz="1682" b="1" dirty="0"/>
              <a:t>Glow in the Dark</a:t>
            </a:r>
            <a:r>
              <a:rPr lang="en-US" sz="1682" dirty="0"/>
              <a:t> edge border is great for youth patches and also works as a safety feature for uniforms </a:t>
            </a:r>
          </a:p>
          <a:p>
            <a:endParaRPr lang="en-US" sz="1682" dirty="0"/>
          </a:p>
          <a:p>
            <a:pPr marL="0" indent="0">
              <a:buNone/>
            </a:pPr>
            <a:r>
              <a:rPr lang="en-US" sz="1682" b="1" dirty="0"/>
              <a:t>Leave some space at the edges</a:t>
            </a:r>
          </a:p>
          <a:p>
            <a:pPr marL="0" indent="0">
              <a:buNone/>
            </a:pPr>
            <a:r>
              <a:rPr lang="en-US" sz="1682" dirty="0"/>
              <a:t>An overlock edge border is ⅛ inch thick. For best results, keep your embroidered detail at least ¹⁄₁₆ of an inch away from the edges.</a:t>
            </a:r>
          </a:p>
          <a:p>
            <a:pPr marL="0" indent="0">
              <a:buNone/>
            </a:pPr>
            <a:endParaRPr lang="en-US" sz="1682" dirty="0">
              <a:hlinkClick r:id="" action="ppaction://noaction"/>
            </a:endParaRPr>
          </a:p>
          <a:p>
            <a:pPr marL="0" indent="0">
              <a:buNone/>
            </a:pPr>
            <a:r>
              <a:rPr lang="en-US" sz="1682" dirty="0">
                <a:hlinkClick r:id="" action="ppaction://noaction"/>
              </a:rPr>
              <a:t>https://www.youtube.com/watch?v=HaKH_BR14Xc</a:t>
            </a:r>
            <a:endParaRPr lang="en-US" sz="1682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53BB27-A891-0DB4-A7D2-71F0DA92E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668" y="4654145"/>
            <a:ext cx="2122861" cy="1140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2DF893-3C97-EE3B-4798-560BFB3D5AA4}"/>
              </a:ext>
            </a:extLst>
          </p:cNvPr>
          <p:cNvSpPr txBox="1"/>
          <p:nvPr/>
        </p:nvSpPr>
        <p:spPr>
          <a:xfrm>
            <a:off x="1332257" y="5240559"/>
            <a:ext cx="2389411" cy="265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2" dirty="0"/>
              <a:t>Commonly referred to as a “cut edge”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B1D14B-2A52-F509-3AF1-AF1A472FB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375" y="2461942"/>
            <a:ext cx="1659193" cy="1524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2B95B-69CA-04F6-4568-0EE5ABAC5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0A5C-F0DE-CA44-9E1A-4909B9B96E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302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68D32-94EC-4FC9-2881-174E524B1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95" y="221904"/>
            <a:ext cx="5999610" cy="842983"/>
          </a:xfrm>
        </p:spPr>
        <p:txBody>
          <a:bodyPr/>
          <a:lstStyle/>
          <a:p>
            <a:r>
              <a:rPr lang="en-US" dirty="0"/>
              <a:t>Design Tips - 4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EF485-625F-F9B2-5286-A647EF383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95" y="1109808"/>
            <a:ext cx="6093683" cy="750079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729" b="1" dirty="0"/>
              <a:t>Beware of </a:t>
            </a:r>
            <a:r>
              <a:rPr lang="en-US" sz="5234" dirty="0">
                <a:latin typeface="Bell MT" panose="02020503060305020303" pitchFamily="18" charset="77"/>
              </a:rPr>
              <a:t>Thin</a:t>
            </a:r>
            <a:r>
              <a:rPr lang="en-US" sz="6729" b="1" dirty="0"/>
              <a:t> Black Lines!</a:t>
            </a:r>
          </a:p>
          <a:p>
            <a:pPr marL="0" indent="0">
              <a:buNone/>
            </a:pPr>
            <a:r>
              <a:rPr lang="en-US" sz="6729" dirty="0"/>
              <a:t>Does your design have a lot of black lines separating elements? Are these “capture lines” necessary to the graphic? If they can be reduced or removed, the finished product will look better!</a:t>
            </a:r>
            <a:endParaRPr lang="en-US" sz="6729" b="1" dirty="0"/>
          </a:p>
          <a:p>
            <a:pPr marL="0" indent="0">
              <a:buNone/>
            </a:pPr>
            <a:endParaRPr lang="en-US" sz="6729" b="1" dirty="0"/>
          </a:p>
          <a:p>
            <a:pPr marL="0" indent="0">
              <a:buNone/>
            </a:pPr>
            <a:r>
              <a:rPr lang="en-US" sz="6729" b="1" dirty="0"/>
              <a:t>Keep it simple (KIS)</a:t>
            </a:r>
          </a:p>
          <a:p>
            <a:pPr marL="0" indent="0">
              <a:buNone/>
            </a:pPr>
            <a:r>
              <a:rPr lang="en-US" sz="6729" dirty="0"/>
              <a:t>Think “Paint-by-Numbers”.  To start there is no color, only numbered shapes contained by capture lines. As the capture lines are covered over in the paint, they disappear. All that remain is colors</a:t>
            </a:r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b="1" dirty="0"/>
          </a:p>
          <a:p>
            <a:pPr marL="0" indent="0">
              <a:buNone/>
            </a:pPr>
            <a:endParaRPr lang="en-US" sz="6729" b="1" dirty="0"/>
          </a:p>
          <a:p>
            <a:pPr marL="0" indent="0">
              <a:buNone/>
            </a:pPr>
            <a:r>
              <a:rPr lang="en-US" sz="6729" b="1" dirty="0"/>
              <a:t>When Capture Lines are essential, make them thicker</a:t>
            </a:r>
          </a:p>
          <a:p>
            <a:pPr marL="0" indent="0">
              <a:buNone/>
            </a:pPr>
            <a:r>
              <a:rPr lang="en-US" sz="6729" dirty="0"/>
              <a:t>Sometimes capture lines are essential to the graphic design, as in cartoon graphics for example. In this situation,  thicken the capture lines so they can be done in a Stiehl stitch.</a:t>
            </a:r>
          </a:p>
          <a:p>
            <a:pPr marL="0" indent="0">
              <a:buNone/>
            </a:pPr>
            <a:r>
              <a:rPr lang="en-US" sz="6729" dirty="0"/>
              <a:t> This is a reciprocal stitch (back and forth) </a:t>
            </a:r>
          </a:p>
          <a:p>
            <a:pPr marL="0" indent="0">
              <a:buNone/>
            </a:pPr>
            <a:r>
              <a:rPr lang="en-US" sz="6729" dirty="0"/>
              <a:t>that binds the edge of a graphic element. </a:t>
            </a:r>
          </a:p>
          <a:p>
            <a:pPr marL="0" indent="0">
              <a:buNone/>
            </a:pPr>
            <a:r>
              <a:rPr lang="en-US" sz="6729" dirty="0"/>
              <a:t> The thickness of a Stiehl stitch can be </a:t>
            </a:r>
          </a:p>
          <a:p>
            <a:pPr marL="0" indent="0">
              <a:buNone/>
            </a:pPr>
            <a:r>
              <a:rPr lang="en-US" sz="6729" dirty="0"/>
              <a:t>varied for added emphasis and effect. To </a:t>
            </a:r>
          </a:p>
          <a:p>
            <a:pPr marL="0" indent="0">
              <a:buNone/>
            </a:pPr>
            <a:r>
              <a:rPr lang="en-US" sz="6729" dirty="0"/>
              <a:t>summarize, if you must use a capture line, make it THICK !</a:t>
            </a:r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  <a:p>
            <a:pPr marL="0" indent="0">
              <a:buNone/>
            </a:pPr>
            <a:endParaRPr lang="en-US" sz="6729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0CDBF6-BDDD-1967-ADAF-2C872B852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282" y="6839884"/>
            <a:ext cx="1487268" cy="11280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7A1984-5732-1F88-2820-1D0F44156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087" y="3770117"/>
            <a:ext cx="3950059" cy="204456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C1E47-C96B-1856-C02E-382EB483C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0A5C-F0DE-CA44-9E1A-4909B9B96E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54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EB7110-09FD-68B7-3075-DD388131EE19}"/>
              </a:ext>
            </a:extLst>
          </p:cNvPr>
          <p:cNvSpPr txBox="1"/>
          <p:nvPr/>
        </p:nvSpPr>
        <p:spPr>
          <a:xfrm>
            <a:off x="1471671" y="2322273"/>
            <a:ext cx="3502594" cy="2623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112" b="1" dirty="0"/>
              <a:t>HOW TO BEST USE COLOR IN PATCH DESIGNS</a:t>
            </a:r>
          </a:p>
        </p:txBody>
      </p:sp>
    </p:spTree>
    <p:extLst>
      <p:ext uri="{BB962C8B-B14F-4D97-AF65-F5344CB8AC3E}">
        <p14:creationId xmlns:p14="http://schemas.microsoft.com/office/powerpoint/2010/main" val="174612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C03722-DBDD-463B-DB8C-AB6C15B66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373" y="1631406"/>
            <a:ext cx="4417815" cy="22178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A47181-010C-61F6-2CA8-0B01A4E7E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963" y="6146306"/>
            <a:ext cx="4082940" cy="22418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F72449-34C1-E9AB-EDA6-C13CD2BC9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329" y="3817257"/>
            <a:ext cx="3894632" cy="22178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4A797B-4597-0CF0-7879-87B6CF782332}"/>
              </a:ext>
            </a:extLst>
          </p:cNvPr>
          <p:cNvSpPr/>
          <p:nvPr/>
        </p:nvSpPr>
        <p:spPr>
          <a:xfrm>
            <a:off x="1320373" y="352804"/>
            <a:ext cx="4511518" cy="1357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43" b="1" dirty="0"/>
              <a:t>DOES MORE COLOR ALWAYS INDICATE A BETTER PATCH DESIGN ?</a:t>
            </a:r>
          </a:p>
          <a:p>
            <a:pPr algn="ctr"/>
            <a:endParaRPr lang="en-US" sz="1869" dirty="0"/>
          </a:p>
          <a:p>
            <a:pPr algn="ctr"/>
            <a:r>
              <a:rPr lang="en-US" sz="1869" dirty="0"/>
              <a:t>WHICH TWO DESIGNS WORK THE BEST?</a:t>
            </a:r>
            <a:endParaRPr lang="en-US" sz="1682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E75AB6-9433-A867-DE01-9935DD30EE91}"/>
              </a:ext>
            </a:extLst>
          </p:cNvPr>
          <p:cNvSpPr txBox="1"/>
          <p:nvPr/>
        </p:nvSpPr>
        <p:spPr>
          <a:xfrm>
            <a:off x="1730320" y="8388109"/>
            <a:ext cx="400786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2" dirty="0"/>
              <a:t>Lots of Colors does not always yield a better design</a:t>
            </a:r>
          </a:p>
        </p:txBody>
      </p:sp>
    </p:spTree>
    <p:extLst>
      <p:ext uri="{BB962C8B-B14F-4D97-AF65-F5344CB8AC3E}">
        <p14:creationId xmlns:p14="http://schemas.microsoft.com/office/powerpoint/2010/main" val="300014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0756F0-F9B1-FEC3-4F92-75B318064A71}"/>
              </a:ext>
            </a:extLst>
          </p:cNvPr>
          <p:cNvSpPr txBox="1"/>
          <p:nvPr/>
        </p:nvSpPr>
        <p:spPr>
          <a:xfrm>
            <a:off x="1769625" y="324977"/>
            <a:ext cx="3849158" cy="164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43" b="1" dirty="0"/>
              <a:t>DOES A TWILL PATCH WITH ONLY A FEW COLORS EVER LOOK GOOD?</a:t>
            </a:r>
          </a:p>
          <a:p>
            <a:pPr algn="ctr"/>
            <a:endParaRPr lang="en-US" sz="1682" dirty="0"/>
          </a:p>
          <a:p>
            <a:pPr algn="ctr"/>
            <a:r>
              <a:rPr lang="en-US" sz="1682" dirty="0"/>
              <a:t>WHICH DESIGNS ARE BEST?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A11B19-0A05-4E7E-FAE6-0171D90446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6" t="69773" r="2843"/>
          <a:stretch/>
        </p:blipFill>
        <p:spPr>
          <a:xfrm>
            <a:off x="1499319" y="6383049"/>
            <a:ext cx="4379254" cy="22444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3AC6E4-5B93-0008-7E4B-6F258CB5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45" r="5708" b="70952"/>
          <a:stretch/>
        </p:blipFill>
        <p:spPr>
          <a:xfrm>
            <a:off x="1555369" y="2116295"/>
            <a:ext cx="4089134" cy="18872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7462F2-0330-7541-391F-F9F833FEB4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4" t="37017" r="4382" b="36824"/>
          <a:stretch/>
        </p:blipFill>
        <p:spPr>
          <a:xfrm>
            <a:off x="1451467" y="4087310"/>
            <a:ext cx="4474958" cy="210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90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0756F0-F9B1-FEC3-4F92-75B318064A71}"/>
              </a:ext>
            </a:extLst>
          </p:cNvPr>
          <p:cNvSpPr txBox="1"/>
          <p:nvPr/>
        </p:nvSpPr>
        <p:spPr>
          <a:xfrm>
            <a:off x="1769625" y="324977"/>
            <a:ext cx="3849158" cy="112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43" b="1" dirty="0"/>
              <a:t>GREAT PATCH DESIGNS ARE ROUND OR RETANGULAR</a:t>
            </a:r>
          </a:p>
          <a:p>
            <a:pPr algn="ctr"/>
            <a:r>
              <a:rPr lang="en-US" sz="2243" dirty="0"/>
              <a:t>R</a:t>
            </a:r>
            <a:r>
              <a:rPr lang="en-US" sz="1682" dirty="0"/>
              <a:t>EALLY?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2E0BB0-A99D-9858-ABF3-322341453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91" y="1578948"/>
            <a:ext cx="4975149" cy="68567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D239EE-8E85-43E1-45BB-86923EA8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9000"/>
                    </a14:imgEffect>
                    <a14:imgEffect>
                      <a14:brightnessContrast brigh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1382" y="6206028"/>
            <a:ext cx="1796183" cy="23603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E7A998-5BCB-973A-A726-F29B93C02033}"/>
              </a:ext>
            </a:extLst>
          </p:cNvPr>
          <p:cNvSpPr txBox="1"/>
          <p:nvPr/>
        </p:nvSpPr>
        <p:spPr>
          <a:xfrm>
            <a:off x="4708339" y="2439850"/>
            <a:ext cx="1796182" cy="86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2" dirty="0"/>
              <a:t>WHY DO THESE DESIGNS WORK SO WELL?</a:t>
            </a:r>
          </a:p>
        </p:txBody>
      </p:sp>
    </p:spTree>
    <p:extLst>
      <p:ext uri="{BB962C8B-B14F-4D97-AF65-F5344CB8AC3E}">
        <p14:creationId xmlns:p14="http://schemas.microsoft.com/office/powerpoint/2010/main" val="626346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:\Pictures\Roll\ExLarge\075.JPG"/>
          <p:cNvPicPr>
            <a:picLocks noChangeAspect="1" noChangeArrowheads="1"/>
          </p:cNvPicPr>
          <p:nvPr/>
        </p:nvPicPr>
        <p:blipFill rotWithShape="1">
          <a:blip r:embed="rId2" cstate="print">
            <a:lum bright="-18000"/>
          </a:blip>
          <a:srcRect l="20993" t="-50" r="15934" b="10071"/>
          <a:stretch/>
        </p:blipFill>
        <p:spPr bwMode="auto">
          <a:xfrm>
            <a:off x="2001237" y="1583127"/>
            <a:ext cx="2887953" cy="284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D900BA-8B4B-69C6-6AEF-A6B4B0F5452A}"/>
              </a:ext>
            </a:extLst>
          </p:cNvPr>
          <p:cNvSpPr txBox="1"/>
          <p:nvPr/>
        </p:nvSpPr>
        <p:spPr>
          <a:xfrm>
            <a:off x="1769625" y="324977"/>
            <a:ext cx="3849158" cy="112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43" b="1" dirty="0"/>
              <a:t>PATCH DESIGNS CAN ALSO COMBINE THEMES</a:t>
            </a:r>
          </a:p>
          <a:p>
            <a:pPr algn="ctr"/>
            <a:r>
              <a:rPr lang="en-US" sz="2243" b="1" dirty="0"/>
              <a:t>WHEN NECESSARY</a:t>
            </a:r>
            <a:endParaRPr lang="en-US" sz="1682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A6E1FE-70F0-5433-CE26-85E5CE905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307" y="5916461"/>
            <a:ext cx="3153110" cy="29445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7A7677-BDE9-966A-ACE0-9F952626183B}"/>
              </a:ext>
            </a:extLst>
          </p:cNvPr>
          <p:cNvSpPr txBox="1"/>
          <p:nvPr/>
        </p:nvSpPr>
        <p:spPr>
          <a:xfrm>
            <a:off x="1785971" y="4670396"/>
            <a:ext cx="3849158" cy="78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43" b="1" dirty="0"/>
              <a:t>PATCH COLORS CAN</a:t>
            </a:r>
          </a:p>
          <a:p>
            <a:pPr algn="ctr"/>
            <a:r>
              <a:rPr lang="en-US" sz="2243" b="1" dirty="0"/>
              <a:t>ACCENTUATE A THEME</a:t>
            </a:r>
            <a:endParaRPr lang="en-US" sz="16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</TotalTime>
  <Words>407</Words>
  <Application>Microsoft Office PowerPoint</Application>
  <PresentationFormat>Letter Paper (8.5x11 in)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Bell MT</vt:lpstr>
      <vt:lpstr>Calibri</vt:lpstr>
      <vt:lpstr>Calibri Light</vt:lpstr>
      <vt:lpstr>Office Theme</vt:lpstr>
      <vt:lpstr>Design Tips - 3</vt:lpstr>
      <vt:lpstr>Design Tips - 4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Tips - 3</dc:title>
  <dc:creator>Joe Taylor</dc:creator>
  <cp:lastModifiedBy>John Ryan</cp:lastModifiedBy>
  <cp:revision>3</cp:revision>
  <dcterms:created xsi:type="dcterms:W3CDTF">2023-06-14T02:39:35Z</dcterms:created>
  <dcterms:modified xsi:type="dcterms:W3CDTF">2023-06-14T20:24:10Z</dcterms:modified>
</cp:coreProperties>
</file>