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397" r:id="rId2"/>
    <p:sldId id="407" r:id="rId3"/>
    <p:sldId id="330" r:id="rId4"/>
    <p:sldId id="391" r:id="rId5"/>
    <p:sldId id="392" r:id="rId6"/>
    <p:sldId id="388" r:id="rId7"/>
    <p:sldId id="389" r:id="rId8"/>
    <p:sldId id="342" r:id="rId9"/>
    <p:sldId id="344" r:id="rId10"/>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p:cViewPr varScale="1">
        <p:scale>
          <a:sx n="75" d="100"/>
          <a:sy n="75" d="100"/>
        </p:scale>
        <p:origin x="64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40B5E1-4B28-F047-B61F-8B40B9C4B699}" type="datetimeFigureOut">
              <a:rPr lang="en-US" smtClean="0"/>
              <a:t>6/14/2023</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BAB279-1C9E-0043-A6F1-FC19F5A300D1}" type="slidenum">
              <a:rPr lang="en-US" smtClean="0"/>
              <a:t>‹#›</a:t>
            </a:fld>
            <a:endParaRPr lang="en-US"/>
          </a:p>
        </p:txBody>
      </p:sp>
    </p:spTree>
    <p:extLst>
      <p:ext uri="{BB962C8B-B14F-4D97-AF65-F5344CB8AC3E}">
        <p14:creationId xmlns:p14="http://schemas.microsoft.com/office/powerpoint/2010/main" val="1046038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9313" y="698500"/>
            <a:ext cx="2619375" cy="3492500"/>
          </a:xfrm>
        </p:spPr>
      </p:sp>
      <p:sp>
        <p:nvSpPr>
          <p:cNvPr id="3" name="Notes Placeholder 2"/>
          <p:cNvSpPr>
            <a:spLocks noGrp="1"/>
          </p:cNvSpPr>
          <p:nvPr>
            <p:ph type="body" idx="1"/>
          </p:nvPr>
        </p:nvSpPr>
        <p:spPr/>
        <p:txBody>
          <a:bodyPr/>
          <a:lstStyle/>
          <a:p>
            <a:r>
              <a:rPr lang="en-US" sz="2000" dirty="0"/>
              <a:t>Chart</a:t>
            </a:r>
          </a:p>
        </p:txBody>
      </p:sp>
      <p:sp>
        <p:nvSpPr>
          <p:cNvPr id="4" name="Slide Number Placeholder 3"/>
          <p:cNvSpPr>
            <a:spLocks noGrp="1"/>
          </p:cNvSpPr>
          <p:nvPr>
            <p:ph type="sldNum" sz="quarter" idx="5"/>
          </p:nvPr>
        </p:nvSpPr>
        <p:spPr/>
        <p:txBody>
          <a:bodyPr/>
          <a:lstStyle/>
          <a:p>
            <a:fld id="{B4456CB3-7FBB-4672-8616-044B89F939FD}" type="slidenum">
              <a:rPr lang="en-US" smtClean="0"/>
              <a:t>4</a:t>
            </a:fld>
            <a:endParaRPr lang="en-US" dirty="0"/>
          </a:p>
        </p:txBody>
      </p:sp>
    </p:spTree>
    <p:extLst>
      <p:ext uri="{BB962C8B-B14F-4D97-AF65-F5344CB8AC3E}">
        <p14:creationId xmlns:p14="http://schemas.microsoft.com/office/powerpoint/2010/main" val="3052545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9313" y="698500"/>
            <a:ext cx="2619375" cy="3492500"/>
          </a:xfrm>
        </p:spPr>
      </p:sp>
      <p:sp>
        <p:nvSpPr>
          <p:cNvPr id="3" name="Notes Placeholder 2"/>
          <p:cNvSpPr>
            <a:spLocks noGrp="1"/>
          </p:cNvSpPr>
          <p:nvPr>
            <p:ph type="body" idx="1"/>
          </p:nvPr>
        </p:nvSpPr>
        <p:spPr/>
        <p:txBody>
          <a:bodyPr/>
          <a:lstStyle/>
          <a:p>
            <a:r>
              <a:rPr lang="en-US" sz="2000" dirty="0"/>
              <a:t>Chart</a:t>
            </a:r>
          </a:p>
        </p:txBody>
      </p:sp>
      <p:sp>
        <p:nvSpPr>
          <p:cNvPr id="4" name="Slide Number Placeholder 3"/>
          <p:cNvSpPr>
            <a:spLocks noGrp="1"/>
          </p:cNvSpPr>
          <p:nvPr>
            <p:ph type="sldNum" sz="quarter" idx="5"/>
          </p:nvPr>
        </p:nvSpPr>
        <p:spPr/>
        <p:txBody>
          <a:bodyPr/>
          <a:lstStyle/>
          <a:p>
            <a:fld id="{B4456CB3-7FBB-4672-8616-044B89F939FD}" type="slidenum">
              <a:rPr lang="en-US" smtClean="0"/>
              <a:t>5</a:t>
            </a:fld>
            <a:endParaRPr lang="en-US" dirty="0"/>
          </a:p>
        </p:txBody>
      </p:sp>
    </p:spTree>
    <p:extLst>
      <p:ext uri="{BB962C8B-B14F-4D97-AF65-F5344CB8AC3E}">
        <p14:creationId xmlns:p14="http://schemas.microsoft.com/office/powerpoint/2010/main" val="3255600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9313" y="698500"/>
            <a:ext cx="2619375" cy="3492500"/>
          </a:xfrm>
        </p:spPr>
      </p:sp>
      <p:sp>
        <p:nvSpPr>
          <p:cNvPr id="3" name="Notes Placeholder 2"/>
          <p:cNvSpPr>
            <a:spLocks noGrp="1"/>
          </p:cNvSpPr>
          <p:nvPr>
            <p:ph type="body" idx="1"/>
          </p:nvPr>
        </p:nvSpPr>
        <p:spPr/>
        <p:txBody>
          <a:bodyPr/>
          <a:lstStyle/>
          <a:p>
            <a:r>
              <a:rPr lang="en-US" sz="1600" dirty="0"/>
              <a:t>2017 Hand drawn draft.</a:t>
            </a:r>
          </a:p>
          <a:p>
            <a:endParaRPr lang="en-US" sz="1600" dirty="0"/>
          </a:p>
          <a:p>
            <a:r>
              <a:rPr lang="en-US" sz="1600" dirty="0"/>
              <a:t>My original design would have required a special machine that could create this patch.  Too Costly!</a:t>
            </a:r>
          </a:p>
          <a:p>
            <a:endParaRPr lang="en-US" sz="1600" dirty="0"/>
          </a:p>
          <a:p>
            <a:r>
              <a:rPr lang="en-US" sz="1600" dirty="0"/>
              <a:t>Know your limits or at least be flexible.</a:t>
            </a:r>
          </a:p>
        </p:txBody>
      </p:sp>
      <p:sp>
        <p:nvSpPr>
          <p:cNvPr id="4" name="Slide Number Placeholder 3"/>
          <p:cNvSpPr>
            <a:spLocks noGrp="1"/>
          </p:cNvSpPr>
          <p:nvPr>
            <p:ph type="sldNum" sz="quarter" idx="5"/>
          </p:nvPr>
        </p:nvSpPr>
        <p:spPr/>
        <p:txBody>
          <a:bodyPr/>
          <a:lstStyle/>
          <a:p>
            <a:fld id="{B4456CB3-7FBB-4672-8616-044B89F939FD}" type="slidenum">
              <a:rPr lang="en-US" smtClean="0"/>
              <a:t>6</a:t>
            </a:fld>
            <a:endParaRPr lang="en-US" dirty="0"/>
          </a:p>
        </p:txBody>
      </p:sp>
    </p:spTree>
    <p:extLst>
      <p:ext uri="{BB962C8B-B14F-4D97-AF65-F5344CB8AC3E}">
        <p14:creationId xmlns:p14="http://schemas.microsoft.com/office/powerpoint/2010/main" val="1997850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9313" y="698500"/>
            <a:ext cx="2619375" cy="3492500"/>
          </a:xfrm>
        </p:spPr>
      </p:sp>
      <p:sp>
        <p:nvSpPr>
          <p:cNvPr id="3" name="Notes Placeholder 2"/>
          <p:cNvSpPr>
            <a:spLocks noGrp="1"/>
          </p:cNvSpPr>
          <p:nvPr>
            <p:ph type="body" idx="1"/>
          </p:nvPr>
        </p:nvSpPr>
        <p:spPr/>
        <p:txBody>
          <a:bodyPr/>
          <a:lstStyle/>
          <a:p>
            <a:r>
              <a:rPr lang="en-US" sz="1600" dirty="0"/>
              <a:t>2017 National Jamboree Council Set.</a:t>
            </a:r>
          </a:p>
        </p:txBody>
      </p:sp>
      <p:sp>
        <p:nvSpPr>
          <p:cNvPr id="4" name="Slide Number Placeholder 3"/>
          <p:cNvSpPr>
            <a:spLocks noGrp="1"/>
          </p:cNvSpPr>
          <p:nvPr>
            <p:ph type="sldNum" sz="quarter" idx="5"/>
          </p:nvPr>
        </p:nvSpPr>
        <p:spPr/>
        <p:txBody>
          <a:bodyPr/>
          <a:lstStyle/>
          <a:p>
            <a:fld id="{B4456CB3-7FBB-4672-8616-044B89F939FD}" type="slidenum">
              <a:rPr lang="en-US" smtClean="0"/>
              <a:t>7</a:t>
            </a:fld>
            <a:endParaRPr lang="en-US" dirty="0"/>
          </a:p>
        </p:txBody>
      </p:sp>
    </p:spTree>
    <p:extLst>
      <p:ext uri="{BB962C8B-B14F-4D97-AF65-F5344CB8AC3E}">
        <p14:creationId xmlns:p14="http://schemas.microsoft.com/office/powerpoint/2010/main" val="292367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BB9BAB-F2C0-3D47-8081-68E5D980125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666217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BB9BAB-F2C0-3D47-8081-68E5D980125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56226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BB9BAB-F2C0-3D47-8081-68E5D980125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4134606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BB9BAB-F2C0-3D47-8081-68E5D9801255}"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1864803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BB9BAB-F2C0-3D47-8081-68E5D9801255}" type="datetimeFigureOut">
              <a:rPr lang="en-US" smtClean="0"/>
              <a:t>6/14/2023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3446715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BB9BAB-F2C0-3D47-8081-68E5D9801255}" type="datetimeFigureOut">
              <a:rPr lang="en-US" smtClean="0"/>
              <a:t>6/14/2023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1435083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BB9BAB-F2C0-3D47-8081-68E5D9801255}" type="datetimeFigureOut">
              <a:rPr lang="en-US" smtClean="0"/>
              <a:t>6/14/2023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3743213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FBB9BAB-F2C0-3D47-8081-68E5D9801255}"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3913351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FBB9BAB-F2C0-3D47-8081-68E5D9801255}"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3526038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BB9BAB-F2C0-3D47-8081-68E5D980125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4095182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BB9BAB-F2C0-3D47-8081-68E5D980125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5C09D-59B3-3047-A333-D043EA754E38}" type="slidenum">
              <a:rPr lang="en-US" smtClean="0"/>
              <a:t>‹#›</a:t>
            </a:fld>
            <a:endParaRPr lang="en-US"/>
          </a:p>
        </p:txBody>
      </p:sp>
    </p:spTree>
    <p:extLst>
      <p:ext uri="{BB962C8B-B14F-4D97-AF65-F5344CB8AC3E}">
        <p14:creationId xmlns:p14="http://schemas.microsoft.com/office/powerpoint/2010/main" val="4035875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CFBB9BAB-F2C0-3D47-8081-68E5D9801255}" type="datetimeFigureOut">
              <a:rPr lang="en-US" smtClean="0"/>
              <a:t>6/14/2023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E765C09D-59B3-3047-A333-D043EA754E38}" type="slidenum">
              <a:rPr lang="en-US" smtClean="0"/>
              <a:t>‹#›</a:t>
            </a:fld>
            <a:endParaRPr lang="en-US"/>
          </a:p>
        </p:txBody>
      </p:sp>
    </p:spTree>
    <p:extLst>
      <p:ext uri="{BB962C8B-B14F-4D97-AF65-F5344CB8AC3E}">
        <p14:creationId xmlns:p14="http://schemas.microsoft.com/office/powerpoint/2010/main" val="2978844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B1E503CC-9DF7-333F-3D2E-F5EE94466B5B}"/>
              </a:ext>
            </a:extLst>
          </p:cNvPr>
          <p:cNvPicPr>
            <a:picLocks noGrp="1" noChangeAspect="1"/>
          </p:cNvPicPr>
          <p:nvPr>
            <p:ph idx="1"/>
          </p:nvPr>
        </p:nvPicPr>
        <p:blipFill>
          <a:blip r:embed="rId2"/>
          <a:stretch>
            <a:fillRect/>
          </a:stretch>
        </p:blipFill>
        <p:spPr>
          <a:xfrm>
            <a:off x="95884" y="1"/>
            <a:ext cx="6666233" cy="9144000"/>
          </a:xfrm>
        </p:spPr>
      </p:pic>
      <p:sp>
        <p:nvSpPr>
          <p:cNvPr id="9" name="TextBox 8">
            <a:extLst>
              <a:ext uri="{FF2B5EF4-FFF2-40B4-BE49-F238E27FC236}">
                <a16:creationId xmlns:a16="http://schemas.microsoft.com/office/drawing/2014/main" id="{6DABB246-BD2D-713F-415C-968F3EF19F64}"/>
              </a:ext>
            </a:extLst>
          </p:cNvPr>
          <p:cNvSpPr txBox="1"/>
          <p:nvPr/>
        </p:nvSpPr>
        <p:spPr>
          <a:xfrm>
            <a:off x="95883" y="1655220"/>
            <a:ext cx="6666234" cy="4299126"/>
          </a:xfrm>
          <a:prstGeom prst="rect">
            <a:avLst/>
          </a:prstGeom>
          <a:noFill/>
        </p:spPr>
        <p:txBody>
          <a:bodyPr wrap="square" rtlCol="0">
            <a:spAutoFit/>
          </a:bodyPr>
          <a:lstStyle/>
          <a:p>
            <a:pPr algn="ctr"/>
            <a:r>
              <a:rPr lang="en-US" sz="5047" b="1" dirty="0">
                <a:solidFill>
                  <a:schemeClr val="bg1"/>
                </a:solidFill>
              </a:rPr>
              <a:t>ABCs of Patch Design</a:t>
            </a:r>
          </a:p>
          <a:p>
            <a:pPr algn="ctr"/>
            <a:endParaRPr lang="en-US" sz="5047" dirty="0"/>
          </a:p>
          <a:p>
            <a:pPr algn="ctr"/>
            <a:r>
              <a:rPr lang="en-US" sz="3785" dirty="0"/>
              <a:t> </a:t>
            </a:r>
            <a:r>
              <a:rPr lang="en-US" sz="4486" b="1" dirty="0">
                <a:solidFill>
                  <a:schemeClr val="bg1"/>
                </a:solidFill>
              </a:rPr>
              <a:t>Patch Design, Ordering</a:t>
            </a:r>
          </a:p>
          <a:p>
            <a:pPr algn="ctr"/>
            <a:r>
              <a:rPr lang="en-US" sz="4486" b="1" dirty="0">
                <a:solidFill>
                  <a:schemeClr val="bg1"/>
                </a:solidFill>
              </a:rPr>
              <a:t>And </a:t>
            </a:r>
          </a:p>
          <a:p>
            <a:pPr algn="ctr"/>
            <a:r>
              <a:rPr lang="en-US" sz="4486" b="1">
                <a:solidFill>
                  <a:schemeClr val="bg1"/>
                </a:solidFill>
              </a:rPr>
              <a:t>Advanced Concepts </a:t>
            </a:r>
            <a:endParaRPr lang="en-US" sz="4486" b="1" dirty="0">
              <a:solidFill>
                <a:schemeClr val="bg1"/>
              </a:solidFill>
            </a:endParaRPr>
          </a:p>
          <a:p>
            <a:pPr algn="ctr"/>
            <a:endParaRPr lang="en-US" sz="3785" dirty="0"/>
          </a:p>
        </p:txBody>
      </p:sp>
    </p:spTree>
    <p:extLst>
      <p:ext uri="{BB962C8B-B14F-4D97-AF65-F5344CB8AC3E}">
        <p14:creationId xmlns:p14="http://schemas.microsoft.com/office/powerpoint/2010/main" val="1071878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738A72-F73C-DC2F-DC4F-6AA6FC7058BB}"/>
              </a:ext>
            </a:extLst>
          </p:cNvPr>
          <p:cNvSpPr txBox="1"/>
          <p:nvPr/>
        </p:nvSpPr>
        <p:spPr>
          <a:xfrm>
            <a:off x="340056" y="654831"/>
            <a:ext cx="6259720" cy="7799571"/>
          </a:xfrm>
          <a:prstGeom prst="rect">
            <a:avLst/>
          </a:prstGeom>
          <a:noFill/>
        </p:spPr>
        <p:txBody>
          <a:bodyPr wrap="square" rtlCol="0">
            <a:spAutoFit/>
          </a:bodyPr>
          <a:lstStyle/>
          <a:p>
            <a:pPr algn="ctr"/>
            <a:r>
              <a:rPr lang="en-US" sz="1869" b="1" dirty="0">
                <a:solidFill>
                  <a:schemeClr val="tx2"/>
                </a:solidFill>
                <a:latin typeface="Poor Richard" pitchFamily="18" charset="0"/>
              </a:rPr>
              <a:t>PATCH  DESIGN &amp;</a:t>
            </a:r>
          </a:p>
          <a:p>
            <a:pPr algn="ctr"/>
            <a:r>
              <a:rPr lang="en-US" sz="1869" b="1" dirty="0">
                <a:solidFill>
                  <a:schemeClr val="tx2"/>
                </a:solidFill>
                <a:latin typeface="Poor Richard" pitchFamily="18" charset="0"/>
              </a:rPr>
              <a:t>ORDERING PROCESS</a:t>
            </a:r>
            <a:endParaRPr lang="en-US" sz="1682" dirty="0"/>
          </a:p>
          <a:p>
            <a:pPr fontAlgn="base"/>
            <a:br>
              <a:rPr lang="en-US" sz="1495" b="1" dirty="0"/>
            </a:br>
            <a:r>
              <a:rPr lang="en-US" sz="1495" b="1" dirty="0"/>
              <a:t>Step 1: Plan Ahead</a:t>
            </a:r>
            <a:r>
              <a:rPr lang="en-US" sz="1495" dirty="0"/>
              <a:t> Normal production and delivery takes 3-12 weeks. However one-week “5-7 business-day production” rush orders are some times available. Price per emblem, regardless of shape, is based on quantity produced and the overall height and width of the design along with the amount of embroidery.</a:t>
            </a:r>
          </a:p>
          <a:p>
            <a:pPr fontAlgn="base"/>
            <a:endParaRPr lang="en-US" sz="1495" dirty="0"/>
          </a:p>
          <a:p>
            <a:pPr fontAlgn="base"/>
            <a:r>
              <a:rPr lang="en-US" sz="1495" b="1" dirty="0"/>
              <a:t>Step 2: Design Your Emblem</a:t>
            </a:r>
            <a:r>
              <a:rPr lang="en-US" sz="1495" dirty="0"/>
              <a:t> Think about all of the details that you want to see in your emblem design. Maybe a group or event name is very important; or perhaps a special logo or icon. After you have a design in mind, put together a rough sketch or graphic. Scan it and e-mail it to the manufacturer.  They accept photos or scanned images in any standard file formats (.jpg, .ai, or .pdf ). If you’re not an artist, you can talk with their representative to have artwork designed for you based on a description, idea, or even just a basic theme. Avoid overseas vendors.</a:t>
            </a:r>
          </a:p>
          <a:p>
            <a:pPr fontAlgn="base"/>
            <a:endParaRPr lang="en-US" sz="1495" dirty="0"/>
          </a:p>
          <a:p>
            <a:r>
              <a:rPr lang="en-US" sz="1495" b="1" dirty="0"/>
              <a:t>Step 3: Order Your Emblems</a:t>
            </a:r>
            <a:r>
              <a:rPr lang="en-US" sz="1495" dirty="0"/>
              <a:t> To order, call them or request a quote online. Supply </a:t>
            </a:r>
          </a:p>
          <a:p>
            <a:pPr marL="320474" indent="-320474">
              <a:buFont typeface="Arial" panose="020B0604020202020204" pitchFamily="34" charset="0"/>
              <a:buChar char="•"/>
            </a:pPr>
            <a:r>
              <a:rPr lang="en-US" sz="1495" dirty="0"/>
              <a:t>Size (width x length) and shape</a:t>
            </a:r>
          </a:p>
          <a:p>
            <a:pPr marL="320474" indent="-320474">
              <a:buFont typeface="Arial" panose="020B0604020202020204" pitchFamily="34" charset="0"/>
              <a:buChar char="•"/>
            </a:pPr>
            <a:r>
              <a:rPr lang="en-US" sz="1495" dirty="0"/>
              <a:t>Picture of your artwork (usually jpeg or pdf)</a:t>
            </a:r>
          </a:p>
          <a:p>
            <a:pPr marL="320474" indent="-320474">
              <a:buFont typeface="Arial" panose="020B0604020202020204" pitchFamily="34" charset="0"/>
              <a:buChar char="•"/>
            </a:pPr>
            <a:r>
              <a:rPr lang="en-US" sz="1495" dirty="0"/>
              <a:t>Quantity needed</a:t>
            </a:r>
          </a:p>
          <a:p>
            <a:pPr marL="320474" indent="-320474">
              <a:buFont typeface="Arial" panose="020B0604020202020204" pitchFamily="34" charset="0"/>
              <a:buChar char="•"/>
            </a:pPr>
            <a:r>
              <a:rPr lang="en-US" sz="1495" dirty="0"/>
              <a:t>70% or 100% embroidered patch</a:t>
            </a:r>
          </a:p>
          <a:p>
            <a:pPr marL="320474" indent="-320474">
              <a:buFont typeface="Arial" panose="020B0604020202020204" pitchFamily="34" charset="0"/>
              <a:buChar char="•"/>
            </a:pPr>
            <a:r>
              <a:rPr lang="en-US" sz="1495" dirty="0"/>
              <a:t>Type of backing (heat seal, plastic, Velcro, no backing)</a:t>
            </a:r>
          </a:p>
          <a:p>
            <a:pPr marL="267062" indent="-267062">
              <a:buFont typeface="Arial" panose="020B0604020202020204" pitchFamily="34" charset="0"/>
              <a:buChar char="•"/>
            </a:pPr>
            <a:r>
              <a:rPr lang="en-US" sz="1495" dirty="0"/>
              <a:t>If you need any specialty threads (metallic) or need a button loop</a:t>
            </a:r>
          </a:p>
          <a:p>
            <a:endParaRPr lang="en-US" sz="1495" dirty="0"/>
          </a:p>
          <a:p>
            <a:pPr fontAlgn="base"/>
            <a:r>
              <a:rPr lang="en-US" sz="1495" dirty="0"/>
              <a:t>Within a week or two (or three), of your order, they will usually e-mail you a full color emblem design or scan for your final approval.</a:t>
            </a:r>
          </a:p>
          <a:p>
            <a:pPr fontAlgn="base"/>
            <a:endParaRPr lang="en-US" sz="1495" dirty="0"/>
          </a:p>
          <a:p>
            <a:pPr fontAlgn="base"/>
            <a:r>
              <a:rPr lang="en-US" sz="1495" b="1" dirty="0"/>
              <a:t>Step 4: Receive Your Emblems</a:t>
            </a:r>
            <a:r>
              <a:rPr lang="en-US" sz="1495" dirty="0"/>
              <a:t>  Manufactures want your business and will sometimes deliver your patches for free is they don’t meet their </a:t>
            </a:r>
          </a:p>
          <a:p>
            <a:pPr fontAlgn="base"/>
            <a:r>
              <a:rPr lang="en-US" sz="1495" dirty="0"/>
              <a:t>“promised” delivery date</a:t>
            </a:r>
          </a:p>
        </p:txBody>
      </p:sp>
      <p:sp>
        <p:nvSpPr>
          <p:cNvPr id="3" name="Slide Number Placeholder 2">
            <a:extLst>
              <a:ext uri="{FF2B5EF4-FFF2-40B4-BE49-F238E27FC236}">
                <a16:creationId xmlns:a16="http://schemas.microsoft.com/office/drawing/2014/main" id="{C583C793-CDBC-E156-D52A-8BF91557AF23}"/>
              </a:ext>
            </a:extLst>
          </p:cNvPr>
          <p:cNvSpPr>
            <a:spLocks noGrp="1"/>
          </p:cNvSpPr>
          <p:nvPr>
            <p:ph type="sldNum" sz="quarter" idx="12"/>
          </p:nvPr>
        </p:nvSpPr>
        <p:spPr/>
        <p:txBody>
          <a:bodyPr/>
          <a:lstStyle/>
          <a:p>
            <a:fld id="{A6B50A5C-F0DE-CA44-9E1A-4909B9B96E70}" type="slidenum">
              <a:rPr lang="en-US" smtClean="0"/>
              <a:t>2</a:t>
            </a:fld>
            <a:endParaRPr lang="en-US" dirty="0"/>
          </a:p>
        </p:txBody>
      </p:sp>
    </p:spTree>
    <p:extLst>
      <p:ext uri="{BB962C8B-B14F-4D97-AF65-F5344CB8AC3E}">
        <p14:creationId xmlns:p14="http://schemas.microsoft.com/office/powerpoint/2010/main" val="1727791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18092" y="2849890"/>
            <a:ext cx="6221817" cy="1388798"/>
          </a:xfrm>
          <a:prstGeom prst="rect">
            <a:avLst/>
          </a:prstGeom>
          <a:noFill/>
          <a:ln w="9525">
            <a:noFill/>
            <a:miter lim="800000"/>
            <a:headEnd/>
            <a:tailEnd/>
          </a:ln>
        </p:spPr>
        <p:txBody>
          <a:bodyPr anchor="ctr"/>
          <a:lstStyle/>
          <a:p>
            <a:pPr algn="ctr"/>
            <a:r>
              <a:rPr lang="en-US" sz="5832" b="1" dirty="0">
                <a:solidFill>
                  <a:schemeClr val="tx2"/>
                </a:solidFill>
                <a:latin typeface="Poor Richard" pitchFamily="18" charset="0"/>
              </a:rPr>
              <a:t>Design For </a:t>
            </a:r>
          </a:p>
          <a:p>
            <a:pPr algn="ctr"/>
            <a:r>
              <a:rPr lang="en-US" sz="5832" b="1" dirty="0">
                <a:solidFill>
                  <a:schemeClr val="tx2"/>
                </a:solidFill>
                <a:latin typeface="Poor Richard" pitchFamily="18" charset="0"/>
              </a:rPr>
              <a:t>Success</a:t>
            </a:r>
            <a:endParaRPr lang="en-US" sz="3208" dirty="0">
              <a:solidFill>
                <a:schemeClr val="tx2"/>
              </a:solidFill>
              <a:latin typeface="Times New Roman" charset="0"/>
            </a:endParaRPr>
          </a:p>
        </p:txBody>
      </p:sp>
      <p:sp>
        <p:nvSpPr>
          <p:cNvPr id="2" name="Slide Number Placeholder 1">
            <a:extLst>
              <a:ext uri="{FF2B5EF4-FFF2-40B4-BE49-F238E27FC236}">
                <a16:creationId xmlns:a16="http://schemas.microsoft.com/office/drawing/2014/main" id="{08EC234C-7111-83A6-6DEA-CB96E14263C6}"/>
              </a:ext>
            </a:extLst>
          </p:cNvPr>
          <p:cNvSpPr>
            <a:spLocks noGrp="1"/>
          </p:cNvSpPr>
          <p:nvPr>
            <p:ph type="sldNum" sz="quarter" idx="12"/>
          </p:nvPr>
        </p:nvSpPr>
        <p:spPr/>
        <p:txBody>
          <a:bodyPr/>
          <a:lstStyle/>
          <a:p>
            <a:fld id="{A6B50A5C-F0DE-CA44-9E1A-4909B9B96E70}" type="slidenum">
              <a:rPr lang="en-US" smtClean="0"/>
              <a:t>3</a:t>
            </a:fld>
            <a:endParaRPr lang="en-US" dirty="0"/>
          </a:p>
        </p:txBody>
      </p:sp>
    </p:spTree>
    <p:extLst>
      <p:ext uri="{BB962C8B-B14F-4D97-AF65-F5344CB8AC3E}">
        <p14:creationId xmlns:p14="http://schemas.microsoft.com/office/powerpoint/2010/main" val="2266600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33AB8-C035-486C-8449-26AA66D18232}"/>
              </a:ext>
            </a:extLst>
          </p:cNvPr>
          <p:cNvSpPr>
            <a:spLocks noGrp="1"/>
          </p:cNvSpPr>
          <p:nvPr>
            <p:ph type="title"/>
          </p:nvPr>
        </p:nvSpPr>
        <p:spPr>
          <a:xfrm>
            <a:off x="429195" y="83959"/>
            <a:ext cx="5999610" cy="1524000"/>
          </a:xfrm>
        </p:spPr>
        <p:txBody>
          <a:bodyPr/>
          <a:lstStyle/>
          <a:p>
            <a:r>
              <a:rPr lang="en-US" dirty="0"/>
              <a:t>Jamboree Shoulder Patch Concept</a:t>
            </a:r>
          </a:p>
        </p:txBody>
      </p:sp>
      <p:sp>
        <p:nvSpPr>
          <p:cNvPr id="3" name="Text Placeholder 2">
            <a:extLst>
              <a:ext uri="{FF2B5EF4-FFF2-40B4-BE49-F238E27FC236}">
                <a16:creationId xmlns:a16="http://schemas.microsoft.com/office/drawing/2014/main" id="{0570D9CD-B54D-454D-9E70-1D431EA31B0C}"/>
              </a:ext>
            </a:extLst>
          </p:cNvPr>
          <p:cNvSpPr>
            <a:spLocks noGrp="1"/>
          </p:cNvSpPr>
          <p:nvPr>
            <p:ph type="body" idx="1"/>
          </p:nvPr>
        </p:nvSpPr>
        <p:spPr>
          <a:xfrm>
            <a:off x="444105" y="1693347"/>
            <a:ext cx="2945411" cy="1001183"/>
          </a:xfrm>
        </p:spPr>
        <p:txBody>
          <a:bodyPr>
            <a:normAutofit/>
          </a:bodyPr>
          <a:lstStyle/>
          <a:p>
            <a:r>
              <a:rPr lang="en-US" dirty="0"/>
              <a:t>1</a:t>
            </a:r>
            <a:r>
              <a:rPr lang="en-US" baseline="30000" dirty="0"/>
              <a:t>st</a:t>
            </a:r>
            <a:r>
              <a:rPr lang="en-US" dirty="0"/>
              <a:t> Scout to Moon</a:t>
            </a:r>
          </a:p>
          <a:p>
            <a:r>
              <a:rPr lang="en-US" dirty="0"/>
              <a:t>     James Lovell  </a:t>
            </a:r>
          </a:p>
        </p:txBody>
      </p:sp>
      <p:pic>
        <p:nvPicPr>
          <p:cNvPr id="7" name="Content Placeholder 6">
            <a:extLst>
              <a:ext uri="{FF2B5EF4-FFF2-40B4-BE49-F238E27FC236}">
                <a16:creationId xmlns:a16="http://schemas.microsoft.com/office/drawing/2014/main" id="{493D42A6-79AF-418C-8980-CD56DD4B51DE}"/>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27459" t="20210" r="4981" b="29350"/>
          <a:stretch/>
        </p:blipFill>
        <p:spPr>
          <a:xfrm>
            <a:off x="294042" y="3146408"/>
            <a:ext cx="3188198" cy="2438400"/>
          </a:xfrm>
          <a:prstGeom prst="rect">
            <a:avLst/>
          </a:prstGeom>
        </p:spPr>
      </p:pic>
      <p:sp>
        <p:nvSpPr>
          <p:cNvPr id="4" name="Text Placeholder 3">
            <a:extLst>
              <a:ext uri="{FF2B5EF4-FFF2-40B4-BE49-F238E27FC236}">
                <a16:creationId xmlns:a16="http://schemas.microsoft.com/office/drawing/2014/main" id="{0DD87592-02F4-4656-B702-060A9577FD0C}"/>
              </a:ext>
            </a:extLst>
          </p:cNvPr>
          <p:cNvSpPr>
            <a:spLocks noGrp="1"/>
          </p:cNvSpPr>
          <p:nvPr>
            <p:ph type="body" sz="quarter" idx="3"/>
          </p:nvPr>
        </p:nvSpPr>
        <p:spPr>
          <a:xfrm>
            <a:off x="3482239" y="1662245"/>
            <a:ext cx="2946568" cy="853016"/>
          </a:xfrm>
        </p:spPr>
        <p:txBody>
          <a:bodyPr>
            <a:normAutofit/>
          </a:bodyPr>
          <a:lstStyle/>
          <a:p>
            <a:r>
              <a:rPr lang="en-US" dirty="0"/>
              <a:t>Rough Draft</a:t>
            </a:r>
          </a:p>
        </p:txBody>
      </p:sp>
      <p:pic>
        <p:nvPicPr>
          <p:cNvPr id="8" name="Content Placeholder 7">
            <a:extLst>
              <a:ext uri="{FF2B5EF4-FFF2-40B4-BE49-F238E27FC236}">
                <a16:creationId xmlns:a16="http://schemas.microsoft.com/office/drawing/2014/main" id="{77176F23-3AC7-40E7-9065-A811F26ACE92}"/>
              </a:ext>
            </a:extLst>
          </p:cNvPr>
          <p:cNvPicPr>
            <a:picLocks noGrp="1" noChangeAspect="1"/>
          </p:cNvPicPr>
          <p:nvPr>
            <p:ph sz="quarter" idx="4"/>
          </p:nvPr>
        </p:nvPicPr>
        <p:blipFill rotWithShape="1">
          <a:blip r:embed="rId4">
            <a:extLst>
              <a:ext uri="{28A0092B-C50C-407E-A947-70E740481C1C}">
                <a14:useLocalDpi xmlns:a14="http://schemas.microsoft.com/office/drawing/2010/main" val="0"/>
              </a:ext>
            </a:extLst>
          </a:blip>
          <a:srcRect l="5056" t="33950" r="47754" b="46732"/>
          <a:stretch/>
        </p:blipFill>
        <p:spPr>
          <a:xfrm>
            <a:off x="2549528" y="2719104"/>
            <a:ext cx="4014431" cy="4007399"/>
          </a:xfrm>
          <a:prstGeom prst="rect">
            <a:avLst/>
          </a:prstGeom>
        </p:spPr>
      </p:pic>
      <p:sp>
        <p:nvSpPr>
          <p:cNvPr id="5" name="Slide Number Placeholder 4">
            <a:extLst>
              <a:ext uri="{FF2B5EF4-FFF2-40B4-BE49-F238E27FC236}">
                <a16:creationId xmlns:a16="http://schemas.microsoft.com/office/drawing/2014/main" id="{224FBAE0-8260-8B42-C5C4-8477FC947EF8}"/>
              </a:ext>
            </a:extLst>
          </p:cNvPr>
          <p:cNvSpPr>
            <a:spLocks noGrp="1"/>
          </p:cNvSpPr>
          <p:nvPr>
            <p:ph type="sldNum" sz="quarter" idx="12"/>
          </p:nvPr>
        </p:nvSpPr>
        <p:spPr/>
        <p:txBody>
          <a:bodyPr/>
          <a:lstStyle/>
          <a:p>
            <a:fld id="{A6B50A5C-F0DE-CA44-9E1A-4909B9B96E70}" type="slidenum">
              <a:rPr lang="en-US" smtClean="0"/>
              <a:t>4</a:t>
            </a:fld>
            <a:endParaRPr lang="en-US" dirty="0"/>
          </a:p>
        </p:txBody>
      </p:sp>
      <p:sp>
        <p:nvSpPr>
          <p:cNvPr id="6" name="TextBox 5">
            <a:extLst>
              <a:ext uri="{FF2B5EF4-FFF2-40B4-BE49-F238E27FC236}">
                <a16:creationId xmlns:a16="http://schemas.microsoft.com/office/drawing/2014/main" id="{84F45F66-4728-DD52-DF2C-9A089B17C5A5}"/>
              </a:ext>
            </a:extLst>
          </p:cNvPr>
          <p:cNvSpPr txBox="1"/>
          <p:nvPr/>
        </p:nvSpPr>
        <p:spPr>
          <a:xfrm>
            <a:off x="739351" y="5677122"/>
            <a:ext cx="1177459" cy="351186"/>
          </a:xfrm>
          <a:prstGeom prst="rect">
            <a:avLst/>
          </a:prstGeom>
          <a:noFill/>
        </p:spPr>
        <p:txBody>
          <a:bodyPr wrap="square" rtlCol="0">
            <a:spAutoFit/>
          </a:bodyPr>
          <a:lstStyle/>
          <a:p>
            <a:r>
              <a:rPr lang="en-US" sz="1682" dirty="0"/>
              <a:t>Inspiration</a:t>
            </a:r>
          </a:p>
        </p:txBody>
      </p:sp>
      <p:sp>
        <p:nvSpPr>
          <p:cNvPr id="9" name="TextBox 8">
            <a:extLst>
              <a:ext uri="{FF2B5EF4-FFF2-40B4-BE49-F238E27FC236}">
                <a16:creationId xmlns:a16="http://schemas.microsoft.com/office/drawing/2014/main" id="{967F1FC2-CE08-C444-B647-3C5B5AC149C8}"/>
              </a:ext>
            </a:extLst>
          </p:cNvPr>
          <p:cNvSpPr txBox="1"/>
          <p:nvPr/>
        </p:nvSpPr>
        <p:spPr>
          <a:xfrm>
            <a:off x="4097107" y="6794791"/>
            <a:ext cx="1310398" cy="351186"/>
          </a:xfrm>
          <a:prstGeom prst="rect">
            <a:avLst/>
          </a:prstGeom>
          <a:noFill/>
        </p:spPr>
        <p:txBody>
          <a:bodyPr wrap="square" rtlCol="0">
            <a:spAutoFit/>
          </a:bodyPr>
          <a:lstStyle/>
          <a:p>
            <a:r>
              <a:rPr lang="en-US" sz="1682" dirty="0"/>
              <a:t>Compilation</a:t>
            </a:r>
          </a:p>
        </p:txBody>
      </p:sp>
      <p:sp>
        <p:nvSpPr>
          <p:cNvPr id="10" name="TextBox 9">
            <a:extLst>
              <a:ext uri="{FF2B5EF4-FFF2-40B4-BE49-F238E27FC236}">
                <a16:creationId xmlns:a16="http://schemas.microsoft.com/office/drawing/2014/main" id="{8E459EFD-3AF4-1DDE-1C97-4BBEE9AA2E3D}"/>
              </a:ext>
            </a:extLst>
          </p:cNvPr>
          <p:cNvSpPr txBox="1"/>
          <p:nvPr/>
        </p:nvSpPr>
        <p:spPr>
          <a:xfrm>
            <a:off x="489889" y="7450655"/>
            <a:ext cx="5984700" cy="1127745"/>
          </a:xfrm>
          <a:prstGeom prst="rect">
            <a:avLst/>
          </a:prstGeom>
          <a:noFill/>
        </p:spPr>
        <p:txBody>
          <a:bodyPr wrap="square" rtlCol="0">
            <a:spAutoFit/>
          </a:bodyPr>
          <a:lstStyle/>
          <a:p>
            <a:pPr algn="ctr"/>
            <a:r>
              <a:rPr lang="en-US" sz="1682" dirty="0"/>
              <a:t>What is the concept and general colors desired ?</a:t>
            </a:r>
          </a:p>
          <a:p>
            <a:pPr algn="ctr"/>
            <a:r>
              <a:rPr lang="en-US" sz="1682" dirty="0"/>
              <a:t>Find graphics that match your concept and sketch it out.</a:t>
            </a:r>
          </a:p>
          <a:p>
            <a:pPr algn="ctr"/>
            <a:endParaRPr lang="en-US" sz="1682" dirty="0"/>
          </a:p>
          <a:p>
            <a:pPr algn="ctr"/>
            <a:r>
              <a:rPr lang="en-US" sz="1682" dirty="0"/>
              <a:t>The Graphic does NOT require more than this</a:t>
            </a:r>
          </a:p>
        </p:txBody>
      </p:sp>
    </p:spTree>
    <p:extLst>
      <p:ext uri="{BB962C8B-B14F-4D97-AF65-F5344CB8AC3E}">
        <p14:creationId xmlns:p14="http://schemas.microsoft.com/office/powerpoint/2010/main" val="277107766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E4535-C970-4A39-B345-504A999AC2F0}"/>
              </a:ext>
            </a:extLst>
          </p:cNvPr>
          <p:cNvSpPr>
            <a:spLocks noGrp="1"/>
          </p:cNvSpPr>
          <p:nvPr>
            <p:ph type="title"/>
          </p:nvPr>
        </p:nvSpPr>
        <p:spPr/>
        <p:txBody>
          <a:bodyPr/>
          <a:lstStyle/>
          <a:p>
            <a:r>
              <a:rPr lang="en-US" dirty="0"/>
              <a:t>JSP Finished Artwork</a:t>
            </a:r>
            <a:br>
              <a:rPr lang="en-US" dirty="0"/>
            </a:br>
            <a:r>
              <a:rPr lang="en-US" dirty="0"/>
              <a:t>From Graphic Designer</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539" y="2133602"/>
            <a:ext cx="6626930" cy="4912426"/>
          </a:xfrm>
          <a:prstGeom prst="rect">
            <a:avLst/>
          </a:prstGeom>
        </p:spPr>
      </p:pic>
      <p:sp>
        <p:nvSpPr>
          <p:cNvPr id="4" name="Slide Number Placeholder 3">
            <a:extLst>
              <a:ext uri="{FF2B5EF4-FFF2-40B4-BE49-F238E27FC236}">
                <a16:creationId xmlns:a16="http://schemas.microsoft.com/office/drawing/2014/main" id="{338C0A72-46E8-925C-EBCB-C591AFFB77EF}"/>
              </a:ext>
            </a:extLst>
          </p:cNvPr>
          <p:cNvSpPr>
            <a:spLocks noGrp="1"/>
          </p:cNvSpPr>
          <p:nvPr>
            <p:ph type="sldNum" sz="quarter" idx="12"/>
          </p:nvPr>
        </p:nvSpPr>
        <p:spPr/>
        <p:txBody>
          <a:bodyPr/>
          <a:lstStyle/>
          <a:p>
            <a:fld id="{A6B50A5C-F0DE-CA44-9E1A-4909B9B96E70}" type="slidenum">
              <a:rPr lang="en-US" smtClean="0"/>
              <a:t>5</a:t>
            </a:fld>
            <a:endParaRPr lang="en-US" dirty="0"/>
          </a:p>
        </p:txBody>
      </p:sp>
    </p:spTree>
    <p:extLst>
      <p:ext uri="{BB962C8B-B14F-4D97-AF65-F5344CB8AC3E}">
        <p14:creationId xmlns:p14="http://schemas.microsoft.com/office/powerpoint/2010/main" val="106801928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B527A-CEEE-4B4B-B93B-2FD2C1C7D9E9}"/>
              </a:ext>
            </a:extLst>
          </p:cNvPr>
          <p:cNvSpPr>
            <a:spLocks noGrp="1"/>
          </p:cNvSpPr>
          <p:nvPr>
            <p:ph type="title"/>
          </p:nvPr>
        </p:nvSpPr>
        <p:spPr/>
        <p:txBody>
          <a:bodyPr/>
          <a:lstStyle/>
          <a:p>
            <a:r>
              <a:rPr lang="en-US" dirty="0"/>
              <a:t>Jamboree Back Patch Concept</a:t>
            </a:r>
          </a:p>
        </p:txBody>
      </p:sp>
      <p:pic>
        <p:nvPicPr>
          <p:cNvPr id="5" name="Content Placeholder 7">
            <a:extLst>
              <a:ext uri="{FF2B5EF4-FFF2-40B4-BE49-F238E27FC236}">
                <a16:creationId xmlns:a16="http://schemas.microsoft.com/office/drawing/2014/main" id="{45D39C4D-E66E-4C32-89B7-8ECB0207DB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22927" y="2357509"/>
            <a:ext cx="6378778" cy="5444128"/>
          </a:xfrm>
          <a:prstGeom prst="rect">
            <a:avLst/>
          </a:prstGeom>
        </p:spPr>
      </p:pic>
      <p:sp>
        <p:nvSpPr>
          <p:cNvPr id="3" name="Slide Number Placeholder 2">
            <a:extLst>
              <a:ext uri="{FF2B5EF4-FFF2-40B4-BE49-F238E27FC236}">
                <a16:creationId xmlns:a16="http://schemas.microsoft.com/office/drawing/2014/main" id="{07304620-EA33-59F3-CD3F-2C0579522133}"/>
              </a:ext>
            </a:extLst>
          </p:cNvPr>
          <p:cNvSpPr>
            <a:spLocks noGrp="1"/>
          </p:cNvSpPr>
          <p:nvPr>
            <p:ph type="sldNum" sz="quarter" idx="12"/>
          </p:nvPr>
        </p:nvSpPr>
        <p:spPr/>
        <p:txBody>
          <a:bodyPr/>
          <a:lstStyle/>
          <a:p>
            <a:fld id="{A6B50A5C-F0DE-CA44-9E1A-4909B9B96E70}" type="slidenum">
              <a:rPr lang="en-US" smtClean="0"/>
              <a:t>6</a:t>
            </a:fld>
            <a:endParaRPr lang="en-US" dirty="0"/>
          </a:p>
        </p:txBody>
      </p:sp>
      <p:sp>
        <p:nvSpPr>
          <p:cNvPr id="4" name="TextBox 3">
            <a:extLst>
              <a:ext uri="{FF2B5EF4-FFF2-40B4-BE49-F238E27FC236}">
                <a16:creationId xmlns:a16="http://schemas.microsoft.com/office/drawing/2014/main" id="{6769EAF6-2D33-5F74-FEE7-857E7E33BAB6}"/>
              </a:ext>
            </a:extLst>
          </p:cNvPr>
          <p:cNvSpPr txBox="1"/>
          <p:nvPr/>
        </p:nvSpPr>
        <p:spPr>
          <a:xfrm>
            <a:off x="1538033" y="8599485"/>
            <a:ext cx="3941876" cy="351186"/>
          </a:xfrm>
          <a:prstGeom prst="rect">
            <a:avLst/>
          </a:prstGeom>
          <a:noFill/>
        </p:spPr>
        <p:txBody>
          <a:bodyPr wrap="square" rtlCol="0">
            <a:spAutoFit/>
          </a:bodyPr>
          <a:lstStyle/>
          <a:p>
            <a:r>
              <a:rPr lang="en-US" sz="1682" dirty="0"/>
              <a:t>Does this look like finished artwork ?</a:t>
            </a:r>
          </a:p>
        </p:txBody>
      </p:sp>
    </p:spTree>
    <p:extLst>
      <p:ext uri="{BB962C8B-B14F-4D97-AF65-F5344CB8AC3E}">
        <p14:creationId xmlns:p14="http://schemas.microsoft.com/office/powerpoint/2010/main" val="207506975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4237E3E-93E6-4F4B-82F9-70BDE69B8C61}"/>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 t="18688" r="-4554"/>
          <a:stretch/>
        </p:blipFill>
        <p:spPr>
          <a:xfrm>
            <a:off x="646928" y="1861144"/>
            <a:ext cx="6115189" cy="6184362"/>
          </a:xfrm>
        </p:spPr>
      </p:pic>
      <p:sp>
        <p:nvSpPr>
          <p:cNvPr id="2" name="Slide Number Placeholder 1">
            <a:extLst>
              <a:ext uri="{FF2B5EF4-FFF2-40B4-BE49-F238E27FC236}">
                <a16:creationId xmlns:a16="http://schemas.microsoft.com/office/drawing/2014/main" id="{86E32C49-9881-6263-DB25-644CBF9C119E}"/>
              </a:ext>
            </a:extLst>
          </p:cNvPr>
          <p:cNvSpPr>
            <a:spLocks noGrp="1"/>
          </p:cNvSpPr>
          <p:nvPr>
            <p:ph type="sldNum" sz="quarter" idx="12"/>
          </p:nvPr>
        </p:nvSpPr>
        <p:spPr/>
        <p:txBody>
          <a:bodyPr/>
          <a:lstStyle/>
          <a:p>
            <a:fld id="{A6B50A5C-F0DE-CA44-9E1A-4909B9B96E70}" type="slidenum">
              <a:rPr lang="en-US" smtClean="0"/>
              <a:t>7</a:t>
            </a:fld>
            <a:endParaRPr lang="en-US" dirty="0"/>
          </a:p>
        </p:txBody>
      </p:sp>
      <p:sp>
        <p:nvSpPr>
          <p:cNvPr id="3" name="Title 1">
            <a:extLst>
              <a:ext uri="{FF2B5EF4-FFF2-40B4-BE49-F238E27FC236}">
                <a16:creationId xmlns:a16="http://schemas.microsoft.com/office/drawing/2014/main" id="{C521D1CF-4175-119F-F647-D75AED5DC74C}"/>
              </a:ext>
            </a:extLst>
          </p:cNvPr>
          <p:cNvSpPr>
            <a:spLocks noGrp="1"/>
          </p:cNvSpPr>
          <p:nvPr>
            <p:ph type="title"/>
          </p:nvPr>
        </p:nvSpPr>
        <p:spPr>
          <a:xfrm>
            <a:off x="200967" y="337144"/>
            <a:ext cx="6456067" cy="1524000"/>
          </a:xfrm>
        </p:spPr>
        <p:txBody>
          <a:bodyPr>
            <a:normAutofit/>
          </a:bodyPr>
          <a:lstStyle/>
          <a:p>
            <a:r>
              <a:rPr lang="en-US" dirty="0"/>
              <a:t>Jamboree Back Patch Finished Artwork from Supplier</a:t>
            </a:r>
          </a:p>
        </p:txBody>
      </p:sp>
      <p:sp>
        <p:nvSpPr>
          <p:cNvPr id="4" name="TextBox 3">
            <a:extLst>
              <a:ext uri="{FF2B5EF4-FFF2-40B4-BE49-F238E27FC236}">
                <a16:creationId xmlns:a16="http://schemas.microsoft.com/office/drawing/2014/main" id="{5ED60BB7-41A0-82E9-23EF-A79FF05F9ACD}"/>
              </a:ext>
            </a:extLst>
          </p:cNvPr>
          <p:cNvSpPr txBox="1"/>
          <p:nvPr/>
        </p:nvSpPr>
        <p:spPr>
          <a:xfrm>
            <a:off x="1100047" y="8204230"/>
            <a:ext cx="4849896" cy="610039"/>
          </a:xfrm>
          <a:prstGeom prst="rect">
            <a:avLst/>
          </a:prstGeom>
          <a:noFill/>
        </p:spPr>
        <p:txBody>
          <a:bodyPr wrap="square" rtlCol="0">
            <a:spAutoFit/>
          </a:bodyPr>
          <a:lstStyle/>
          <a:p>
            <a:pPr algn="ctr"/>
            <a:r>
              <a:rPr lang="en-US" sz="1682" u="sng" dirty="0"/>
              <a:t>Good concept </a:t>
            </a:r>
            <a:r>
              <a:rPr lang="en-US" sz="1682" dirty="0"/>
              <a:t>+ </a:t>
            </a:r>
            <a:r>
              <a:rPr lang="en-US" sz="1682" u="sng" dirty="0"/>
              <a:t>simple sketch </a:t>
            </a:r>
            <a:r>
              <a:rPr lang="en-US" sz="1682" dirty="0"/>
              <a:t>becomes beautiful with some help from the patch manufacturer</a:t>
            </a:r>
          </a:p>
        </p:txBody>
      </p:sp>
    </p:spTree>
    <p:extLst>
      <p:ext uri="{BB962C8B-B14F-4D97-AF65-F5344CB8AC3E}">
        <p14:creationId xmlns:p14="http://schemas.microsoft.com/office/powerpoint/2010/main" val="63327769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8D32-94EC-4FC9-2881-174E524B1DBD}"/>
              </a:ext>
            </a:extLst>
          </p:cNvPr>
          <p:cNvSpPr>
            <a:spLocks noGrp="1"/>
          </p:cNvSpPr>
          <p:nvPr>
            <p:ph type="title"/>
          </p:nvPr>
        </p:nvSpPr>
        <p:spPr>
          <a:xfrm>
            <a:off x="429195" y="272175"/>
            <a:ext cx="5999610" cy="858125"/>
          </a:xfrm>
        </p:spPr>
        <p:txBody>
          <a:bodyPr/>
          <a:lstStyle/>
          <a:p>
            <a:r>
              <a:rPr lang="en-US" dirty="0"/>
              <a:t>Design Tips – 1</a:t>
            </a:r>
          </a:p>
        </p:txBody>
      </p:sp>
      <p:sp>
        <p:nvSpPr>
          <p:cNvPr id="3" name="Content Placeholder 2">
            <a:extLst>
              <a:ext uri="{FF2B5EF4-FFF2-40B4-BE49-F238E27FC236}">
                <a16:creationId xmlns:a16="http://schemas.microsoft.com/office/drawing/2014/main" id="{A35EF485-625F-F9B2-5286-A647EF383FEC}"/>
              </a:ext>
            </a:extLst>
          </p:cNvPr>
          <p:cNvSpPr>
            <a:spLocks noGrp="1"/>
          </p:cNvSpPr>
          <p:nvPr>
            <p:ph idx="1"/>
          </p:nvPr>
        </p:nvSpPr>
        <p:spPr>
          <a:xfrm>
            <a:off x="429195" y="1130300"/>
            <a:ext cx="5999610" cy="6319036"/>
          </a:xfrm>
        </p:spPr>
        <p:txBody>
          <a:bodyPr>
            <a:noAutofit/>
          </a:bodyPr>
          <a:lstStyle/>
          <a:p>
            <a:pPr marL="0" indent="0">
              <a:buNone/>
            </a:pPr>
            <a:r>
              <a:rPr lang="en-US" sz="1682" b="1" dirty="0"/>
              <a:t>Bold is better</a:t>
            </a:r>
          </a:p>
          <a:p>
            <a:pPr marL="0" indent="0">
              <a:buNone/>
            </a:pPr>
            <a:r>
              <a:rPr lang="en-US" sz="1682" dirty="0"/>
              <a:t>Bold letters and design elements are more visible and look better when embroidered.  This simple advice can make your patch look so much better!</a:t>
            </a:r>
          </a:p>
          <a:p>
            <a:pPr marL="0" indent="0">
              <a:buNone/>
            </a:pPr>
            <a:r>
              <a:rPr lang="en-US" sz="1682" b="1" dirty="0"/>
              <a:t>Strong Color Contrast is Ideal</a:t>
            </a:r>
          </a:p>
          <a:p>
            <a:pPr marL="0" indent="0">
              <a:buNone/>
            </a:pPr>
            <a:r>
              <a:rPr lang="en-US" sz="1682" dirty="0"/>
              <a:t>Strong color contrast is better than light-on-light or dark-on-dark colors. In other words, if visibility is an issue with your current design, please consider improving the contrast for a better result.</a:t>
            </a:r>
          </a:p>
          <a:p>
            <a:pPr marL="0" indent="0">
              <a:buNone/>
            </a:pPr>
            <a:endParaRPr lang="en-US" sz="1682" dirty="0"/>
          </a:p>
          <a:p>
            <a:pPr marL="0" indent="0">
              <a:buNone/>
            </a:pPr>
            <a:endParaRPr lang="en-US" sz="1682" dirty="0"/>
          </a:p>
          <a:p>
            <a:pPr marL="0" indent="0">
              <a:buNone/>
            </a:pPr>
            <a:endParaRPr lang="en-US" sz="1682" dirty="0"/>
          </a:p>
          <a:p>
            <a:pPr marL="0" indent="0">
              <a:buNone/>
            </a:pPr>
            <a:endParaRPr lang="en-US" sz="1682" dirty="0"/>
          </a:p>
          <a:p>
            <a:pPr marL="0" indent="0">
              <a:buNone/>
            </a:pPr>
            <a:endParaRPr lang="en-US" sz="1682" dirty="0"/>
          </a:p>
          <a:p>
            <a:pPr marL="0" indent="0">
              <a:buNone/>
            </a:pPr>
            <a:r>
              <a:rPr lang="en-US" sz="1682" b="1" dirty="0"/>
              <a:t>The Exceptions</a:t>
            </a:r>
          </a:p>
          <a:p>
            <a:pPr marL="0" indent="0">
              <a:buNone/>
            </a:pPr>
            <a:r>
              <a:rPr lang="en-US" sz="1682" dirty="0"/>
              <a:t>The exceptions to this rule are black-on-white,</a:t>
            </a:r>
          </a:p>
          <a:p>
            <a:pPr marL="0" indent="0">
              <a:buNone/>
            </a:pPr>
            <a:r>
              <a:rPr lang="en-US" sz="1682" dirty="0"/>
              <a:t> or white-on-black color schemes. Either can result</a:t>
            </a:r>
          </a:p>
          <a:p>
            <a:pPr marL="0" indent="0">
              <a:buNone/>
            </a:pPr>
            <a:r>
              <a:rPr lang="en-US" sz="1682" dirty="0"/>
              <a:t> in poor-quality embroidery coverage. </a:t>
            </a:r>
          </a:p>
          <a:p>
            <a:pPr marL="0" indent="0">
              <a:buNone/>
            </a:pPr>
            <a:r>
              <a:rPr lang="en-US" sz="1682" b="1" dirty="0"/>
              <a:t>Lettering – Minimum Size ⅛″</a:t>
            </a:r>
          </a:p>
          <a:p>
            <a:pPr marL="0" indent="0">
              <a:buNone/>
            </a:pPr>
            <a:r>
              <a:rPr lang="en-US" sz="1682" dirty="0"/>
              <a:t>Letters smaller than ⅛″ of an inch will be vert hard to read. </a:t>
            </a:r>
          </a:p>
          <a:p>
            <a:pPr marL="0" indent="0">
              <a:buNone/>
            </a:pPr>
            <a:r>
              <a:rPr lang="en-US" sz="1682" dirty="0"/>
              <a:t>Small letters are not visible from a distance, no matter how well they are embroidered. AVOID THEM  !</a:t>
            </a:r>
          </a:p>
          <a:p>
            <a:pPr marL="0" indent="0">
              <a:buNone/>
            </a:pPr>
            <a:r>
              <a:rPr lang="en-US" sz="1682" b="1" dirty="0"/>
              <a:t>Open Block Lettering is More Legible</a:t>
            </a:r>
          </a:p>
          <a:p>
            <a:pPr marL="0" indent="0">
              <a:buNone/>
            </a:pPr>
            <a:r>
              <a:rPr lang="en-US" sz="1682" dirty="0"/>
              <a:t>Narrow  types tyles do not embroider well. Tall and skinny font styles should be avoided. Squat and bold (not extra bold) are preferred.</a:t>
            </a:r>
          </a:p>
          <a:p>
            <a:pPr marL="0" indent="0">
              <a:buNone/>
            </a:pPr>
            <a:r>
              <a:rPr lang="en-US" sz="1682" dirty="0"/>
              <a:t>.</a:t>
            </a:r>
          </a:p>
          <a:p>
            <a:pPr marL="0" indent="0">
              <a:buNone/>
            </a:pPr>
            <a:r>
              <a:rPr lang="en-US" sz="935" dirty="0"/>
              <a:t>.</a:t>
            </a:r>
            <a:endParaRPr lang="en-US" sz="935" b="1" dirty="0">
              <a:latin typeface="+mj-lt"/>
            </a:endParaRPr>
          </a:p>
        </p:txBody>
      </p:sp>
      <p:pic>
        <p:nvPicPr>
          <p:cNvPr id="1026" name="Picture 2" descr="Item Image">
            <a:extLst>
              <a:ext uri="{FF2B5EF4-FFF2-40B4-BE49-F238E27FC236}">
                <a16:creationId xmlns:a16="http://schemas.microsoft.com/office/drawing/2014/main" id="{67E6D3E7-710D-952E-22CD-DA04A86403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25" t="9274" r="10760" b="13761"/>
          <a:stretch/>
        </p:blipFill>
        <p:spPr bwMode="auto">
          <a:xfrm>
            <a:off x="2043540" y="3723698"/>
            <a:ext cx="2549986" cy="16254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15C080A-E144-138E-6CAB-8FCAA2971371}"/>
              </a:ext>
            </a:extLst>
          </p:cNvPr>
          <p:cNvPicPr>
            <a:picLocks noChangeAspect="1"/>
          </p:cNvPicPr>
          <p:nvPr/>
        </p:nvPicPr>
        <p:blipFill>
          <a:blip r:embed="rId3"/>
          <a:stretch>
            <a:fillRect/>
          </a:stretch>
        </p:blipFill>
        <p:spPr>
          <a:xfrm>
            <a:off x="5116072" y="5412513"/>
            <a:ext cx="1194433" cy="1377345"/>
          </a:xfrm>
          <a:prstGeom prst="rect">
            <a:avLst/>
          </a:prstGeom>
        </p:spPr>
      </p:pic>
      <p:sp>
        <p:nvSpPr>
          <p:cNvPr id="4" name="Slide Number Placeholder 3">
            <a:extLst>
              <a:ext uri="{FF2B5EF4-FFF2-40B4-BE49-F238E27FC236}">
                <a16:creationId xmlns:a16="http://schemas.microsoft.com/office/drawing/2014/main" id="{5C937142-1A06-B4CF-5C74-5C52F42D919B}"/>
              </a:ext>
            </a:extLst>
          </p:cNvPr>
          <p:cNvSpPr>
            <a:spLocks noGrp="1"/>
          </p:cNvSpPr>
          <p:nvPr>
            <p:ph type="sldNum" sz="quarter" idx="12"/>
          </p:nvPr>
        </p:nvSpPr>
        <p:spPr/>
        <p:txBody>
          <a:bodyPr/>
          <a:lstStyle/>
          <a:p>
            <a:fld id="{A6B50A5C-F0DE-CA44-9E1A-4909B9B96E70}" type="slidenum">
              <a:rPr lang="en-US" smtClean="0"/>
              <a:t>8</a:t>
            </a:fld>
            <a:endParaRPr lang="en-US" dirty="0"/>
          </a:p>
        </p:txBody>
      </p:sp>
    </p:spTree>
    <p:extLst>
      <p:ext uri="{BB962C8B-B14F-4D97-AF65-F5344CB8AC3E}">
        <p14:creationId xmlns:p14="http://schemas.microsoft.com/office/powerpoint/2010/main" val="3090687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8D32-94EC-4FC9-2881-174E524B1DBD}"/>
              </a:ext>
            </a:extLst>
          </p:cNvPr>
          <p:cNvSpPr>
            <a:spLocks noGrp="1"/>
          </p:cNvSpPr>
          <p:nvPr>
            <p:ph type="title"/>
          </p:nvPr>
        </p:nvSpPr>
        <p:spPr>
          <a:xfrm>
            <a:off x="429195" y="221904"/>
            <a:ext cx="5999610" cy="961174"/>
          </a:xfrm>
        </p:spPr>
        <p:txBody>
          <a:bodyPr/>
          <a:lstStyle/>
          <a:p>
            <a:r>
              <a:rPr lang="en-US" dirty="0"/>
              <a:t>Design Tips - 2</a:t>
            </a:r>
          </a:p>
        </p:txBody>
      </p:sp>
      <p:sp>
        <p:nvSpPr>
          <p:cNvPr id="3" name="Content Placeholder 2">
            <a:extLst>
              <a:ext uri="{FF2B5EF4-FFF2-40B4-BE49-F238E27FC236}">
                <a16:creationId xmlns:a16="http://schemas.microsoft.com/office/drawing/2014/main" id="{A35EF485-625F-F9B2-5286-A647EF383FEC}"/>
              </a:ext>
            </a:extLst>
          </p:cNvPr>
          <p:cNvSpPr>
            <a:spLocks noGrp="1"/>
          </p:cNvSpPr>
          <p:nvPr>
            <p:ph idx="1"/>
          </p:nvPr>
        </p:nvSpPr>
        <p:spPr>
          <a:xfrm>
            <a:off x="429195" y="1204019"/>
            <a:ext cx="5999610" cy="6319036"/>
          </a:xfrm>
        </p:spPr>
        <p:txBody>
          <a:bodyPr>
            <a:noAutofit/>
          </a:bodyPr>
          <a:lstStyle/>
          <a:p>
            <a:pPr marL="0" indent="0">
              <a:buNone/>
            </a:pPr>
            <a:r>
              <a:rPr lang="en-US" sz="1800" b="1" dirty="0"/>
              <a:t>Blank Spaces are Boring!</a:t>
            </a:r>
          </a:p>
          <a:p>
            <a:pPr marL="0" indent="0">
              <a:buNone/>
            </a:pPr>
            <a:r>
              <a:rPr lang="en-US" sz="1800" dirty="0"/>
              <a:t>Effective use of space is important. Enlarging graphic elements, extending or enlarging text, and introducing added graphic elements are ways to use blank space better. </a:t>
            </a:r>
            <a:r>
              <a:rPr lang="en-US" sz="1800" dirty="0">
                <a:solidFill>
                  <a:srgbClr val="0432FF"/>
                </a:solidFill>
              </a:rPr>
              <a:t>Design to fill blank space for a more impactful patch but don’t fill in blank areas with more “stuff” just to fill them !</a:t>
            </a:r>
          </a:p>
          <a:p>
            <a:pPr marL="0" indent="0">
              <a:buNone/>
            </a:pPr>
            <a:r>
              <a:rPr lang="en-US" sz="1800" b="1" dirty="0"/>
              <a:t>Choose a Complimenting Border</a:t>
            </a:r>
          </a:p>
          <a:p>
            <a:pPr marL="0" indent="0">
              <a:buNone/>
            </a:pPr>
            <a:endParaRPr lang="en-US" sz="800" b="1" dirty="0"/>
          </a:p>
          <a:p>
            <a:pPr marL="0" indent="0">
              <a:buNone/>
            </a:pPr>
            <a:r>
              <a:rPr lang="en-US" sz="1800" b="1" dirty="0"/>
              <a:t>The Classic</a:t>
            </a:r>
          </a:p>
          <a:p>
            <a:pPr marL="0" indent="0">
              <a:buNone/>
            </a:pPr>
            <a:r>
              <a:rPr lang="en-US" sz="1800" dirty="0"/>
              <a:t>For the most </a:t>
            </a:r>
            <a:r>
              <a:rPr lang="en-US" sz="1800" b="1" dirty="0"/>
              <a:t>Classic </a:t>
            </a:r>
            <a:r>
              <a:rPr lang="en-US" sz="1800" dirty="0"/>
              <a:t>patch look, choose a color that works well with your design and use an </a:t>
            </a:r>
            <a:r>
              <a:rPr lang="en-US" sz="1800" b="1" dirty="0"/>
              <a:t>Overlock Edge border (Merrow® border.)</a:t>
            </a:r>
            <a:r>
              <a:rPr lang="en-US" sz="1800" dirty="0"/>
              <a:t> </a:t>
            </a:r>
          </a:p>
          <a:p>
            <a:pPr marL="0" indent="0">
              <a:buNone/>
            </a:pPr>
            <a:endParaRPr lang="en-US" sz="800" dirty="0"/>
          </a:p>
          <a:p>
            <a:pPr marL="0" indent="0">
              <a:buNone/>
            </a:pPr>
            <a:r>
              <a:rPr lang="en-US" sz="1800" dirty="0"/>
              <a:t>Interestingly, an overlock edge border is applied after the patch is die cut from the roll. A Merrow® overlock sewing machine is used to create the border.</a:t>
            </a:r>
          </a:p>
          <a:p>
            <a:pPr marL="0" indent="0">
              <a:buNone/>
            </a:pPr>
            <a:endParaRPr lang="en-US" sz="1682" dirty="0"/>
          </a:p>
          <a:p>
            <a:pPr marL="0" indent="0">
              <a:buNone/>
            </a:pPr>
            <a:endParaRPr lang="en-US" sz="1682" dirty="0"/>
          </a:p>
          <a:p>
            <a:pPr marL="0" indent="0">
              <a:buNone/>
            </a:pPr>
            <a:endParaRPr lang="en-US" sz="1682" dirty="0"/>
          </a:p>
          <a:p>
            <a:pPr marL="0" indent="0">
              <a:buNone/>
            </a:pPr>
            <a:endParaRPr lang="en-US" sz="1682" dirty="0"/>
          </a:p>
          <a:p>
            <a:pPr marL="0" indent="0">
              <a:buNone/>
            </a:pPr>
            <a:endParaRPr lang="en-US" sz="1682" dirty="0"/>
          </a:p>
          <a:p>
            <a:pPr marL="0" indent="0">
              <a:buNone/>
            </a:pPr>
            <a:endParaRPr lang="en-US" sz="1682" dirty="0"/>
          </a:p>
          <a:p>
            <a:pPr marL="0" indent="0">
              <a:buNone/>
            </a:pPr>
            <a:endParaRPr lang="en-US" sz="1682" dirty="0"/>
          </a:p>
          <a:p>
            <a:pPr marL="0" indent="0">
              <a:buNone/>
            </a:pPr>
            <a:endParaRPr lang="en-US" sz="1682" dirty="0"/>
          </a:p>
          <a:p>
            <a:pPr marL="0" indent="0">
              <a:buNone/>
            </a:pPr>
            <a:endParaRPr lang="en-US" sz="1682" b="1" dirty="0"/>
          </a:p>
        </p:txBody>
      </p:sp>
      <p:pic>
        <p:nvPicPr>
          <p:cNvPr id="4" name="Picture 3">
            <a:extLst>
              <a:ext uri="{FF2B5EF4-FFF2-40B4-BE49-F238E27FC236}">
                <a16:creationId xmlns:a16="http://schemas.microsoft.com/office/drawing/2014/main" id="{333AA637-D57E-2D6E-936D-2A6E2BCFDE47}"/>
              </a:ext>
            </a:extLst>
          </p:cNvPr>
          <p:cNvPicPr>
            <a:picLocks noChangeAspect="1"/>
          </p:cNvPicPr>
          <p:nvPr/>
        </p:nvPicPr>
        <p:blipFill>
          <a:blip r:embed="rId2"/>
          <a:stretch>
            <a:fillRect/>
          </a:stretch>
        </p:blipFill>
        <p:spPr>
          <a:xfrm>
            <a:off x="1126244" y="5794030"/>
            <a:ext cx="4241268" cy="1927849"/>
          </a:xfrm>
          <a:prstGeom prst="rect">
            <a:avLst/>
          </a:prstGeom>
        </p:spPr>
      </p:pic>
      <p:sp>
        <p:nvSpPr>
          <p:cNvPr id="6" name="TextBox 5">
            <a:extLst>
              <a:ext uri="{FF2B5EF4-FFF2-40B4-BE49-F238E27FC236}">
                <a16:creationId xmlns:a16="http://schemas.microsoft.com/office/drawing/2014/main" id="{1F8A6E97-E814-CC6F-BDAA-C57152778EF9}"/>
              </a:ext>
            </a:extLst>
          </p:cNvPr>
          <p:cNvSpPr txBox="1"/>
          <p:nvPr/>
        </p:nvSpPr>
        <p:spPr>
          <a:xfrm>
            <a:off x="1272299" y="7951704"/>
            <a:ext cx="4582401" cy="369332"/>
          </a:xfrm>
          <a:prstGeom prst="rect">
            <a:avLst/>
          </a:prstGeom>
          <a:noFill/>
        </p:spPr>
        <p:txBody>
          <a:bodyPr wrap="square" rtlCol="0">
            <a:spAutoFit/>
          </a:bodyPr>
          <a:lstStyle/>
          <a:p>
            <a:r>
              <a:rPr lang="en-US" dirty="0"/>
              <a:t>Don’t run your design into the border area</a:t>
            </a:r>
          </a:p>
        </p:txBody>
      </p:sp>
      <p:cxnSp>
        <p:nvCxnSpPr>
          <p:cNvPr id="8" name="Straight Connector 7">
            <a:extLst>
              <a:ext uri="{FF2B5EF4-FFF2-40B4-BE49-F238E27FC236}">
                <a16:creationId xmlns:a16="http://schemas.microsoft.com/office/drawing/2014/main" id="{A84464E9-A8B9-C924-250D-EBE6FCB1B26F}"/>
              </a:ext>
            </a:extLst>
          </p:cNvPr>
          <p:cNvCxnSpPr/>
          <p:nvPr/>
        </p:nvCxnSpPr>
        <p:spPr>
          <a:xfrm>
            <a:off x="4298541" y="8454195"/>
            <a:ext cx="3267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4488A50F-F367-76C5-9FD3-5CAAC775A06B}"/>
              </a:ext>
            </a:extLst>
          </p:cNvPr>
          <p:cNvCxnSpPr>
            <a:cxnSpLocks/>
          </p:cNvCxnSpPr>
          <p:nvPr/>
        </p:nvCxnSpPr>
        <p:spPr>
          <a:xfrm flipV="1">
            <a:off x="4633682" y="7233995"/>
            <a:ext cx="259734" cy="1220200"/>
          </a:xfrm>
          <a:prstGeom prst="straightConnector1">
            <a:avLst/>
          </a:prstGeom>
          <a:ln>
            <a:solidFill>
              <a:schemeClr val="bg1">
                <a:lumMod val="85000"/>
              </a:schemeClr>
            </a:solidFill>
            <a:tailEnd type="triangle"/>
          </a:ln>
        </p:spPr>
        <p:style>
          <a:lnRef idx="2">
            <a:schemeClr val="dk1"/>
          </a:lnRef>
          <a:fillRef idx="0">
            <a:schemeClr val="dk1"/>
          </a:fillRef>
          <a:effectRef idx="1">
            <a:schemeClr val="dk1"/>
          </a:effectRef>
          <a:fontRef idx="minor">
            <a:schemeClr val="tx1"/>
          </a:fontRef>
        </p:style>
      </p:cxnSp>
      <p:sp>
        <p:nvSpPr>
          <p:cNvPr id="5" name="Slide Number Placeholder 4">
            <a:extLst>
              <a:ext uri="{FF2B5EF4-FFF2-40B4-BE49-F238E27FC236}">
                <a16:creationId xmlns:a16="http://schemas.microsoft.com/office/drawing/2014/main" id="{6CF3B20E-C9F1-AA26-CEC0-7093C1BDE5AA}"/>
              </a:ext>
            </a:extLst>
          </p:cNvPr>
          <p:cNvSpPr>
            <a:spLocks noGrp="1"/>
          </p:cNvSpPr>
          <p:nvPr>
            <p:ph type="sldNum" sz="quarter" idx="12"/>
          </p:nvPr>
        </p:nvSpPr>
        <p:spPr/>
        <p:txBody>
          <a:bodyPr/>
          <a:lstStyle/>
          <a:p>
            <a:fld id="{A6B50A5C-F0DE-CA44-9E1A-4909B9B96E70}" type="slidenum">
              <a:rPr lang="en-US" smtClean="0"/>
              <a:t>9</a:t>
            </a:fld>
            <a:endParaRPr lang="en-US" dirty="0"/>
          </a:p>
        </p:txBody>
      </p:sp>
    </p:spTree>
    <p:extLst>
      <p:ext uri="{BB962C8B-B14F-4D97-AF65-F5344CB8AC3E}">
        <p14:creationId xmlns:p14="http://schemas.microsoft.com/office/powerpoint/2010/main" val="23454876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5</TotalTime>
  <Words>775</Words>
  <Application>Microsoft Office PowerPoint</Application>
  <PresentationFormat>Letter Paper (8.5x11 in)</PresentationFormat>
  <Paragraphs>98</Paragraphs>
  <Slides>9</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Poor Richard</vt:lpstr>
      <vt:lpstr>Times New Roman</vt:lpstr>
      <vt:lpstr>Office Theme</vt:lpstr>
      <vt:lpstr>PowerPoint Presentation</vt:lpstr>
      <vt:lpstr>PowerPoint Presentation</vt:lpstr>
      <vt:lpstr>PowerPoint Presentation</vt:lpstr>
      <vt:lpstr>Jamboree Shoulder Patch Concept</vt:lpstr>
      <vt:lpstr>JSP Finished Artwork From Graphic Designer</vt:lpstr>
      <vt:lpstr>Jamboree Back Patch Concept</vt:lpstr>
      <vt:lpstr>Jamboree Back Patch Finished Artwork from Supplier</vt:lpstr>
      <vt:lpstr>Design Tips – 1</vt:lpstr>
      <vt:lpstr>Design Tips - 2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 Taylor</dc:creator>
  <cp:lastModifiedBy>John Ryan</cp:lastModifiedBy>
  <cp:revision>4</cp:revision>
  <dcterms:created xsi:type="dcterms:W3CDTF">2023-06-13T15:30:33Z</dcterms:created>
  <dcterms:modified xsi:type="dcterms:W3CDTF">2023-06-14T20:11:39Z</dcterms:modified>
</cp:coreProperties>
</file>