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397" r:id="rId2"/>
    <p:sldId id="258" r:id="rId3"/>
    <p:sldId id="402" r:id="rId4"/>
    <p:sldId id="377" r:id="rId5"/>
    <p:sldId id="403" r:id="rId6"/>
    <p:sldId id="318" r:id="rId7"/>
    <p:sldId id="400" r:id="rId8"/>
    <p:sldId id="398" r:id="rId9"/>
    <p:sldId id="337" r:id="rId10"/>
    <p:sldId id="277" r:id="rId11"/>
    <p:sldId id="261" r:id="rId1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596"/>
    <p:restoredTop sz="96327"/>
  </p:normalViewPr>
  <p:slideViewPr>
    <p:cSldViewPr snapToGrid="0">
      <p:cViewPr varScale="1">
        <p:scale>
          <a:sx n="75" d="100"/>
          <a:sy n="75" d="100"/>
        </p:scale>
        <p:origin x="48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A4023-3785-D043-B0AB-CECE868B9AC0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57F41-E959-D54A-9C35-4BC44C66F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472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A4023-3785-D043-B0AB-CECE868B9AC0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57F41-E959-D54A-9C35-4BC44C66F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637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A4023-3785-D043-B0AB-CECE868B9AC0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57F41-E959-D54A-9C35-4BC44C66F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676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A4023-3785-D043-B0AB-CECE868B9AC0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57F41-E959-D54A-9C35-4BC44C66F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968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A4023-3785-D043-B0AB-CECE868B9AC0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57F41-E959-D54A-9C35-4BC44C66F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457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A4023-3785-D043-B0AB-CECE868B9AC0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57F41-E959-D54A-9C35-4BC44C66F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661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A4023-3785-D043-B0AB-CECE868B9AC0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57F41-E959-D54A-9C35-4BC44C66F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697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A4023-3785-D043-B0AB-CECE868B9AC0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57F41-E959-D54A-9C35-4BC44C66F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443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A4023-3785-D043-B0AB-CECE868B9AC0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57F41-E959-D54A-9C35-4BC44C66F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369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A4023-3785-D043-B0AB-CECE868B9AC0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57F41-E959-D54A-9C35-4BC44C66F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791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A4023-3785-D043-B0AB-CECE868B9AC0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57F41-E959-D54A-9C35-4BC44C66F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5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A4023-3785-D043-B0AB-CECE868B9AC0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957F41-E959-D54A-9C35-4BC44C66F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435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oa-bsa.org/sites/default/files/training-documents/BSA%20Guidelines%20for%20Custom%20Patches%20and%20Emblems%207-2009%20.pdf" TargetMode="External"/><Relationship Id="rId2" Type="http://schemas.openxmlformats.org/officeDocument/2006/relationships/hyperlink" Target="https://filestore.scouting.org/filestore/pdf/33066/33066_Guidelines_for_Custom_Patches_And_Emblems.pdf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24.png"/><Relationship Id="rId5" Type="http://schemas.openxmlformats.org/officeDocument/2006/relationships/image" Target="../media/image19.png"/><Relationship Id="rId10" Type="http://schemas.openxmlformats.org/officeDocument/2006/relationships/image" Target="../media/image23.png"/><Relationship Id="rId4" Type="http://schemas.microsoft.com/office/2007/relationships/hdphoto" Target="../media/hdphoto1.wdp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1E503CC-9DF7-333F-3D2E-F5EE94466B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884" y="1"/>
            <a:ext cx="6666233" cy="9144000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DABB246-BD2D-713F-415C-968F3EF19F64}"/>
              </a:ext>
            </a:extLst>
          </p:cNvPr>
          <p:cNvSpPr txBox="1"/>
          <p:nvPr/>
        </p:nvSpPr>
        <p:spPr>
          <a:xfrm>
            <a:off x="95883" y="1655220"/>
            <a:ext cx="6666234" cy="4299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47" b="1" dirty="0">
                <a:solidFill>
                  <a:schemeClr val="bg1"/>
                </a:solidFill>
              </a:rPr>
              <a:t>ABCs of Patch Design</a:t>
            </a:r>
          </a:p>
          <a:p>
            <a:pPr algn="ctr"/>
            <a:endParaRPr lang="en-US" sz="5047" dirty="0"/>
          </a:p>
          <a:p>
            <a:pPr algn="ctr"/>
            <a:r>
              <a:rPr lang="en-US" sz="3785" dirty="0"/>
              <a:t> </a:t>
            </a:r>
            <a:r>
              <a:rPr lang="en-US" sz="4486" b="1" dirty="0">
                <a:solidFill>
                  <a:schemeClr val="bg1"/>
                </a:solidFill>
              </a:rPr>
              <a:t>Patch Type</a:t>
            </a:r>
          </a:p>
          <a:p>
            <a:pPr algn="ctr"/>
            <a:r>
              <a:rPr lang="en-US" sz="4486" b="1" dirty="0">
                <a:solidFill>
                  <a:schemeClr val="bg1"/>
                </a:solidFill>
              </a:rPr>
              <a:t>How Many Types Are there?</a:t>
            </a:r>
          </a:p>
          <a:p>
            <a:pPr algn="ctr"/>
            <a:endParaRPr lang="en-US" sz="3785" dirty="0"/>
          </a:p>
        </p:txBody>
      </p:sp>
    </p:spTree>
    <p:extLst>
      <p:ext uri="{BB962C8B-B14F-4D97-AF65-F5344CB8AC3E}">
        <p14:creationId xmlns:p14="http://schemas.microsoft.com/office/powerpoint/2010/main" val="1071878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815294" y="5887172"/>
            <a:ext cx="184731" cy="3511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682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A246BA-6D67-E84C-B36C-F658396210A9}"/>
              </a:ext>
            </a:extLst>
          </p:cNvPr>
          <p:cNvSpPr txBox="1"/>
          <p:nvPr/>
        </p:nvSpPr>
        <p:spPr>
          <a:xfrm>
            <a:off x="2288618" y="182032"/>
            <a:ext cx="4473499" cy="495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17" b="1" dirty="0"/>
              <a:t>Patch Types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CD4131-6C63-0143-A021-9F6393F4287F}"/>
              </a:ext>
            </a:extLst>
          </p:cNvPr>
          <p:cNvSpPr txBox="1"/>
          <p:nvPr/>
        </p:nvSpPr>
        <p:spPr>
          <a:xfrm>
            <a:off x="2182338" y="789122"/>
            <a:ext cx="4522805" cy="8202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95" b="1" dirty="0"/>
              <a:t>Beaded: </a:t>
            </a:r>
            <a:r>
              <a:rPr lang="en-US" sz="1495" dirty="0"/>
              <a:t>stitched by hand directly on fabric or made on a loom and transferred. Not suitable for detailed patches</a:t>
            </a:r>
          </a:p>
          <a:p>
            <a:endParaRPr lang="en-US" sz="1495" b="1" dirty="0"/>
          </a:p>
          <a:p>
            <a:r>
              <a:rPr lang="en-US" sz="1495" b="1" dirty="0"/>
              <a:t>Bullion stitch:</a:t>
            </a:r>
            <a:r>
              <a:rPr lang="en-US" sz="1495" dirty="0"/>
              <a:t> a decorative technique that is worked by twisting a thread around a sewing needle several times before inserting the needle into the cloth. Suitable for detailed patches</a:t>
            </a:r>
          </a:p>
          <a:p>
            <a:endParaRPr lang="en-US" sz="1495" dirty="0"/>
          </a:p>
          <a:p>
            <a:r>
              <a:rPr lang="en-US" sz="1495" b="1" dirty="0"/>
              <a:t>Chenille:</a:t>
            </a:r>
            <a:r>
              <a:rPr lang="en-US" sz="1495" dirty="0"/>
              <a:t> Soft, fuzzy fabric gets its name from the French word for “caterpillar,” which it resembles.  Not suitable for detailed patches</a:t>
            </a:r>
          </a:p>
          <a:p>
            <a:endParaRPr lang="en-US" sz="1495" dirty="0"/>
          </a:p>
          <a:p>
            <a:endParaRPr lang="en-US" sz="1495" dirty="0"/>
          </a:p>
          <a:p>
            <a:r>
              <a:rPr lang="en-US" sz="1495" b="1" dirty="0"/>
              <a:t>Leather:</a:t>
            </a:r>
            <a:r>
              <a:rPr lang="en-US" sz="1495" dirty="0"/>
              <a:t> leather patches can be stamped, hand tooled or laser etched</a:t>
            </a:r>
          </a:p>
          <a:p>
            <a:endParaRPr lang="en-US" sz="1495" dirty="0"/>
          </a:p>
          <a:p>
            <a:endParaRPr lang="en-US" sz="1495" dirty="0"/>
          </a:p>
          <a:p>
            <a:pPr fontAlgn="base"/>
            <a:r>
              <a:rPr lang="en-US" sz="1495" b="1" dirty="0"/>
              <a:t>Embroidered Patches </a:t>
            </a:r>
            <a:r>
              <a:rPr lang="en-US" sz="1495" dirty="0"/>
              <a:t>have designs achieved by interlacing threads and are suitable for detailed designs</a:t>
            </a:r>
            <a:endParaRPr lang="en-US" sz="1682" dirty="0"/>
          </a:p>
          <a:p>
            <a:pPr marL="267062" indent="-267062">
              <a:buFont typeface="Arial" panose="020B0604020202020204" pitchFamily="34" charset="0"/>
              <a:buChar char="•"/>
            </a:pPr>
            <a:r>
              <a:rPr lang="en-US" sz="1495" b="1" dirty="0"/>
              <a:t>Fully Embroidered: </a:t>
            </a:r>
            <a:r>
              <a:rPr lang="en-US" sz="1495" dirty="0"/>
              <a:t>Entire surface is embroidered and patch has a 3D appearance</a:t>
            </a:r>
          </a:p>
          <a:p>
            <a:pPr marL="267062" indent="-267062">
              <a:buFont typeface="Arial" panose="020B0604020202020204" pitchFamily="34" charset="0"/>
              <a:buChar char="•"/>
            </a:pPr>
            <a:r>
              <a:rPr lang="en-US" sz="1495" b="1" dirty="0"/>
              <a:t>Single Stitch Fully Embroidered:</a:t>
            </a:r>
            <a:r>
              <a:rPr lang="en-US" sz="1495" dirty="0"/>
              <a:t> patch, usually the background, is only partially stitched</a:t>
            </a:r>
          </a:p>
          <a:p>
            <a:pPr marL="267062" indent="-267062">
              <a:buFont typeface="Arial" panose="020B0604020202020204" pitchFamily="34" charset="0"/>
              <a:buChar char="•"/>
            </a:pPr>
            <a:endParaRPr lang="en-US" sz="1495" dirty="0"/>
          </a:p>
          <a:p>
            <a:endParaRPr lang="en-US" sz="1495" dirty="0"/>
          </a:p>
          <a:p>
            <a:r>
              <a:rPr lang="en-US" sz="1495" b="1" dirty="0"/>
              <a:t>Woven:</a:t>
            </a:r>
            <a:r>
              <a:rPr lang="en-US" sz="1495" dirty="0"/>
              <a:t> done by stitching a design with thinner threads woven together instead of embroidered into fabric. Ideal when design is too detailed for embroidery process</a:t>
            </a:r>
          </a:p>
          <a:p>
            <a:endParaRPr lang="en-US" sz="1495" dirty="0"/>
          </a:p>
          <a:p>
            <a:r>
              <a:rPr lang="en-US" sz="1495" b="1" dirty="0"/>
              <a:t>Printed: </a:t>
            </a:r>
            <a:r>
              <a:rPr lang="en-US" sz="1495" dirty="0"/>
              <a:t>done by printing the design on cloth. No color limitations, washable with photographic realism unavailable with embroidery</a:t>
            </a:r>
          </a:p>
          <a:p>
            <a:endParaRPr lang="en-US" sz="1869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2E698E-D072-3540-AB45-C755DDC4F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266" y="862983"/>
            <a:ext cx="1571191" cy="6946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944051-2402-1142-A0A4-0F80B384E3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8199" y="1688425"/>
            <a:ext cx="862374" cy="10136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7B8151A-A0B5-184D-9C83-D7C9A63E1D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100" y="2637383"/>
            <a:ext cx="920816" cy="136570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4D26C23-CA18-9846-83A1-E9A8A376B3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4968" y="3939324"/>
            <a:ext cx="1193354" cy="101728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CEE57BF-848C-8142-8B86-F7FCBC8235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099" y="5003092"/>
            <a:ext cx="1680785" cy="169515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2EB9E87-828B-54BB-EEAD-FB60A511A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0A5C-F0DE-CA44-9E1A-4909B9B96E70}" type="slidenum">
              <a:rPr lang="en-US" smtClean="0"/>
              <a:t>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165A99-EDC4-E66B-C17B-D14E7F9C73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281" y="7902598"/>
            <a:ext cx="1120305" cy="8172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4925DA1-48B8-EEAB-5D96-CCBC2D417A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2528" y="6847875"/>
            <a:ext cx="1173958" cy="77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551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815294" y="5887172"/>
            <a:ext cx="184731" cy="3511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682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A88F9F-19F8-C346-B720-4B57A6F6FB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411" y="3303765"/>
            <a:ext cx="2689088" cy="195604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BA246BA-6D67-E84C-B36C-F658396210A9}"/>
              </a:ext>
            </a:extLst>
          </p:cNvPr>
          <p:cNvSpPr txBox="1"/>
          <p:nvPr/>
        </p:nvSpPr>
        <p:spPr>
          <a:xfrm>
            <a:off x="1460722" y="228499"/>
            <a:ext cx="4473499" cy="495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17" b="1" dirty="0"/>
              <a:t>Patch Shape Designations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CD4131-6C63-0143-A021-9F6393F4287F}"/>
              </a:ext>
            </a:extLst>
          </p:cNvPr>
          <p:cNvSpPr txBox="1"/>
          <p:nvPr/>
        </p:nvSpPr>
        <p:spPr>
          <a:xfrm>
            <a:off x="3303893" y="956240"/>
            <a:ext cx="3262588" cy="8318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2" b="1" dirty="0"/>
              <a:t>A </a:t>
            </a:r>
            <a:r>
              <a:rPr lang="en-US" sz="1682" dirty="0"/>
              <a:t>= Arrowhead shaped patch usually less than 5 inches tall</a:t>
            </a:r>
          </a:p>
          <a:p>
            <a:endParaRPr lang="en-US" sz="1682" dirty="0"/>
          </a:p>
          <a:p>
            <a:endParaRPr lang="en-US" sz="1682" dirty="0"/>
          </a:p>
          <a:p>
            <a:endParaRPr lang="en-US" sz="1682" dirty="0"/>
          </a:p>
          <a:p>
            <a:r>
              <a:rPr lang="en-US" sz="1682" b="1" dirty="0"/>
              <a:t>F </a:t>
            </a:r>
            <a:r>
              <a:rPr lang="en-US" sz="1682" dirty="0"/>
              <a:t>= Flap shaped patch not fully embroidered</a:t>
            </a:r>
          </a:p>
          <a:p>
            <a:endParaRPr lang="en-US" sz="1682" dirty="0"/>
          </a:p>
          <a:p>
            <a:endParaRPr lang="en-US" sz="1682" dirty="0"/>
          </a:p>
          <a:p>
            <a:endParaRPr lang="en-US" sz="1682" b="1" dirty="0"/>
          </a:p>
          <a:p>
            <a:r>
              <a:rPr lang="en-US" sz="1682" b="1" dirty="0"/>
              <a:t>P</a:t>
            </a:r>
            <a:r>
              <a:rPr lang="en-US" sz="1682" dirty="0"/>
              <a:t> = Pie shaped or Triangle shaped patch designed for a neckerchief</a:t>
            </a:r>
          </a:p>
          <a:p>
            <a:endParaRPr lang="en-US" sz="1682" dirty="0"/>
          </a:p>
          <a:p>
            <a:endParaRPr lang="en-US" sz="1682" dirty="0"/>
          </a:p>
          <a:p>
            <a:endParaRPr lang="en-US" sz="1682" dirty="0"/>
          </a:p>
          <a:p>
            <a:endParaRPr lang="en-US" sz="1682" dirty="0"/>
          </a:p>
          <a:p>
            <a:endParaRPr lang="en-US" sz="1682" dirty="0"/>
          </a:p>
          <a:p>
            <a:endParaRPr lang="en-US" sz="1122" dirty="0"/>
          </a:p>
          <a:p>
            <a:r>
              <a:rPr lang="en-US" sz="1682" b="1" dirty="0"/>
              <a:t>R </a:t>
            </a:r>
            <a:r>
              <a:rPr lang="en-US" sz="1682" dirty="0"/>
              <a:t>= Round shaped patch usually less than 5 inches in diameter</a:t>
            </a:r>
          </a:p>
          <a:p>
            <a:endParaRPr lang="en-US" sz="1682" dirty="0"/>
          </a:p>
          <a:p>
            <a:endParaRPr lang="en-US" sz="1682" dirty="0"/>
          </a:p>
          <a:p>
            <a:r>
              <a:rPr lang="en-US" sz="1682" b="1" dirty="0"/>
              <a:t>S </a:t>
            </a:r>
            <a:r>
              <a:rPr lang="en-US" sz="1682" dirty="0"/>
              <a:t>= Flap shaped patch that </a:t>
            </a:r>
            <a:r>
              <a:rPr lang="en-US" sz="1682" u="sng" dirty="0"/>
              <a:t>is</a:t>
            </a:r>
            <a:r>
              <a:rPr lang="en-US" sz="1682" dirty="0"/>
              <a:t> fully embroidered</a:t>
            </a:r>
          </a:p>
          <a:p>
            <a:endParaRPr lang="en-US" sz="1682" dirty="0"/>
          </a:p>
          <a:p>
            <a:endParaRPr lang="en-US" sz="1682" dirty="0"/>
          </a:p>
          <a:p>
            <a:endParaRPr lang="en-US" sz="1682" dirty="0"/>
          </a:p>
          <a:p>
            <a:r>
              <a:rPr lang="en-US" sz="1682" dirty="0"/>
              <a:t>X = Patch shapes that do not fit the above descriptions</a:t>
            </a:r>
          </a:p>
          <a:p>
            <a:endParaRPr lang="en-US" sz="1682" dirty="0"/>
          </a:p>
          <a:p>
            <a:endParaRPr lang="en-US" sz="1682" dirty="0"/>
          </a:p>
          <a:p>
            <a:endParaRPr lang="en-US" sz="1869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D66373D-0495-1343-8A35-A3ED730738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989" y="2352698"/>
            <a:ext cx="1918573" cy="89409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EC2827B-7F4F-9D4B-9DD5-139C037AA1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1588" y="910660"/>
            <a:ext cx="943080" cy="121481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0892152-14EB-734A-9939-60196C7A05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8174" y="6436683"/>
            <a:ext cx="1987842" cy="91910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DF6F216-059E-5444-9C46-BE1A674658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1929" y="5366587"/>
            <a:ext cx="1004173" cy="96720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001D30D-E980-954A-992C-3752BEE683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387388">
            <a:off x="1253029" y="7377110"/>
            <a:ext cx="1209764" cy="169367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4A4FAF-01F9-BB94-8C44-795BED599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0A5C-F0DE-CA44-9E1A-4909B9B96E7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027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3F6C369-6CB3-F966-6B33-6138AA51ED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r="50003" b="13026"/>
          <a:stretch/>
        </p:blipFill>
        <p:spPr>
          <a:xfrm>
            <a:off x="860712" y="2344521"/>
            <a:ext cx="5136577" cy="240076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9EE48E4-9821-112E-7690-5B49E539A18B}"/>
              </a:ext>
            </a:extLst>
          </p:cNvPr>
          <p:cNvSpPr txBox="1"/>
          <p:nvPr/>
        </p:nvSpPr>
        <p:spPr>
          <a:xfrm>
            <a:off x="1671209" y="1191794"/>
            <a:ext cx="3332968" cy="6676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69" b="1" dirty="0"/>
              <a:t>There are Also SEVERAL Types of Patch Backings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86E30DC-5F1F-4AEF-0415-A281FE3978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2" b="19405"/>
          <a:stretch/>
        </p:blipFill>
        <p:spPr>
          <a:xfrm>
            <a:off x="1025042" y="5859805"/>
            <a:ext cx="4807915" cy="208234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E312088-1569-952D-2A7A-2F252D3B9BFD}"/>
              </a:ext>
            </a:extLst>
          </p:cNvPr>
          <p:cNvSpPr txBox="1"/>
          <p:nvPr/>
        </p:nvSpPr>
        <p:spPr>
          <a:xfrm>
            <a:off x="1480493" y="4815005"/>
            <a:ext cx="3703771" cy="3511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82" dirty="0"/>
              <a:t>Plain Backing                       Pellon Backing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B86F40-5087-E583-B841-7D3BF8FCCF5D}"/>
              </a:ext>
            </a:extLst>
          </p:cNvPr>
          <p:cNvSpPr txBox="1"/>
          <p:nvPr/>
        </p:nvSpPr>
        <p:spPr>
          <a:xfrm>
            <a:off x="1579579" y="8039634"/>
            <a:ext cx="3631635" cy="3511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82" dirty="0"/>
              <a:t>Iron on Backing                    Tape Backing</a:t>
            </a:r>
          </a:p>
        </p:txBody>
      </p:sp>
    </p:spTree>
    <p:extLst>
      <p:ext uri="{BB962C8B-B14F-4D97-AF65-F5344CB8AC3E}">
        <p14:creationId xmlns:p14="http://schemas.microsoft.com/office/powerpoint/2010/main" val="1575153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1E503CC-9DF7-333F-3D2E-F5EE94466B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884" y="1"/>
            <a:ext cx="6666233" cy="9144000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DABB246-BD2D-713F-415C-968F3EF19F64}"/>
              </a:ext>
            </a:extLst>
          </p:cNvPr>
          <p:cNvSpPr txBox="1"/>
          <p:nvPr/>
        </p:nvSpPr>
        <p:spPr>
          <a:xfrm>
            <a:off x="95883" y="1655220"/>
            <a:ext cx="6666234" cy="3608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47" b="1" dirty="0">
                <a:solidFill>
                  <a:schemeClr val="bg1"/>
                </a:solidFill>
              </a:rPr>
              <a:t>ABCs of Patch Design</a:t>
            </a:r>
          </a:p>
          <a:p>
            <a:pPr algn="ctr"/>
            <a:endParaRPr lang="en-US" sz="5047" dirty="0"/>
          </a:p>
          <a:p>
            <a:pPr algn="ctr"/>
            <a:r>
              <a:rPr lang="en-US" sz="3785" dirty="0"/>
              <a:t> </a:t>
            </a:r>
            <a:r>
              <a:rPr lang="en-US" sz="4486" b="1" dirty="0">
                <a:solidFill>
                  <a:schemeClr val="bg1"/>
                </a:solidFill>
              </a:rPr>
              <a:t>Process, Guidelines,</a:t>
            </a:r>
          </a:p>
          <a:p>
            <a:pPr algn="ctr"/>
            <a:r>
              <a:rPr lang="en-US" sz="4486" b="1" dirty="0">
                <a:solidFill>
                  <a:schemeClr val="bg1"/>
                </a:solidFill>
              </a:rPr>
              <a:t>Inspiration</a:t>
            </a:r>
          </a:p>
          <a:p>
            <a:pPr algn="ctr"/>
            <a:endParaRPr lang="en-US" sz="3785" dirty="0"/>
          </a:p>
        </p:txBody>
      </p:sp>
    </p:spTree>
    <p:extLst>
      <p:ext uri="{BB962C8B-B14F-4D97-AF65-F5344CB8AC3E}">
        <p14:creationId xmlns:p14="http://schemas.microsoft.com/office/powerpoint/2010/main" val="931902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68D32-94EC-4FC9-2881-174E524B1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195" y="221904"/>
            <a:ext cx="5999610" cy="610622"/>
          </a:xfrm>
        </p:spPr>
        <p:txBody>
          <a:bodyPr/>
          <a:lstStyle/>
          <a:p>
            <a:r>
              <a:rPr lang="en-US" dirty="0"/>
              <a:t>Design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5EF485-625F-F9B2-5286-A647EF383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195" y="832527"/>
            <a:ext cx="5999610" cy="81294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dirty="0">
                <a:latin typeface="+mj-lt"/>
              </a:rPr>
              <a:t>What is the purpose of your patch Design</a:t>
            </a:r>
          </a:p>
          <a:p>
            <a:r>
              <a:rPr lang="en-US" sz="1800" dirty="0">
                <a:latin typeface="+mj-lt"/>
              </a:rPr>
              <a:t>Lodge Identifier</a:t>
            </a:r>
          </a:p>
          <a:p>
            <a:r>
              <a:rPr lang="en-US" sz="1800" dirty="0">
                <a:latin typeface="+mj-lt"/>
              </a:rPr>
              <a:t>Event Souvenir</a:t>
            </a:r>
          </a:p>
          <a:p>
            <a:r>
              <a:rPr lang="en-US" sz="1800" dirty="0">
                <a:latin typeface="+mj-lt"/>
              </a:rPr>
              <a:t>Trader</a:t>
            </a:r>
          </a:p>
          <a:p>
            <a:r>
              <a:rPr lang="en-US" sz="1800" dirty="0">
                <a:latin typeface="+mj-lt"/>
              </a:rPr>
              <a:t>Fundraiser</a:t>
            </a:r>
          </a:p>
          <a:p>
            <a:pPr marL="0" indent="0">
              <a:buNone/>
            </a:pPr>
            <a:r>
              <a:rPr lang="en-US" sz="1800" b="1" dirty="0">
                <a:latin typeface="+mj-lt"/>
              </a:rPr>
              <a:t>What quality do you seek?</a:t>
            </a:r>
          </a:p>
          <a:p>
            <a:r>
              <a:rPr lang="en-US" sz="1800" dirty="0">
                <a:latin typeface="+mj-lt"/>
              </a:rPr>
              <a:t>Loom Embroidery is high quality but comes at a cost</a:t>
            </a:r>
          </a:p>
          <a:p>
            <a:r>
              <a:rPr lang="en-US" sz="1800" dirty="0">
                <a:latin typeface="+mj-lt"/>
              </a:rPr>
              <a:t>Patches that are not fully embroidered or made from Single stitch solid embroidery cost less IF that’s a major requirement</a:t>
            </a:r>
          </a:p>
          <a:p>
            <a:r>
              <a:rPr lang="en-US" sz="1800" dirty="0">
                <a:latin typeface="+mj-lt"/>
              </a:rPr>
              <a:t>Bullion and Chenille patches are great for special issues but they are not commonly worn on uniforms &amp; expensive</a:t>
            </a:r>
          </a:p>
          <a:p>
            <a:r>
              <a:rPr lang="en-US" sz="1800" dirty="0">
                <a:latin typeface="+mj-lt"/>
              </a:rPr>
              <a:t>Printed and woven accommodate high resolution designs</a:t>
            </a:r>
          </a:p>
          <a:p>
            <a:r>
              <a:rPr lang="en-US" sz="1800" dirty="0">
                <a:latin typeface="+mj-lt"/>
              </a:rPr>
              <a:t>Leather patches are a great option but there are fewer vendors</a:t>
            </a:r>
          </a:p>
          <a:p>
            <a:pPr marL="0" indent="0">
              <a:buNone/>
            </a:pPr>
            <a:r>
              <a:rPr lang="en-US" sz="1800" b="1" dirty="0">
                <a:latin typeface="+mj-lt"/>
              </a:rPr>
              <a:t>What is your budget?</a:t>
            </a:r>
          </a:p>
          <a:p>
            <a:pPr marL="0" indent="0">
              <a:buNone/>
            </a:pPr>
            <a:r>
              <a:rPr lang="en-US" sz="1800" b="1" dirty="0">
                <a:latin typeface="+mj-lt"/>
              </a:rPr>
              <a:t>What is your delivery schedule Requirement?</a:t>
            </a:r>
          </a:p>
          <a:p>
            <a:pPr marL="0" indent="0">
              <a:buNone/>
            </a:pPr>
            <a:r>
              <a:rPr lang="en-US" sz="1800" b="1" dirty="0">
                <a:latin typeface="+mj-lt"/>
              </a:rPr>
              <a:t>How many do you expect to sell near term?</a:t>
            </a:r>
          </a:p>
          <a:p>
            <a:pPr marL="0" indent="0">
              <a:buNone/>
            </a:pPr>
            <a:r>
              <a:rPr lang="en-US" sz="1800" b="1" dirty="0">
                <a:latin typeface="+mj-lt"/>
              </a:rPr>
              <a:t>What is the main “THING” you want your design to emphasize?</a:t>
            </a:r>
          </a:p>
          <a:p>
            <a:pPr marL="0" indent="0">
              <a:buNone/>
            </a:pPr>
            <a:r>
              <a:rPr lang="en-US" sz="1800" b="1" dirty="0">
                <a:latin typeface="+mj-lt"/>
              </a:rPr>
              <a:t>Understand the BSA patch design guidelines</a:t>
            </a:r>
          </a:p>
          <a:p>
            <a:pPr marL="0" indent="0">
              <a:buNone/>
            </a:pPr>
            <a:endParaRPr lang="en-US" sz="1800" b="1" dirty="0">
              <a:latin typeface="Optimum" pitchFamily="2" charset="0"/>
            </a:endParaRPr>
          </a:p>
          <a:p>
            <a:pPr marL="0" indent="0" algn="ctr">
              <a:buNone/>
            </a:pPr>
            <a:r>
              <a:rPr lang="en-US" sz="1800" dirty="0"/>
              <a:t>KNOW THE ANSWER TO THESE QUESTIONS BEFORE PROCEEDING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B237EA-58F9-B88B-B536-2D261BD61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0A5C-F0DE-CA44-9E1A-4909B9B96E7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406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2FE9589-3042-59DA-93F6-B0D90454FF0F}"/>
              </a:ext>
            </a:extLst>
          </p:cNvPr>
          <p:cNvSpPr txBox="1"/>
          <p:nvPr/>
        </p:nvSpPr>
        <p:spPr>
          <a:xfrm>
            <a:off x="526591" y="715399"/>
            <a:ext cx="5932652" cy="81206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Prohibited Patches or Design Features:</a:t>
            </a:r>
          </a:p>
          <a:p>
            <a:pPr marL="320474" indent="-320474">
              <a:buFont typeface="Wingdings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Items currently sold by National Supply</a:t>
            </a:r>
          </a:p>
          <a:p>
            <a:pPr marL="320474" indent="-320474">
              <a:buFont typeface="Wingdings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Emblems that contain the confederate flag</a:t>
            </a:r>
          </a:p>
          <a:p>
            <a:pPr marL="320474" indent="-320474">
              <a:buFont typeface="Wingdings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 trademarks without prior authorization</a:t>
            </a:r>
          </a:p>
          <a:p>
            <a:pPr marL="320474" indent="-320474">
              <a:buFont typeface="Wingdings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 text or designs over the BSA Emblem or FDL</a:t>
            </a:r>
          </a:p>
          <a:p>
            <a:pPr marL="320474" indent="-320474">
              <a:buFont typeface="Wingdings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 text or designs superimposed over the US flag</a:t>
            </a:r>
          </a:p>
          <a:p>
            <a:pPr marL="320474" indent="-320474">
              <a:buFont typeface="Wingdings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 obscene gestures, language or slang or Political reference </a:t>
            </a:r>
          </a:p>
          <a:p>
            <a:pPr marL="320474" indent="-320474">
              <a:buFont typeface="Wingdings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Council Shoulder Patches (CSPs) cannot have the city, state on them.</a:t>
            </a:r>
          </a:p>
          <a:p>
            <a:pPr marL="320474" indent="-320474">
              <a:buFont typeface="Wingdings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Order of the Arrow (OA) Emblems with the letters WWW should not have periods between the WWW and must fit the exact size of the uniform pocket</a:t>
            </a:r>
          </a:p>
          <a:p>
            <a:pPr marL="320474" indent="-320474">
              <a:buFont typeface="Wingdings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JSPs must NOT have city and state as a means of identifying the local council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Patches or Designs must contain:</a:t>
            </a:r>
          </a:p>
          <a:p>
            <a:pPr marL="320474" indent="-320474">
              <a:buFont typeface="Wingdings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“BSA” without any periods, “Boy Scouts of America” or the BSA fleur-de-lis</a:t>
            </a:r>
          </a:p>
          <a:p>
            <a:pPr marL="320474" indent="-320474">
              <a:buFont typeface="Wingdings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Patches must carry a QR code from a BSA licensee</a:t>
            </a:r>
          </a:p>
          <a:p>
            <a:pPr marL="320474" indent="-320474">
              <a:buFont typeface="Wingdings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American Indian imagery must adhere to BSA American Indian guidelines</a:t>
            </a:r>
          </a:p>
          <a:p>
            <a:pPr marL="320474" indent="-320474">
              <a:buFont typeface="Wingdings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Jamboree shoulder patches (JSPs) should have “National Jamboree” or “National Scout Jamboree”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Reference these web sites for complete requirements: </a:t>
            </a:r>
          </a:p>
          <a:p>
            <a:r>
              <a:rPr lang="en-US" sz="1495" dirty="0">
                <a:hlinkClick r:id="rId2"/>
              </a:rPr>
              <a:t>https://filestore.scouting.org/filestore/pdf/33066/33066_Guidelines_for_Custom_Patches_And_Emblems.pdf</a:t>
            </a:r>
            <a:endParaRPr lang="en-US" sz="1495" dirty="0"/>
          </a:p>
          <a:p>
            <a:endParaRPr lang="en-US" sz="1495" dirty="0"/>
          </a:p>
          <a:p>
            <a:r>
              <a:rPr lang="en-US" sz="1495" dirty="0">
                <a:hlinkClick r:id="rId3"/>
              </a:rPr>
              <a:t>https://oa-bsa.org/sites/default/files/training-documents/BSA%20Guidelines%20for%20Custom%20Patches%20and%20Emblems%207-2009%20.pdf</a:t>
            </a:r>
            <a:endParaRPr lang="en-US" sz="1682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B1ACE1-FBF4-4A45-5529-110DB0BF0E8B}"/>
              </a:ext>
            </a:extLst>
          </p:cNvPr>
          <p:cNvSpPr txBox="1"/>
          <p:nvPr/>
        </p:nvSpPr>
        <p:spPr>
          <a:xfrm>
            <a:off x="695869" y="300551"/>
            <a:ext cx="5695021" cy="3799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9" b="1" u="sng" dirty="0"/>
              <a:t>BSA GUIDELINES FOR CUSTOM PATCHES AND EMBLEMS</a:t>
            </a:r>
          </a:p>
        </p:txBody>
      </p:sp>
    </p:spTree>
    <p:extLst>
      <p:ext uri="{BB962C8B-B14F-4D97-AF65-F5344CB8AC3E}">
        <p14:creationId xmlns:p14="http://schemas.microsoft.com/office/powerpoint/2010/main" val="2216197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352738" y="477184"/>
            <a:ext cx="6221817" cy="1388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5832" b="1" dirty="0">
                <a:solidFill>
                  <a:schemeClr val="tx2"/>
                </a:solidFill>
                <a:latin typeface="Poor Richard" pitchFamily="18" charset="0"/>
              </a:rPr>
              <a:t>Patch Inspirations</a:t>
            </a:r>
            <a:endParaRPr lang="en-US" sz="3208" dirty="0">
              <a:solidFill>
                <a:schemeClr val="tx2"/>
              </a:solidFill>
              <a:latin typeface="Times New Roman" charset="0"/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1095819" y="4238689"/>
            <a:ext cx="4666363" cy="1944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2333" dirty="0">
              <a:latin typeface="Times New Roman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693B68-C8DF-6DDF-4EDD-098B13E62016}"/>
              </a:ext>
            </a:extLst>
          </p:cNvPr>
          <p:cNvSpPr txBox="1"/>
          <p:nvPr/>
        </p:nvSpPr>
        <p:spPr>
          <a:xfrm>
            <a:off x="518988" y="2060445"/>
            <a:ext cx="6055568" cy="3400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608" dirty="0"/>
              <a:t>Find an Image </a:t>
            </a:r>
          </a:p>
          <a:p>
            <a:pPr algn="ctr"/>
            <a:r>
              <a:rPr lang="en-US" sz="4486" dirty="0"/>
              <a:t>of interest from your</a:t>
            </a:r>
            <a:br>
              <a:rPr lang="en-US" sz="4486" dirty="0"/>
            </a:br>
            <a:r>
              <a:rPr lang="en-US" sz="4486" dirty="0"/>
              <a:t> </a:t>
            </a:r>
            <a:r>
              <a:rPr lang="en-US" sz="3738" dirty="0"/>
              <a:t>state of from your lodge or </a:t>
            </a:r>
            <a:r>
              <a:rPr lang="en-US" sz="2991" dirty="0"/>
              <a:t>your event or from your camp </a:t>
            </a:r>
          </a:p>
          <a:p>
            <a:pPr algn="ctr"/>
            <a:r>
              <a:rPr lang="en-US" sz="2243" dirty="0"/>
              <a:t>or from a Scout book or from</a:t>
            </a:r>
          </a:p>
          <a:p>
            <a:pPr algn="ctr"/>
            <a:r>
              <a:rPr lang="en-US" sz="1682" dirty="0"/>
              <a:t>your imagination and add to it</a:t>
            </a:r>
            <a:endParaRPr lang="en-US" sz="2243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6A3B43-E739-6863-58CD-C7AB1CE18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6913" y="5706720"/>
            <a:ext cx="2760971" cy="256789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3DF0EF-05CC-E52E-62D4-96D3AD10AB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495" t="6147" r="29636" b="56303"/>
          <a:stretch/>
        </p:blipFill>
        <p:spPr>
          <a:xfrm>
            <a:off x="5194151" y="6230189"/>
            <a:ext cx="1569645" cy="19491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0C3559-908D-520F-8EEA-67055358E9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993" t="44057" r="30978" b="13762"/>
          <a:stretch/>
        </p:blipFill>
        <p:spPr>
          <a:xfrm>
            <a:off x="3628664" y="3656254"/>
            <a:ext cx="1767611" cy="25790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562CE3-70BC-D130-C9E6-8D7D8F8E68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22131" y="6197784"/>
            <a:ext cx="1443309" cy="19815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5BF813-E685-7AFE-3AC8-E6824E9D865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rcRect l="2570" t="577" r="6029" b="2758"/>
          <a:stretch/>
        </p:blipFill>
        <p:spPr>
          <a:xfrm>
            <a:off x="2261144" y="6020863"/>
            <a:ext cx="1339295" cy="21397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100397-1D4C-01E7-2A41-C0D46D6FEC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3957" y="6197784"/>
            <a:ext cx="1860454" cy="185358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AAEE6E4-8297-456E-BE05-E4C781B64D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22131" y="2309805"/>
            <a:ext cx="1604176" cy="157603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923A34B-D5B7-F531-37FD-58C5BC589864}"/>
              </a:ext>
            </a:extLst>
          </p:cNvPr>
          <p:cNvSpPr txBox="1"/>
          <p:nvPr/>
        </p:nvSpPr>
        <p:spPr>
          <a:xfrm>
            <a:off x="5463038" y="2619905"/>
            <a:ext cx="1067535" cy="868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2" dirty="0"/>
              <a:t>1940’s</a:t>
            </a:r>
            <a:br>
              <a:rPr lang="en-US" sz="1682" dirty="0"/>
            </a:br>
            <a:r>
              <a:rPr lang="en-US" sz="1682" dirty="0"/>
              <a:t>Region 9 Patch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FDE5BC3-788F-7052-635A-5E572671D975}"/>
              </a:ext>
            </a:extLst>
          </p:cNvPr>
          <p:cNvSpPr txBox="1"/>
          <p:nvPr/>
        </p:nvSpPr>
        <p:spPr>
          <a:xfrm>
            <a:off x="5560587" y="4410962"/>
            <a:ext cx="1035941" cy="868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2" dirty="0"/>
              <a:t>1950’s Region 9 Patch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91CC835-DE6B-B703-FEBD-47D50D4A0E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44323" y="4079511"/>
            <a:ext cx="1208273" cy="160257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FBAA457-EB77-413D-7F3A-BAD2DC9AA4A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2866060" y="942490"/>
            <a:ext cx="1433563" cy="97804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8AE998D-F9C1-91ED-834F-F06641CEE90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10064" y="2647451"/>
            <a:ext cx="626040" cy="61205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9298850-28DE-E7AE-8B22-38B64538E313}"/>
              </a:ext>
            </a:extLst>
          </p:cNvPr>
          <p:cNvSpPr txBox="1"/>
          <p:nvPr/>
        </p:nvSpPr>
        <p:spPr>
          <a:xfrm>
            <a:off x="476639" y="2721408"/>
            <a:ext cx="1333425" cy="610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2" dirty="0"/>
              <a:t>1913-1938</a:t>
            </a:r>
          </a:p>
          <a:p>
            <a:pPr algn="ctr"/>
            <a:r>
              <a:rPr lang="en-US" sz="1682" dirty="0"/>
              <a:t>Coin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676B5B1-324B-CB92-3F76-45B5F258E0F4}"/>
              </a:ext>
            </a:extLst>
          </p:cNvPr>
          <p:cNvSpPr txBox="1"/>
          <p:nvPr/>
        </p:nvSpPr>
        <p:spPr>
          <a:xfrm>
            <a:off x="576547" y="4600857"/>
            <a:ext cx="867777" cy="610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2" dirty="0"/>
              <a:t>1800’s</a:t>
            </a:r>
          </a:p>
          <a:p>
            <a:pPr algn="ctr"/>
            <a:r>
              <a:rPr lang="en-US" sz="1682" dirty="0"/>
              <a:t>Shield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B4E6A9B-BB46-27EC-F19D-7E12F16F3A15}"/>
              </a:ext>
            </a:extLst>
          </p:cNvPr>
          <p:cNvSpPr txBox="1"/>
          <p:nvPr/>
        </p:nvSpPr>
        <p:spPr>
          <a:xfrm>
            <a:off x="2721119" y="1882159"/>
            <a:ext cx="2499277" cy="351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2" dirty="0"/>
              <a:t>Inspiration Image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437672-7FAA-E80D-9668-7653AD1D0434}"/>
              </a:ext>
            </a:extLst>
          </p:cNvPr>
          <p:cNvSpPr txBox="1"/>
          <p:nvPr/>
        </p:nvSpPr>
        <p:spPr>
          <a:xfrm>
            <a:off x="-868355" y="1731579"/>
            <a:ext cx="4273037" cy="43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69" b="1" dirty="0"/>
              <a:t>The ”THING</a:t>
            </a:r>
            <a:r>
              <a:rPr lang="en-US" sz="2243" b="1" dirty="0"/>
              <a:t>”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8C71005-B48B-8F80-9372-903FC903F419}"/>
              </a:ext>
            </a:extLst>
          </p:cNvPr>
          <p:cNvCxnSpPr>
            <a:cxnSpLocks/>
          </p:cNvCxnSpPr>
          <p:nvPr/>
        </p:nvCxnSpPr>
        <p:spPr>
          <a:xfrm flipV="1">
            <a:off x="1962903" y="1501062"/>
            <a:ext cx="714727" cy="4639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CDF44D6-D959-4F67-C84A-75A32189839B}"/>
              </a:ext>
            </a:extLst>
          </p:cNvPr>
          <p:cNvSpPr txBox="1"/>
          <p:nvPr/>
        </p:nvSpPr>
        <p:spPr>
          <a:xfrm>
            <a:off x="5006525" y="1922137"/>
            <a:ext cx="3225723" cy="351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2" dirty="0"/>
              <a:t>The “main thing” 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26684FA-799C-605A-B541-CE1DDF0D814D}"/>
              </a:ext>
            </a:extLst>
          </p:cNvPr>
          <p:cNvCxnSpPr>
            <a:cxnSpLocks/>
          </p:cNvCxnSpPr>
          <p:nvPr/>
        </p:nvCxnSpPr>
        <p:spPr>
          <a:xfrm flipH="1">
            <a:off x="4873351" y="2232664"/>
            <a:ext cx="777727" cy="7146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7AB0FB7-2EDD-F384-3B8C-2A1A289C2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0A5C-F0DE-CA44-9E1A-4909B9B96E70}" type="slidenum">
              <a:rPr lang="en-US" smtClean="0"/>
              <a:t>9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F594B9-650B-495B-C43A-74E7C83E2813}"/>
              </a:ext>
            </a:extLst>
          </p:cNvPr>
          <p:cNvSpPr txBox="1"/>
          <p:nvPr/>
        </p:nvSpPr>
        <p:spPr>
          <a:xfrm>
            <a:off x="580013" y="8429598"/>
            <a:ext cx="6101377" cy="351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2" dirty="0"/>
              <a:t>THINK THESE WERE INSPIRED BY THE 1950s REGION 9 PATCH 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8C56B6A-85D1-00BE-9ADA-ADEEFAB0FFC9}"/>
              </a:ext>
            </a:extLst>
          </p:cNvPr>
          <p:cNvSpPr txBox="1"/>
          <p:nvPr/>
        </p:nvSpPr>
        <p:spPr>
          <a:xfrm>
            <a:off x="476639" y="261370"/>
            <a:ext cx="6119889" cy="552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991" dirty="0"/>
              <a:t>SOMETHING INSPIRES </a:t>
            </a:r>
            <a:r>
              <a:rPr lang="en-US" sz="2991"/>
              <a:t>EVERY DESIGN</a:t>
            </a:r>
            <a:endParaRPr lang="en-US" sz="1682" dirty="0"/>
          </a:p>
        </p:txBody>
      </p:sp>
    </p:spTree>
    <p:extLst>
      <p:ext uri="{BB962C8B-B14F-4D97-AF65-F5344CB8AC3E}">
        <p14:creationId xmlns:p14="http://schemas.microsoft.com/office/powerpoint/2010/main" val="1893134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My Documents\Patch Design\021.JPG"/>
          <p:cNvPicPr>
            <a:picLocks noChangeAspect="1" noChangeArrowheads="1"/>
          </p:cNvPicPr>
          <p:nvPr/>
        </p:nvPicPr>
        <p:blipFill>
          <a:blip r:embed="rId2" cstate="print"/>
          <a:srcRect l="7271" t="2565" r="10698" b="4813"/>
          <a:stretch>
            <a:fillRect/>
          </a:stretch>
        </p:blipFill>
        <p:spPr bwMode="auto">
          <a:xfrm>
            <a:off x="124165" y="1490294"/>
            <a:ext cx="6637952" cy="4884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B3D2CD1-D727-C6E0-8658-EAB529ED63C2}"/>
              </a:ext>
            </a:extLst>
          </p:cNvPr>
          <p:cNvSpPr/>
          <p:nvPr/>
        </p:nvSpPr>
        <p:spPr>
          <a:xfrm>
            <a:off x="1407338" y="564476"/>
            <a:ext cx="4071606" cy="6676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69" b="1" dirty="0"/>
              <a:t>DESIGNS CAN BE AN EXPANSION OF AN EXISTING DESIGN</a:t>
            </a:r>
            <a:endParaRPr lang="en-US" sz="1682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0DDA60-25B1-FDA4-5761-CE60E4D9C218}"/>
              </a:ext>
            </a:extLst>
          </p:cNvPr>
          <p:cNvSpPr txBox="1"/>
          <p:nvPr/>
        </p:nvSpPr>
        <p:spPr>
          <a:xfrm>
            <a:off x="830790" y="6637882"/>
            <a:ext cx="5418626" cy="1904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43" dirty="0"/>
              <a:t>Both show “the thing” </a:t>
            </a:r>
            <a:br>
              <a:rPr lang="en-US" sz="2243" dirty="0"/>
            </a:br>
            <a:r>
              <a:rPr lang="en-US" sz="2243" dirty="0"/>
              <a:t>The Lobster changed dramatically but it still</a:t>
            </a:r>
          </a:p>
          <a:p>
            <a:pPr algn="ctr"/>
            <a:r>
              <a:rPr lang="en-US" sz="2243" dirty="0"/>
              <a:t>Remains the focus of the design</a:t>
            </a:r>
          </a:p>
          <a:p>
            <a:pPr algn="ctr"/>
            <a:endParaRPr lang="en-US" sz="1682" dirty="0"/>
          </a:p>
          <a:p>
            <a:pPr algn="ctr"/>
            <a:r>
              <a:rPr lang="en-US" sz="1682" i="1" dirty="0"/>
              <a:t>How do you feel about the color choice in the red bordered patch?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FC1E87-E81D-A591-048C-9B445BF28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0A5C-F0DE-CA44-9E1A-4909B9B96E70}" type="slidenum">
              <a:rPr lang="en-US" smtClean="0"/>
              <a:t>10</a:t>
            </a:fld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3" descr="C:\My Documents\Patch Design\005.JPG"/>
          <p:cNvPicPr>
            <a:picLocks noChangeAspect="1" noChangeArrowheads="1"/>
          </p:cNvPicPr>
          <p:nvPr/>
        </p:nvPicPr>
        <p:blipFill>
          <a:blip r:embed="rId2" cstate="print">
            <a:lum bright="-12000"/>
          </a:blip>
          <a:srcRect l="4430" t="5835" r="13866"/>
          <a:stretch>
            <a:fillRect/>
          </a:stretch>
        </p:blipFill>
        <p:spPr bwMode="auto">
          <a:xfrm>
            <a:off x="95884" y="2068691"/>
            <a:ext cx="6666233" cy="5006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897CACE-260E-E96F-5994-EB5C68BB0751}"/>
              </a:ext>
            </a:extLst>
          </p:cNvPr>
          <p:cNvSpPr txBox="1"/>
          <p:nvPr/>
        </p:nvSpPr>
        <p:spPr>
          <a:xfrm>
            <a:off x="1250158" y="732520"/>
            <a:ext cx="4273037" cy="782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43" b="1" dirty="0"/>
              <a:t>Existing Lodge Patch was Inspiration for New Design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009FF5-B7CA-F954-815D-974AB65EE9E4}"/>
              </a:ext>
            </a:extLst>
          </p:cNvPr>
          <p:cNvSpPr txBox="1"/>
          <p:nvPr/>
        </p:nvSpPr>
        <p:spPr>
          <a:xfrm>
            <a:off x="1846990" y="7515516"/>
            <a:ext cx="3225723" cy="351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2" dirty="0"/>
              <a:t>What is the main “thing” 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8AE7D4-58FB-E9FD-E022-ABB0B9C15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0A5C-F0DE-CA44-9E1A-4909B9B96E70}" type="slidenum">
              <a:rPr lang="en-US" smtClean="0"/>
              <a:t>11</a:t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19</TotalTime>
  <Words>813</Words>
  <Application>Microsoft Office PowerPoint</Application>
  <PresentationFormat>Letter Paper (8.5x11 in)</PresentationFormat>
  <Paragraphs>123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Optimum</vt:lpstr>
      <vt:lpstr>Poor Richard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Design Process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Taylor</dc:creator>
  <cp:lastModifiedBy>John Ryan</cp:lastModifiedBy>
  <cp:revision>4</cp:revision>
  <dcterms:created xsi:type="dcterms:W3CDTF">2023-06-13T01:44:06Z</dcterms:created>
  <dcterms:modified xsi:type="dcterms:W3CDTF">2023-06-14T20:04:41Z</dcterms:modified>
</cp:coreProperties>
</file>