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AF4B"/>
    <a:srgbClr val="725224"/>
    <a:srgbClr val="FFCE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9DCCBCC-CB5E-4E96-B8A7-7BB48ADC039D}" type="datetimeFigureOut">
              <a:rPr lang="es-PE" smtClean="0"/>
              <a:t>29/11/2021</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490CFA07-9C67-4921-9DCF-5A9642A1DF5E}" type="slidenum">
              <a:rPr lang="es-PE" smtClean="0"/>
              <a:t>‹Nº›</a:t>
            </a:fld>
            <a:endParaRPr lang="es-P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935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9DCCBCC-CB5E-4E96-B8A7-7BB48ADC039D}" type="datetimeFigureOut">
              <a:rPr lang="es-PE" smtClean="0"/>
              <a:t>29/11/2021</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205178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E9DCCBCC-CB5E-4E96-B8A7-7BB48ADC039D}" type="datetimeFigureOut">
              <a:rPr lang="es-PE" smtClean="0"/>
              <a:t>29/11/2021</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490CFA07-9C67-4921-9DCF-5A9642A1DF5E}" type="slidenum">
              <a:rPr lang="es-PE" smtClean="0"/>
              <a:t>‹Nº›</a:t>
            </a:fld>
            <a:endParaRPr lang="es-P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822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9DCCBCC-CB5E-4E96-B8A7-7BB48ADC039D}" type="datetimeFigureOut">
              <a:rPr lang="es-PE" smtClean="0"/>
              <a:t>29/11/2021</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3295349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9DCCBCC-CB5E-4E96-B8A7-7BB48ADC039D}" type="datetimeFigureOut">
              <a:rPr lang="es-PE" smtClean="0"/>
              <a:t>29/11/2021</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3697758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9DCCBCC-CB5E-4E96-B8A7-7BB48ADC039D}" type="datetimeFigureOut">
              <a:rPr lang="es-PE" smtClean="0"/>
              <a:t>29/11/2021</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2267425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9DCCBCC-CB5E-4E96-B8A7-7BB48ADC039D}" type="datetimeFigureOut">
              <a:rPr lang="es-PE" smtClean="0"/>
              <a:t>29/11/2021</a:t>
            </a:fld>
            <a:endParaRPr lang="es-P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PE"/>
          </a:p>
        </p:txBody>
      </p:sp>
      <p:sp>
        <p:nvSpPr>
          <p:cNvPr id="9" name="Slide Number Placeholder 8"/>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35832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9DCCBCC-CB5E-4E96-B8A7-7BB48ADC039D}" type="datetimeFigureOut">
              <a:rPr lang="es-PE" smtClean="0"/>
              <a:t>29/11/2021</a:t>
            </a:fld>
            <a:endParaRPr lang="es-P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P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90CFA07-9C67-4921-9DCF-5A9642A1DF5E}" type="slidenum">
              <a:rPr lang="es-PE" smtClean="0"/>
              <a:t>‹Nº›</a:t>
            </a:fld>
            <a:endParaRPr lang="es-PE"/>
          </a:p>
        </p:txBody>
      </p:sp>
    </p:spTree>
    <p:extLst>
      <p:ext uri="{BB962C8B-B14F-4D97-AF65-F5344CB8AC3E}">
        <p14:creationId xmlns:p14="http://schemas.microsoft.com/office/powerpoint/2010/main" val="3363080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9DCCBCC-CB5E-4E96-B8A7-7BB48ADC039D}" type="datetimeFigureOut">
              <a:rPr lang="es-PE" smtClean="0"/>
              <a:t>29/11/2021</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3981262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9DCCBCC-CB5E-4E96-B8A7-7BB48ADC039D}" type="datetimeFigureOut">
              <a:rPr lang="es-PE" smtClean="0"/>
              <a:t>29/11/2021</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3692332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9DCCBCC-CB5E-4E96-B8A7-7BB48ADC039D}" type="datetimeFigureOut">
              <a:rPr lang="es-PE" smtClean="0"/>
              <a:t>29/11/2021</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490CFA07-9C67-4921-9DCF-5A9642A1DF5E}" type="slidenum">
              <a:rPr lang="es-PE" smtClean="0"/>
              <a:t>‹Nº›</a:t>
            </a:fld>
            <a:endParaRPr lang="es-PE"/>
          </a:p>
        </p:txBody>
      </p:sp>
    </p:spTree>
    <p:extLst>
      <p:ext uri="{BB962C8B-B14F-4D97-AF65-F5344CB8AC3E}">
        <p14:creationId xmlns:p14="http://schemas.microsoft.com/office/powerpoint/2010/main" val="205648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9DCCBCC-CB5E-4E96-B8A7-7BB48ADC039D}" type="datetimeFigureOut">
              <a:rPr lang="es-PE" smtClean="0"/>
              <a:t>29/11/2021</a:t>
            </a:fld>
            <a:endParaRPr lang="es-P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P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90CFA07-9C67-4921-9DCF-5A9642A1DF5E}" type="slidenum">
              <a:rPr lang="es-PE" smtClean="0"/>
              <a:t>‹Nº›</a:t>
            </a:fld>
            <a:endParaRPr lang="es-P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1288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es-PE" dirty="0"/>
              <a:t>Historia de la Iglesia Metodista del Perú</a:t>
            </a:r>
          </a:p>
        </p:txBody>
      </p:sp>
      <p:sp>
        <p:nvSpPr>
          <p:cNvPr id="3" name="Subtítulo 2"/>
          <p:cNvSpPr>
            <a:spLocks noGrp="1"/>
          </p:cNvSpPr>
          <p:nvPr>
            <p:ph type="subTitle" idx="1"/>
          </p:nvPr>
        </p:nvSpPr>
        <p:spPr/>
        <p:txBody>
          <a:bodyPr/>
          <a:lstStyle/>
          <a:p>
            <a:endParaRPr lang="es-PE"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577" y="174811"/>
            <a:ext cx="2063846" cy="2324331"/>
          </a:xfrm>
          <a:prstGeom prst="rect">
            <a:avLst/>
          </a:prstGeom>
        </p:spPr>
      </p:pic>
    </p:spTree>
    <p:extLst>
      <p:ext uri="{BB962C8B-B14F-4D97-AF65-F5344CB8AC3E}">
        <p14:creationId xmlns:p14="http://schemas.microsoft.com/office/powerpoint/2010/main" val="249483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b="1" dirty="0">
                <a:solidFill>
                  <a:srgbClr val="C00000"/>
                </a:solidFill>
              </a:rPr>
              <a:t>1° INTENTO:</a:t>
            </a:r>
          </a:p>
        </p:txBody>
      </p:sp>
      <p:sp>
        <p:nvSpPr>
          <p:cNvPr id="3" name="Marcador de contenido 2"/>
          <p:cNvSpPr>
            <a:spLocks noGrp="1"/>
          </p:cNvSpPr>
          <p:nvPr>
            <p:ph idx="1"/>
          </p:nvPr>
        </p:nvSpPr>
        <p:spPr>
          <a:xfrm>
            <a:off x="715108" y="1845734"/>
            <a:ext cx="10738338" cy="534051"/>
          </a:xfrm>
        </p:spPr>
        <p:txBody>
          <a:bodyPr/>
          <a:lstStyle/>
          <a:p>
            <a:r>
              <a:rPr lang="es-PE" dirty="0"/>
              <a:t>- Emprendido por el Obispo Rev. Guillermo Taylor, junto con su hermano Archibaldo</a:t>
            </a:r>
          </a:p>
          <a:p>
            <a:endParaRPr lang="es-PE" dirty="0"/>
          </a:p>
        </p:txBody>
      </p:sp>
      <p:sp>
        <p:nvSpPr>
          <p:cNvPr id="4" name="Rectángulo redondeado 3"/>
          <p:cNvSpPr/>
          <p:nvPr/>
        </p:nvSpPr>
        <p:spPr>
          <a:xfrm>
            <a:off x="247357" y="2579077"/>
            <a:ext cx="1699846" cy="198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t>Clausura Sociedad Misionera Sudamericana</a:t>
            </a:r>
          </a:p>
          <a:p>
            <a:pPr algn="ctr"/>
            <a:r>
              <a:rPr lang="es-PE" sz="1200" dirty="0"/>
              <a:t>(rama </a:t>
            </a:r>
            <a:r>
              <a:rPr lang="es-PE" sz="1200" dirty="0" err="1"/>
              <a:t>evangelística</a:t>
            </a:r>
            <a:r>
              <a:rPr lang="es-PE" sz="1200" dirty="0"/>
              <a:t> de la Iglesia Anglicana establecida en 1864)</a:t>
            </a:r>
          </a:p>
        </p:txBody>
      </p:sp>
      <p:sp>
        <p:nvSpPr>
          <p:cNvPr id="5" name="Flecha derecha 4"/>
          <p:cNvSpPr/>
          <p:nvPr/>
        </p:nvSpPr>
        <p:spPr>
          <a:xfrm>
            <a:off x="2039817" y="2784230"/>
            <a:ext cx="457200" cy="515815"/>
          </a:xfrm>
          <a:prstGeom prst="rightArrow">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Hexágono 9"/>
          <p:cNvSpPr/>
          <p:nvPr/>
        </p:nvSpPr>
        <p:spPr>
          <a:xfrm>
            <a:off x="2649417" y="2244971"/>
            <a:ext cx="1698087" cy="1324706"/>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Viaje al Callao. Arribo: 03 de noviembre de 1877</a:t>
            </a:r>
            <a:endParaRPr lang="es-PE" sz="1050" dirty="0"/>
          </a:p>
        </p:txBody>
      </p:sp>
      <p:sp>
        <p:nvSpPr>
          <p:cNvPr id="11" name="Hexágono 10"/>
          <p:cNvSpPr/>
          <p:nvPr/>
        </p:nvSpPr>
        <p:spPr>
          <a:xfrm>
            <a:off x="3942766" y="3036276"/>
            <a:ext cx="2307687" cy="194016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Esfuerzo independiente del Obispo Taylor. Predicación en el Callao, en la capilla anglicana. Atención de anglicanos de habla inglesa.</a:t>
            </a:r>
            <a:endParaRPr lang="es-PE" sz="1050" dirty="0"/>
          </a:p>
        </p:txBody>
      </p:sp>
      <p:sp>
        <p:nvSpPr>
          <p:cNvPr id="12" name="Hexágono 11"/>
          <p:cNvSpPr/>
          <p:nvPr/>
        </p:nvSpPr>
        <p:spPr>
          <a:xfrm>
            <a:off x="1992926" y="4097216"/>
            <a:ext cx="2354578" cy="1992922"/>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300" dirty="0"/>
              <a:t>Establecimiento de misiones en el Callao, Mollendo, Tacna, Iquique y las islas Lobos; esfuerzo de crear congregaciones de auto-sostén: estrategia iglesia-escuela</a:t>
            </a:r>
          </a:p>
        </p:txBody>
      </p:sp>
      <p:cxnSp>
        <p:nvCxnSpPr>
          <p:cNvPr id="14" name="Conector recto 13"/>
          <p:cNvCxnSpPr/>
          <p:nvPr/>
        </p:nvCxnSpPr>
        <p:spPr>
          <a:xfrm>
            <a:off x="6459417" y="2250830"/>
            <a:ext cx="0" cy="385689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Rectángulo 14"/>
          <p:cNvSpPr/>
          <p:nvPr/>
        </p:nvSpPr>
        <p:spPr>
          <a:xfrm>
            <a:off x="6693878" y="2719752"/>
            <a:ext cx="2203939" cy="920260"/>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solidFill>
                  <a:schemeClr val="accent1">
                    <a:lumMod val="50000"/>
                  </a:schemeClr>
                </a:solidFill>
              </a:rPr>
              <a:t>Problemas de salud y adaptación de los misioneros</a:t>
            </a:r>
          </a:p>
        </p:txBody>
      </p:sp>
      <p:sp>
        <p:nvSpPr>
          <p:cNvPr id="17" name="Rectángulo 16"/>
          <p:cNvSpPr/>
          <p:nvPr/>
        </p:nvSpPr>
        <p:spPr>
          <a:xfrm>
            <a:off x="6693878" y="3787854"/>
            <a:ext cx="2203940" cy="600157"/>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solidFill>
                  <a:schemeClr val="accent1">
                    <a:lumMod val="50000"/>
                  </a:schemeClr>
                </a:solidFill>
              </a:rPr>
              <a:t>Pestes de fiebre amarilla</a:t>
            </a:r>
          </a:p>
        </p:txBody>
      </p:sp>
      <p:sp>
        <p:nvSpPr>
          <p:cNvPr id="18" name="Rectángulo 17"/>
          <p:cNvSpPr/>
          <p:nvPr/>
        </p:nvSpPr>
        <p:spPr>
          <a:xfrm>
            <a:off x="6693878" y="4535853"/>
            <a:ext cx="2203940" cy="496930"/>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solidFill>
                  <a:schemeClr val="accent1">
                    <a:lumMod val="50000"/>
                  </a:schemeClr>
                </a:solidFill>
              </a:rPr>
              <a:t>Maremotos</a:t>
            </a:r>
          </a:p>
        </p:txBody>
      </p:sp>
      <p:sp>
        <p:nvSpPr>
          <p:cNvPr id="19" name="Rectángulo 18"/>
          <p:cNvSpPr/>
          <p:nvPr/>
        </p:nvSpPr>
        <p:spPr>
          <a:xfrm>
            <a:off x="6693876" y="5167929"/>
            <a:ext cx="2203941" cy="496930"/>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solidFill>
                  <a:schemeClr val="accent1">
                    <a:lumMod val="50000"/>
                  </a:schemeClr>
                </a:solidFill>
              </a:rPr>
              <a:t>Guerra con Chile</a:t>
            </a:r>
          </a:p>
        </p:txBody>
      </p:sp>
      <p:cxnSp>
        <p:nvCxnSpPr>
          <p:cNvPr id="21" name="Conector recto de flecha 20"/>
          <p:cNvCxnSpPr/>
          <p:nvPr/>
        </p:nvCxnSpPr>
        <p:spPr>
          <a:xfrm>
            <a:off x="9050217" y="3176954"/>
            <a:ext cx="574431" cy="7971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flipV="1">
            <a:off x="9050216" y="4784318"/>
            <a:ext cx="574431" cy="7971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a:off x="9050216" y="4141893"/>
            <a:ext cx="562707" cy="295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V="1">
            <a:off x="9061940" y="4604951"/>
            <a:ext cx="562707" cy="295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Elipse 25"/>
          <p:cNvSpPr/>
          <p:nvPr/>
        </p:nvSpPr>
        <p:spPr>
          <a:xfrm>
            <a:off x="9706706" y="3447068"/>
            <a:ext cx="2227386" cy="2134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dirty="0"/>
              <a:t>Clausura progresiva de la obra, sólo queda la del Callao </a:t>
            </a:r>
            <a:r>
              <a:rPr lang="es-PE" sz="1200" dirty="0"/>
              <a:t>(a cargo del Rev. Baxter desde 1879).</a:t>
            </a:r>
            <a:endParaRPr lang="es-PE" dirty="0"/>
          </a:p>
        </p:txBody>
      </p:sp>
    </p:spTree>
    <p:extLst>
      <p:ext uri="{BB962C8B-B14F-4D97-AF65-F5344CB8AC3E}">
        <p14:creationId xmlns:p14="http://schemas.microsoft.com/office/powerpoint/2010/main" val="331715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down)">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par>
                                <p:cTn id="56" presetID="53" presetClass="entr" presetSubtype="16"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par>
                                <p:cTn id="61" presetID="53" presetClass="entr" presetSubtype="16"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Effect transition="in" filter="fade">
                                      <p:cBhvr>
                                        <p:cTn id="65" dur="500"/>
                                        <p:tgtEl>
                                          <p:spTgt spid="23"/>
                                        </p:tgtEl>
                                      </p:cBhvr>
                                    </p:animEffect>
                                  </p:childTnLst>
                                </p:cTn>
                              </p:par>
                              <p:par>
                                <p:cTn id="66" presetID="53" presetClass="entr" presetSubtype="16" fill="hold" nodeType="with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animEffect transition="in" filter="fade">
                                      <p:cBhvr>
                                        <p:cTn id="70" dur="500"/>
                                        <p:tgtEl>
                                          <p:spTgt spid="25"/>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1" grpId="0" animBg="1"/>
      <p:bldP spid="12" grpId="0" animBg="1"/>
      <p:bldP spid="15" grpId="0" animBg="1"/>
      <p:bldP spid="17" grpId="0" animBg="1"/>
      <p:bldP spid="18" grpId="0" animBg="1"/>
      <p:bldP spid="19"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6368" y="299396"/>
            <a:ext cx="3420932" cy="1430829"/>
          </a:xfrm>
        </p:spPr>
        <p:txBody>
          <a:bodyPr/>
          <a:lstStyle/>
          <a:p>
            <a:r>
              <a:rPr lang="es-PE" b="1" dirty="0">
                <a:solidFill>
                  <a:srgbClr val="C00000"/>
                </a:solidFill>
              </a:rPr>
              <a:t>2° INTENTO:</a:t>
            </a:r>
          </a:p>
        </p:txBody>
      </p:sp>
      <p:sp>
        <p:nvSpPr>
          <p:cNvPr id="3" name="Marcador de contenido 2"/>
          <p:cNvSpPr>
            <a:spLocks noGrp="1"/>
          </p:cNvSpPr>
          <p:nvPr>
            <p:ph idx="1"/>
          </p:nvPr>
        </p:nvSpPr>
        <p:spPr>
          <a:xfrm>
            <a:off x="247357" y="1845734"/>
            <a:ext cx="8202421" cy="384515"/>
          </a:xfrm>
        </p:spPr>
        <p:txBody>
          <a:bodyPr>
            <a:normAutofit lnSpcReduction="10000"/>
          </a:bodyPr>
          <a:lstStyle/>
          <a:p>
            <a:pPr marL="269875" indent="-269875">
              <a:buNone/>
            </a:pPr>
            <a:r>
              <a:rPr lang="es-PE" dirty="0"/>
              <a:t>-   Emprendido por el pastor metodista Francisco G. </a:t>
            </a:r>
            <a:r>
              <a:rPr lang="es-PE" dirty="0" err="1"/>
              <a:t>Penzotti</a:t>
            </a:r>
            <a:r>
              <a:rPr lang="es-PE" dirty="0"/>
              <a:t> (</a:t>
            </a:r>
            <a:r>
              <a:rPr lang="es-PE" dirty="0" err="1"/>
              <a:t>colportor</a:t>
            </a:r>
            <a:r>
              <a:rPr lang="es-PE" dirty="0"/>
              <a:t> bíblico).</a:t>
            </a:r>
          </a:p>
          <a:p>
            <a:endParaRPr lang="es-PE" dirty="0"/>
          </a:p>
        </p:txBody>
      </p:sp>
      <p:sp>
        <p:nvSpPr>
          <p:cNvPr id="4" name="Rectángulo redondeado 3"/>
          <p:cNvSpPr/>
          <p:nvPr/>
        </p:nvSpPr>
        <p:spPr>
          <a:xfrm>
            <a:off x="247357" y="2250830"/>
            <a:ext cx="1390385" cy="23094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 </a:t>
            </a:r>
            <a:r>
              <a:rPr lang="es-PE" sz="1400" dirty="0" err="1"/>
              <a:t>Penzotti</a:t>
            </a:r>
            <a:r>
              <a:rPr lang="es-PE" sz="1400" dirty="0"/>
              <a:t> y Rev. Andrés </a:t>
            </a:r>
            <a:r>
              <a:rPr lang="es-PE" sz="1400" dirty="0" err="1"/>
              <a:t>Milne</a:t>
            </a:r>
            <a:r>
              <a:rPr lang="es-PE" sz="1400" dirty="0"/>
              <a:t> (agente SBA) visitaron Perú en 1884 y 1886, distribuyendo biblias exitosamente.</a:t>
            </a:r>
            <a:endParaRPr lang="es-PE" sz="1050" dirty="0"/>
          </a:p>
        </p:txBody>
      </p:sp>
      <p:sp>
        <p:nvSpPr>
          <p:cNvPr id="5" name="Flecha derecha 4"/>
          <p:cNvSpPr/>
          <p:nvPr/>
        </p:nvSpPr>
        <p:spPr>
          <a:xfrm>
            <a:off x="1705195" y="2334196"/>
            <a:ext cx="457200" cy="515815"/>
          </a:xfrm>
          <a:prstGeom prst="rightArrow">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Hexágono 9"/>
          <p:cNvSpPr/>
          <p:nvPr/>
        </p:nvSpPr>
        <p:spPr>
          <a:xfrm>
            <a:off x="1956896" y="2230249"/>
            <a:ext cx="2073813" cy="1743874"/>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200" dirty="0" err="1"/>
              <a:t>Penzotti</a:t>
            </a:r>
            <a:r>
              <a:rPr lang="es-PE" sz="1200" dirty="0"/>
              <a:t> es enviado por la agencia de Río de la Plata de la Sociedad Bíblica Americana para establecer una agencia que sirva también a Chile, Ecuador y Bolivia.</a:t>
            </a:r>
            <a:endParaRPr lang="es-PE" sz="1000" dirty="0"/>
          </a:p>
        </p:txBody>
      </p:sp>
      <p:sp>
        <p:nvSpPr>
          <p:cNvPr id="11" name="Hexágono 10"/>
          <p:cNvSpPr/>
          <p:nvPr/>
        </p:nvSpPr>
        <p:spPr>
          <a:xfrm>
            <a:off x="3666415" y="3200401"/>
            <a:ext cx="2073833" cy="151240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Partida de </a:t>
            </a:r>
            <a:r>
              <a:rPr lang="es-PE" sz="1400" dirty="0" err="1"/>
              <a:t>Penzotti</a:t>
            </a:r>
            <a:r>
              <a:rPr lang="es-PE" sz="1400" dirty="0"/>
              <a:t> y familia desde Argentina: 5 de diciembre de 1887.</a:t>
            </a:r>
          </a:p>
          <a:p>
            <a:pPr algn="ctr"/>
            <a:r>
              <a:rPr lang="es-PE" sz="1400" dirty="0"/>
              <a:t>Llegada al Callao: Julio 1988.</a:t>
            </a:r>
            <a:endParaRPr lang="es-PE" sz="1050" dirty="0"/>
          </a:p>
        </p:txBody>
      </p:sp>
      <p:sp>
        <p:nvSpPr>
          <p:cNvPr id="12" name="Hexágono 11"/>
          <p:cNvSpPr/>
          <p:nvPr/>
        </p:nvSpPr>
        <p:spPr>
          <a:xfrm>
            <a:off x="3455984" y="4777616"/>
            <a:ext cx="1917875" cy="149423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300" dirty="0"/>
              <a:t>Fundación de la primera iglesia evangélica en el Perú el 10 de julio de 18889: Iglesia Metodista del Callao.</a:t>
            </a:r>
          </a:p>
        </p:txBody>
      </p:sp>
      <p:cxnSp>
        <p:nvCxnSpPr>
          <p:cNvPr id="14" name="Conector recto 13"/>
          <p:cNvCxnSpPr/>
          <p:nvPr/>
        </p:nvCxnSpPr>
        <p:spPr>
          <a:xfrm>
            <a:off x="5880160" y="2334196"/>
            <a:ext cx="0" cy="385689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Rectángulo 14"/>
          <p:cNvSpPr/>
          <p:nvPr/>
        </p:nvSpPr>
        <p:spPr>
          <a:xfrm>
            <a:off x="5975326" y="2230249"/>
            <a:ext cx="2068674" cy="1409763"/>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200" dirty="0">
                <a:solidFill>
                  <a:schemeClr val="accent1">
                    <a:lumMod val="50000"/>
                  </a:schemeClr>
                </a:solidFill>
              </a:rPr>
              <a:t>Persecución y reclusión de </a:t>
            </a:r>
            <a:r>
              <a:rPr lang="es-PE" sz="1200" dirty="0" err="1">
                <a:solidFill>
                  <a:schemeClr val="accent1">
                    <a:lumMod val="50000"/>
                  </a:schemeClr>
                </a:solidFill>
              </a:rPr>
              <a:t>Penzotti</a:t>
            </a:r>
            <a:r>
              <a:rPr lang="es-PE" sz="1200" dirty="0">
                <a:solidFill>
                  <a:schemeClr val="accent1">
                    <a:lumMod val="50000"/>
                  </a:schemeClr>
                </a:solidFill>
              </a:rPr>
              <a:t> en “casamatas”, prisión del Fuerte Real Felipe</a:t>
            </a:r>
          </a:p>
          <a:p>
            <a:pPr algn="ctr"/>
            <a:r>
              <a:rPr lang="es-PE" sz="1200" dirty="0">
                <a:solidFill>
                  <a:schemeClr val="accent1">
                    <a:lumMod val="50000"/>
                  </a:schemeClr>
                </a:solidFill>
              </a:rPr>
              <a:t>(26 de julio de 1890 hasta el 28 de marzo de 1891). </a:t>
            </a:r>
          </a:p>
          <a:p>
            <a:pPr algn="ctr"/>
            <a:r>
              <a:rPr lang="es-PE" sz="1200" dirty="0">
                <a:solidFill>
                  <a:schemeClr val="accent1">
                    <a:lumMod val="50000"/>
                  </a:schemeClr>
                </a:solidFill>
              </a:rPr>
              <a:t>Crimen: Difundir las Sagradas Escrituras.</a:t>
            </a:r>
          </a:p>
        </p:txBody>
      </p:sp>
      <p:cxnSp>
        <p:nvCxnSpPr>
          <p:cNvPr id="21" name="Conector recto de flecha 20"/>
          <p:cNvCxnSpPr/>
          <p:nvPr/>
        </p:nvCxnSpPr>
        <p:spPr>
          <a:xfrm flipH="1">
            <a:off x="6754319" y="3640012"/>
            <a:ext cx="0" cy="394036"/>
          </a:xfrm>
          <a:prstGeom prst="straightConnector1">
            <a:avLst/>
          </a:prstGeom>
          <a:ln w="38100">
            <a:solidFill>
              <a:srgbClr val="725224"/>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a:stCxn id="24" idx="3"/>
          </p:cNvCxnSpPr>
          <p:nvPr/>
        </p:nvCxnSpPr>
        <p:spPr>
          <a:xfrm flipV="1">
            <a:off x="2626954" y="4695254"/>
            <a:ext cx="3348372" cy="886233"/>
          </a:xfrm>
          <a:prstGeom prst="straightConnector1">
            <a:avLst/>
          </a:prstGeom>
          <a:ln w="38100">
            <a:solidFill>
              <a:srgbClr val="725224"/>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a:off x="2673441" y="5664859"/>
            <a:ext cx="80943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V="1">
            <a:off x="1488490" y="4777616"/>
            <a:ext cx="673905" cy="492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Elipse 25"/>
          <p:cNvSpPr/>
          <p:nvPr/>
        </p:nvSpPr>
        <p:spPr>
          <a:xfrm>
            <a:off x="6008485" y="4060942"/>
            <a:ext cx="1925584" cy="17695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200" dirty="0"/>
          </a:p>
        </p:txBody>
      </p:sp>
      <p:sp>
        <p:nvSpPr>
          <p:cNvPr id="20" name="Hexágono 19"/>
          <p:cNvSpPr/>
          <p:nvPr/>
        </p:nvSpPr>
        <p:spPr>
          <a:xfrm>
            <a:off x="2059510" y="4034048"/>
            <a:ext cx="1811624" cy="97528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Rápida organización de grupos de estudio bíblico</a:t>
            </a:r>
            <a:endParaRPr lang="es-PE" sz="1050" dirty="0"/>
          </a:p>
        </p:txBody>
      </p:sp>
      <p:sp>
        <p:nvSpPr>
          <p:cNvPr id="24" name="Rectángulo 23"/>
          <p:cNvSpPr/>
          <p:nvPr/>
        </p:nvSpPr>
        <p:spPr>
          <a:xfrm>
            <a:off x="785104" y="5281408"/>
            <a:ext cx="1841850" cy="600157"/>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chemeClr val="accent1">
                    <a:lumMod val="50000"/>
                  </a:schemeClr>
                </a:solidFill>
              </a:rPr>
              <a:t>Predicación y </a:t>
            </a:r>
            <a:r>
              <a:rPr lang="es-PE" sz="1400" dirty="0" err="1">
                <a:solidFill>
                  <a:schemeClr val="accent1">
                    <a:lumMod val="50000"/>
                  </a:schemeClr>
                </a:solidFill>
              </a:rPr>
              <a:t>colportaje</a:t>
            </a:r>
            <a:r>
              <a:rPr lang="es-PE" sz="1400" dirty="0">
                <a:solidFill>
                  <a:schemeClr val="accent1">
                    <a:lumMod val="50000"/>
                  </a:schemeClr>
                </a:solidFill>
              </a:rPr>
              <a:t> de </a:t>
            </a:r>
            <a:r>
              <a:rPr lang="es-PE" sz="1400" dirty="0" err="1">
                <a:solidFill>
                  <a:schemeClr val="accent1">
                    <a:lumMod val="50000"/>
                  </a:schemeClr>
                </a:solidFill>
              </a:rPr>
              <a:t>Penzotti</a:t>
            </a:r>
            <a:endParaRPr lang="es-PE" sz="1400" dirty="0">
              <a:solidFill>
                <a:schemeClr val="accent1">
                  <a:lumMod val="50000"/>
                </a:schemeClr>
              </a:solidFill>
            </a:endParaRPr>
          </a:p>
        </p:txBody>
      </p:sp>
      <p:sp>
        <p:nvSpPr>
          <p:cNvPr id="30" name="Flecha derecha 29"/>
          <p:cNvSpPr/>
          <p:nvPr/>
        </p:nvSpPr>
        <p:spPr>
          <a:xfrm>
            <a:off x="7968263" y="4570848"/>
            <a:ext cx="326486" cy="515815"/>
          </a:xfrm>
          <a:prstGeom prst="rightArrow">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1" name="Rectángulo redondeado 30"/>
          <p:cNvSpPr/>
          <p:nvPr/>
        </p:nvSpPr>
        <p:spPr>
          <a:xfrm>
            <a:off x="8328943" y="3969595"/>
            <a:ext cx="1589286" cy="162418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PE" sz="1600" dirty="0"/>
              <a:t>Misión Metodista en el Perú: </a:t>
            </a:r>
            <a:r>
              <a:rPr lang="es-PE" sz="1400" dirty="0"/>
              <a:t>primera obra evangélica para el pueblo peruano de habla hispana.</a:t>
            </a:r>
          </a:p>
        </p:txBody>
      </p:sp>
      <p:sp>
        <p:nvSpPr>
          <p:cNvPr id="35" name="CuadroTexto 34"/>
          <p:cNvSpPr txBox="1"/>
          <p:nvPr/>
        </p:nvSpPr>
        <p:spPr>
          <a:xfrm>
            <a:off x="6054971" y="4254712"/>
            <a:ext cx="1864949" cy="1569660"/>
          </a:xfrm>
          <a:prstGeom prst="rect">
            <a:avLst/>
          </a:prstGeom>
          <a:noFill/>
        </p:spPr>
        <p:txBody>
          <a:bodyPr wrap="square" rtlCol="0">
            <a:spAutoFit/>
          </a:bodyPr>
          <a:lstStyle/>
          <a:p>
            <a:pPr algn="ctr"/>
            <a:r>
              <a:rPr lang="es-PE" sz="1200" dirty="0">
                <a:solidFill>
                  <a:schemeClr val="bg1"/>
                </a:solidFill>
              </a:rPr>
              <a:t>Interés misionero </a:t>
            </a:r>
          </a:p>
          <a:p>
            <a:pPr algn="ctr"/>
            <a:r>
              <a:rPr lang="es-PE" sz="1200" dirty="0">
                <a:solidFill>
                  <a:schemeClr val="bg1"/>
                </a:solidFill>
              </a:rPr>
              <a:t>por el Perú.</a:t>
            </a:r>
          </a:p>
          <a:p>
            <a:pPr algn="ctr"/>
            <a:r>
              <a:rPr lang="es-PE" sz="1200" dirty="0">
                <a:solidFill>
                  <a:schemeClr val="bg1"/>
                </a:solidFill>
              </a:rPr>
              <a:t>Junta de Misiones de la Iglesia Metodista Episcopal de Norteamérica reconoce la obra iniciada por </a:t>
            </a:r>
          </a:p>
          <a:p>
            <a:pPr algn="ctr"/>
            <a:r>
              <a:rPr lang="es-PE" sz="1200" dirty="0" err="1">
                <a:solidFill>
                  <a:schemeClr val="bg1"/>
                </a:solidFill>
              </a:rPr>
              <a:t>Penzotti</a:t>
            </a:r>
            <a:endParaRPr lang="es-PE" sz="1200" dirty="0">
              <a:solidFill>
                <a:schemeClr val="bg1"/>
              </a:solidFill>
            </a:endParaRPr>
          </a:p>
          <a:p>
            <a:endParaRPr lang="es-PE" sz="1200" dirty="0">
              <a:solidFill>
                <a:schemeClr val="bg1"/>
              </a:solidFill>
            </a:endParaRPr>
          </a:p>
        </p:txBody>
      </p:sp>
      <p:cxnSp>
        <p:nvCxnSpPr>
          <p:cNvPr id="36" name="Conector recto de flecha 35"/>
          <p:cNvCxnSpPr/>
          <p:nvPr/>
        </p:nvCxnSpPr>
        <p:spPr>
          <a:xfrm flipH="1">
            <a:off x="9009349" y="5611071"/>
            <a:ext cx="4438" cy="215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Rectángulo 38"/>
          <p:cNvSpPr/>
          <p:nvPr/>
        </p:nvSpPr>
        <p:spPr>
          <a:xfrm>
            <a:off x="7729612" y="5804181"/>
            <a:ext cx="2568351" cy="489840"/>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chemeClr val="accent1">
                    <a:lumMod val="50000"/>
                  </a:schemeClr>
                </a:solidFill>
              </a:rPr>
              <a:t>Ventana para apertura de otras misiones independientes</a:t>
            </a:r>
          </a:p>
        </p:txBody>
      </p:sp>
      <p:sp>
        <p:nvSpPr>
          <p:cNvPr id="40" name="Flecha doblada hacia arriba 39"/>
          <p:cNvSpPr/>
          <p:nvPr/>
        </p:nvSpPr>
        <p:spPr>
          <a:xfrm>
            <a:off x="9971704" y="5138370"/>
            <a:ext cx="1237900" cy="339849"/>
          </a:xfrm>
          <a:custGeom>
            <a:avLst/>
            <a:gdLst>
              <a:gd name="connsiteX0" fmla="*/ 0 w 685800"/>
              <a:gd name="connsiteY0" fmla="*/ 492142 h 656189"/>
              <a:gd name="connsiteX1" fmla="*/ 439729 w 685800"/>
              <a:gd name="connsiteY1" fmla="*/ 492142 h 656189"/>
              <a:gd name="connsiteX2" fmla="*/ 439729 w 685800"/>
              <a:gd name="connsiteY2" fmla="*/ 164047 h 656189"/>
              <a:gd name="connsiteX3" fmla="*/ 357706 w 685800"/>
              <a:gd name="connsiteY3" fmla="*/ 164047 h 656189"/>
              <a:gd name="connsiteX4" fmla="*/ 521753 w 685800"/>
              <a:gd name="connsiteY4" fmla="*/ 0 h 656189"/>
              <a:gd name="connsiteX5" fmla="*/ 685800 w 685800"/>
              <a:gd name="connsiteY5" fmla="*/ 164047 h 656189"/>
              <a:gd name="connsiteX6" fmla="*/ 603776 w 685800"/>
              <a:gd name="connsiteY6" fmla="*/ 164047 h 656189"/>
              <a:gd name="connsiteX7" fmla="*/ 603776 w 685800"/>
              <a:gd name="connsiteY7" fmla="*/ 656189 h 656189"/>
              <a:gd name="connsiteX8" fmla="*/ 0 w 685800"/>
              <a:gd name="connsiteY8" fmla="*/ 656189 h 656189"/>
              <a:gd name="connsiteX9" fmla="*/ 0 w 685800"/>
              <a:gd name="connsiteY9" fmla="*/ 492142 h 656189"/>
              <a:gd name="connsiteX0" fmla="*/ 0 w 685800"/>
              <a:gd name="connsiteY0" fmla="*/ 492142 h 656189"/>
              <a:gd name="connsiteX1" fmla="*/ 439729 w 685800"/>
              <a:gd name="connsiteY1" fmla="*/ 384565 h 656189"/>
              <a:gd name="connsiteX2" fmla="*/ 439729 w 685800"/>
              <a:gd name="connsiteY2" fmla="*/ 164047 h 656189"/>
              <a:gd name="connsiteX3" fmla="*/ 357706 w 685800"/>
              <a:gd name="connsiteY3" fmla="*/ 164047 h 656189"/>
              <a:gd name="connsiteX4" fmla="*/ 521753 w 685800"/>
              <a:gd name="connsiteY4" fmla="*/ 0 h 656189"/>
              <a:gd name="connsiteX5" fmla="*/ 685800 w 685800"/>
              <a:gd name="connsiteY5" fmla="*/ 164047 h 656189"/>
              <a:gd name="connsiteX6" fmla="*/ 603776 w 685800"/>
              <a:gd name="connsiteY6" fmla="*/ 164047 h 656189"/>
              <a:gd name="connsiteX7" fmla="*/ 603776 w 685800"/>
              <a:gd name="connsiteY7" fmla="*/ 656189 h 656189"/>
              <a:gd name="connsiteX8" fmla="*/ 0 w 685800"/>
              <a:gd name="connsiteY8" fmla="*/ 656189 h 656189"/>
              <a:gd name="connsiteX9" fmla="*/ 0 w 685800"/>
              <a:gd name="connsiteY9" fmla="*/ 492142 h 656189"/>
              <a:gd name="connsiteX0" fmla="*/ 0 w 685800"/>
              <a:gd name="connsiteY0" fmla="*/ 492142 h 656189"/>
              <a:gd name="connsiteX1" fmla="*/ 439729 w 685800"/>
              <a:gd name="connsiteY1" fmla="*/ 384565 h 656189"/>
              <a:gd name="connsiteX2" fmla="*/ 439729 w 685800"/>
              <a:gd name="connsiteY2" fmla="*/ 164047 h 656189"/>
              <a:gd name="connsiteX3" fmla="*/ 357706 w 685800"/>
              <a:gd name="connsiteY3" fmla="*/ 164047 h 656189"/>
              <a:gd name="connsiteX4" fmla="*/ 521753 w 685800"/>
              <a:gd name="connsiteY4" fmla="*/ 0 h 656189"/>
              <a:gd name="connsiteX5" fmla="*/ 685800 w 685800"/>
              <a:gd name="connsiteY5" fmla="*/ 164047 h 656189"/>
              <a:gd name="connsiteX6" fmla="*/ 603776 w 685800"/>
              <a:gd name="connsiteY6" fmla="*/ 164047 h 656189"/>
              <a:gd name="connsiteX7" fmla="*/ 603776 w 685800"/>
              <a:gd name="connsiteY7" fmla="*/ 400694 h 656189"/>
              <a:gd name="connsiteX8" fmla="*/ 0 w 685800"/>
              <a:gd name="connsiteY8" fmla="*/ 656189 h 656189"/>
              <a:gd name="connsiteX9" fmla="*/ 0 w 685800"/>
              <a:gd name="connsiteY9" fmla="*/ 492142 h 656189"/>
              <a:gd name="connsiteX0" fmla="*/ 0 w 685800"/>
              <a:gd name="connsiteY0" fmla="*/ 411459 h 656189"/>
              <a:gd name="connsiteX1" fmla="*/ 439729 w 685800"/>
              <a:gd name="connsiteY1" fmla="*/ 384565 h 656189"/>
              <a:gd name="connsiteX2" fmla="*/ 439729 w 685800"/>
              <a:gd name="connsiteY2" fmla="*/ 164047 h 656189"/>
              <a:gd name="connsiteX3" fmla="*/ 357706 w 685800"/>
              <a:gd name="connsiteY3" fmla="*/ 164047 h 656189"/>
              <a:gd name="connsiteX4" fmla="*/ 521753 w 685800"/>
              <a:gd name="connsiteY4" fmla="*/ 0 h 656189"/>
              <a:gd name="connsiteX5" fmla="*/ 685800 w 685800"/>
              <a:gd name="connsiteY5" fmla="*/ 164047 h 656189"/>
              <a:gd name="connsiteX6" fmla="*/ 603776 w 685800"/>
              <a:gd name="connsiteY6" fmla="*/ 164047 h 656189"/>
              <a:gd name="connsiteX7" fmla="*/ 603776 w 685800"/>
              <a:gd name="connsiteY7" fmla="*/ 400694 h 656189"/>
              <a:gd name="connsiteX8" fmla="*/ 0 w 685800"/>
              <a:gd name="connsiteY8" fmla="*/ 656189 h 656189"/>
              <a:gd name="connsiteX9" fmla="*/ 0 w 685800"/>
              <a:gd name="connsiteY9" fmla="*/ 411459 h 656189"/>
              <a:gd name="connsiteX0" fmla="*/ 0 w 685800"/>
              <a:gd name="connsiteY0" fmla="*/ 411459 h 656189"/>
              <a:gd name="connsiteX1" fmla="*/ 439729 w 685800"/>
              <a:gd name="connsiteY1" fmla="*/ 384565 h 656189"/>
              <a:gd name="connsiteX2" fmla="*/ 439729 w 685800"/>
              <a:gd name="connsiteY2" fmla="*/ 164047 h 656189"/>
              <a:gd name="connsiteX3" fmla="*/ 357706 w 685800"/>
              <a:gd name="connsiteY3" fmla="*/ 164047 h 656189"/>
              <a:gd name="connsiteX4" fmla="*/ 521753 w 685800"/>
              <a:gd name="connsiteY4" fmla="*/ 0 h 656189"/>
              <a:gd name="connsiteX5" fmla="*/ 685800 w 685800"/>
              <a:gd name="connsiteY5" fmla="*/ 164047 h 656189"/>
              <a:gd name="connsiteX6" fmla="*/ 603776 w 685800"/>
              <a:gd name="connsiteY6" fmla="*/ 164047 h 656189"/>
              <a:gd name="connsiteX7" fmla="*/ 603776 w 685800"/>
              <a:gd name="connsiteY7" fmla="*/ 629294 h 656189"/>
              <a:gd name="connsiteX8" fmla="*/ 0 w 685800"/>
              <a:gd name="connsiteY8" fmla="*/ 656189 h 656189"/>
              <a:gd name="connsiteX9" fmla="*/ 0 w 685800"/>
              <a:gd name="connsiteY9" fmla="*/ 411459 h 656189"/>
              <a:gd name="connsiteX0" fmla="*/ 0 w 685800"/>
              <a:gd name="connsiteY0" fmla="*/ 411459 h 656189"/>
              <a:gd name="connsiteX1" fmla="*/ 439729 w 685800"/>
              <a:gd name="connsiteY1" fmla="*/ 384565 h 656189"/>
              <a:gd name="connsiteX2" fmla="*/ 439729 w 685800"/>
              <a:gd name="connsiteY2" fmla="*/ 164047 h 656189"/>
              <a:gd name="connsiteX3" fmla="*/ 357706 w 685800"/>
              <a:gd name="connsiteY3" fmla="*/ 164047 h 656189"/>
              <a:gd name="connsiteX4" fmla="*/ 521753 w 685800"/>
              <a:gd name="connsiteY4" fmla="*/ 0 h 656189"/>
              <a:gd name="connsiteX5" fmla="*/ 685800 w 685800"/>
              <a:gd name="connsiteY5" fmla="*/ 164047 h 656189"/>
              <a:gd name="connsiteX6" fmla="*/ 603776 w 685800"/>
              <a:gd name="connsiteY6" fmla="*/ 164047 h 656189"/>
              <a:gd name="connsiteX7" fmla="*/ 617223 w 685800"/>
              <a:gd name="connsiteY7" fmla="*/ 602400 h 656189"/>
              <a:gd name="connsiteX8" fmla="*/ 0 w 685800"/>
              <a:gd name="connsiteY8" fmla="*/ 656189 h 656189"/>
              <a:gd name="connsiteX9" fmla="*/ 0 w 685800"/>
              <a:gd name="connsiteY9" fmla="*/ 411459 h 656189"/>
              <a:gd name="connsiteX0" fmla="*/ 0 w 685800"/>
              <a:gd name="connsiteY0" fmla="*/ 411459 h 615848"/>
              <a:gd name="connsiteX1" fmla="*/ 439729 w 685800"/>
              <a:gd name="connsiteY1" fmla="*/ 384565 h 615848"/>
              <a:gd name="connsiteX2" fmla="*/ 439729 w 685800"/>
              <a:gd name="connsiteY2" fmla="*/ 164047 h 615848"/>
              <a:gd name="connsiteX3" fmla="*/ 357706 w 685800"/>
              <a:gd name="connsiteY3" fmla="*/ 164047 h 615848"/>
              <a:gd name="connsiteX4" fmla="*/ 521753 w 685800"/>
              <a:gd name="connsiteY4" fmla="*/ 0 h 615848"/>
              <a:gd name="connsiteX5" fmla="*/ 685800 w 685800"/>
              <a:gd name="connsiteY5" fmla="*/ 164047 h 615848"/>
              <a:gd name="connsiteX6" fmla="*/ 603776 w 685800"/>
              <a:gd name="connsiteY6" fmla="*/ 164047 h 615848"/>
              <a:gd name="connsiteX7" fmla="*/ 617223 w 685800"/>
              <a:gd name="connsiteY7" fmla="*/ 602400 h 615848"/>
              <a:gd name="connsiteX8" fmla="*/ 0 w 685800"/>
              <a:gd name="connsiteY8" fmla="*/ 615848 h 615848"/>
              <a:gd name="connsiteX9" fmla="*/ 0 w 685800"/>
              <a:gd name="connsiteY9" fmla="*/ 411459 h 615848"/>
              <a:gd name="connsiteX0" fmla="*/ 0 w 685800"/>
              <a:gd name="connsiteY0" fmla="*/ 411459 h 615848"/>
              <a:gd name="connsiteX1" fmla="*/ 439729 w 685800"/>
              <a:gd name="connsiteY1" fmla="*/ 343407 h 615848"/>
              <a:gd name="connsiteX2" fmla="*/ 439729 w 685800"/>
              <a:gd name="connsiteY2" fmla="*/ 164047 h 615848"/>
              <a:gd name="connsiteX3" fmla="*/ 357706 w 685800"/>
              <a:gd name="connsiteY3" fmla="*/ 164047 h 615848"/>
              <a:gd name="connsiteX4" fmla="*/ 521753 w 685800"/>
              <a:gd name="connsiteY4" fmla="*/ 0 h 615848"/>
              <a:gd name="connsiteX5" fmla="*/ 685800 w 685800"/>
              <a:gd name="connsiteY5" fmla="*/ 164047 h 615848"/>
              <a:gd name="connsiteX6" fmla="*/ 603776 w 685800"/>
              <a:gd name="connsiteY6" fmla="*/ 164047 h 615848"/>
              <a:gd name="connsiteX7" fmla="*/ 617223 w 685800"/>
              <a:gd name="connsiteY7" fmla="*/ 602400 h 615848"/>
              <a:gd name="connsiteX8" fmla="*/ 0 w 685800"/>
              <a:gd name="connsiteY8" fmla="*/ 615848 h 615848"/>
              <a:gd name="connsiteX9" fmla="*/ 0 w 685800"/>
              <a:gd name="connsiteY9" fmla="*/ 411459 h 615848"/>
              <a:gd name="connsiteX0" fmla="*/ 0 w 685800"/>
              <a:gd name="connsiteY0" fmla="*/ 329144 h 615848"/>
              <a:gd name="connsiteX1" fmla="*/ 439729 w 685800"/>
              <a:gd name="connsiteY1" fmla="*/ 343407 h 615848"/>
              <a:gd name="connsiteX2" fmla="*/ 439729 w 685800"/>
              <a:gd name="connsiteY2" fmla="*/ 164047 h 615848"/>
              <a:gd name="connsiteX3" fmla="*/ 357706 w 685800"/>
              <a:gd name="connsiteY3" fmla="*/ 164047 h 615848"/>
              <a:gd name="connsiteX4" fmla="*/ 521753 w 685800"/>
              <a:gd name="connsiteY4" fmla="*/ 0 h 615848"/>
              <a:gd name="connsiteX5" fmla="*/ 685800 w 685800"/>
              <a:gd name="connsiteY5" fmla="*/ 164047 h 615848"/>
              <a:gd name="connsiteX6" fmla="*/ 603776 w 685800"/>
              <a:gd name="connsiteY6" fmla="*/ 164047 h 615848"/>
              <a:gd name="connsiteX7" fmla="*/ 617223 w 685800"/>
              <a:gd name="connsiteY7" fmla="*/ 602400 h 615848"/>
              <a:gd name="connsiteX8" fmla="*/ 0 w 685800"/>
              <a:gd name="connsiteY8" fmla="*/ 615848 h 615848"/>
              <a:gd name="connsiteX9" fmla="*/ 0 w 685800"/>
              <a:gd name="connsiteY9" fmla="*/ 329144 h 615848"/>
              <a:gd name="connsiteX0" fmla="*/ 0 w 1087424"/>
              <a:gd name="connsiteY0" fmla="*/ 308565 h 615848"/>
              <a:gd name="connsiteX1" fmla="*/ 841353 w 1087424"/>
              <a:gd name="connsiteY1" fmla="*/ 343407 h 615848"/>
              <a:gd name="connsiteX2" fmla="*/ 841353 w 1087424"/>
              <a:gd name="connsiteY2" fmla="*/ 164047 h 615848"/>
              <a:gd name="connsiteX3" fmla="*/ 759330 w 1087424"/>
              <a:gd name="connsiteY3" fmla="*/ 164047 h 615848"/>
              <a:gd name="connsiteX4" fmla="*/ 923377 w 1087424"/>
              <a:gd name="connsiteY4" fmla="*/ 0 h 615848"/>
              <a:gd name="connsiteX5" fmla="*/ 1087424 w 1087424"/>
              <a:gd name="connsiteY5" fmla="*/ 164047 h 615848"/>
              <a:gd name="connsiteX6" fmla="*/ 1005400 w 1087424"/>
              <a:gd name="connsiteY6" fmla="*/ 164047 h 615848"/>
              <a:gd name="connsiteX7" fmla="*/ 1018847 w 1087424"/>
              <a:gd name="connsiteY7" fmla="*/ 602400 h 615848"/>
              <a:gd name="connsiteX8" fmla="*/ 401624 w 1087424"/>
              <a:gd name="connsiteY8" fmla="*/ 615848 h 615848"/>
              <a:gd name="connsiteX9" fmla="*/ 0 w 1087424"/>
              <a:gd name="connsiteY9" fmla="*/ 308565 h 615848"/>
              <a:gd name="connsiteX0" fmla="*/ 0 w 1087424"/>
              <a:gd name="connsiteY0" fmla="*/ 308565 h 602399"/>
              <a:gd name="connsiteX1" fmla="*/ 841353 w 1087424"/>
              <a:gd name="connsiteY1" fmla="*/ 343407 h 602399"/>
              <a:gd name="connsiteX2" fmla="*/ 841353 w 1087424"/>
              <a:gd name="connsiteY2" fmla="*/ 164047 h 602399"/>
              <a:gd name="connsiteX3" fmla="*/ 759330 w 1087424"/>
              <a:gd name="connsiteY3" fmla="*/ 164047 h 602399"/>
              <a:gd name="connsiteX4" fmla="*/ 923377 w 1087424"/>
              <a:gd name="connsiteY4" fmla="*/ 0 h 602399"/>
              <a:gd name="connsiteX5" fmla="*/ 1087424 w 1087424"/>
              <a:gd name="connsiteY5" fmla="*/ 164047 h 602399"/>
              <a:gd name="connsiteX6" fmla="*/ 1005400 w 1087424"/>
              <a:gd name="connsiteY6" fmla="*/ 164047 h 602399"/>
              <a:gd name="connsiteX7" fmla="*/ 1018847 w 1087424"/>
              <a:gd name="connsiteY7" fmla="*/ 602400 h 602399"/>
              <a:gd name="connsiteX8" fmla="*/ 47251 w 1087424"/>
              <a:gd name="connsiteY8" fmla="*/ 512955 h 602399"/>
              <a:gd name="connsiteX9" fmla="*/ 0 w 1087424"/>
              <a:gd name="connsiteY9" fmla="*/ 308565 h 602399"/>
              <a:gd name="connsiteX0" fmla="*/ 0 w 1087424"/>
              <a:gd name="connsiteY0" fmla="*/ 308565 h 561243"/>
              <a:gd name="connsiteX1" fmla="*/ 841353 w 1087424"/>
              <a:gd name="connsiteY1" fmla="*/ 343407 h 561243"/>
              <a:gd name="connsiteX2" fmla="*/ 841353 w 1087424"/>
              <a:gd name="connsiteY2" fmla="*/ 164047 h 561243"/>
              <a:gd name="connsiteX3" fmla="*/ 759330 w 1087424"/>
              <a:gd name="connsiteY3" fmla="*/ 164047 h 561243"/>
              <a:gd name="connsiteX4" fmla="*/ 923377 w 1087424"/>
              <a:gd name="connsiteY4" fmla="*/ 0 h 561243"/>
              <a:gd name="connsiteX5" fmla="*/ 1087424 w 1087424"/>
              <a:gd name="connsiteY5" fmla="*/ 164047 h 561243"/>
              <a:gd name="connsiteX6" fmla="*/ 1005400 w 1087424"/>
              <a:gd name="connsiteY6" fmla="*/ 164047 h 561243"/>
              <a:gd name="connsiteX7" fmla="*/ 1007034 w 1087424"/>
              <a:gd name="connsiteY7" fmla="*/ 561243 h 561243"/>
              <a:gd name="connsiteX8" fmla="*/ 47251 w 1087424"/>
              <a:gd name="connsiteY8" fmla="*/ 512955 h 561243"/>
              <a:gd name="connsiteX9" fmla="*/ 0 w 1087424"/>
              <a:gd name="connsiteY9" fmla="*/ 308565 h 561243"/>
              <a:gd name="connsiteX0" fmla="*/ 0 w 1087424"/>
              <a:gd name="connsiteY0" fmla="*/ 308565 h 561243"/>
              <a:gd name="connsiteX1" fmla="*/ 853165 w 1087424"/>
              <a:gd name="connsiteY1" fmla="*/ 322829 h 561243"/>
              <a:gd name="connsiteX2" fmla="*/ 841353 w 1087424"/>
              <a:gd name="connsiteY2" fmla="*/ 164047 h 561243"/>
              <a:gd name="connsiteX3" fmla="*/ 759330 w 1087424"/>
              <a:gd name="connsiteY3" fmla="*/ 164047 h 561243"/>
              <a:gd name="connsiteX4" fmla="*/ 923377 w 1087424"/>
              <a:gd name="connsiteY4" fmla="*/ 0 h 561243"/>
              <a:gd name="connsiteX5" fmla="*/ 1087424 w 1087424"/>
              <a:gd name="connsiteY5" fmla="*/ 164047 h 561243"/>
              <a:gd name="connsiteX6" fmla="*/ 1005400 w 1087424"/>
              <a:gd name="connsiteY6" fmla="*/ 164047 h 561243"/>
              <a:gd name="connsiteX7" fmla="*/ 1007034 w 1087424"/>
              <a:gd name="connsiteY7" fmla="*/ 561243 h 561243"/>
              <a:gd name="connsiteX8" fmla="*/ 47251 w 1087424"/>
              <a:gd name="connsiteY8" fmla="*/ 512955 h 561243"/>
              <a:gd name="connsiteX9" fmla="*/ 0 w 1087424"/>
              <a:gd name="connsiteY9" fmla="*/ 308565 h 561243"/>
              <a:gd name="connsiteX0" fmla="*/ 0 w 1087424"/>
              <a:gd name="connsiteY0" fmla="*/ 308565 h 520086"/>
              <a:gd name="connsiteX1" fmla="*/ 853165 w 1087424"/>
              <a:gd name="connsiteY1" fmla="*/ 322829 h 520086"/>
              <a:gd name="connsiteX2" fmla="*/ 841353 w 1087424"/>
              <a:gd name="connsiteY2" fmla="*/ 164047 h 520086"/>
              <a:gd name="connsiteX3" fmla="*/ 759330 w 1087424"/>
              <a:gd name="connsiteY3" fmla="*/ 164047 h 520086"/>
              <a:gd name="connsiteX4" fmla="*/ 923377 w 1087424"/>
              <a:gd name="connsiteY4" fmla="*/ 0 h 520086"/>
              <a:gd name="connsiteX5" fmla="*/ 1087424 w 1087424"/>
              <a:gd name="connsiteY5" fmla="*/ 164047 h 520086"/>
              <a:gd name="connsiteX6" fmla="*/ 1005400 w 1087424"/>
              <a:gd name="connsiteY6" fmla="*/ 164047 h 520086"/>
              <a:gd name="connsiteX7" fmla="*/ 1007034 w 1087424"/>
              <a:gd name="connsiteY7" fmla="*/ 520086 h 520086"/>
              <a:gd name="connsiteX8" fmla="*/ 47251 w 1087424"/>
              <a:gd name="connsiteY8" fmla="*/ 512955 h 520086"/>
              <a:gd name="connsiteX9" fmla="*/ 0 w 1087424"/>
              <a:gd name="connsiteY9" fmla="*/ 308565 h 52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424" h="520086">
                <a:moveTo>
                  <a:pt x="0" y="308565"/>
                </a:moveTo>
                <a:lnTo>
                  <a:pt x="853165" y="322829"/>
                </a:lnTo>
                <a:lnTo>
                  <a:pt x="841353" y="164047"/>
                </a:lnTo>
                <a:lnTo>
                  <a:pt x="759330" y="164047"/>
                </a:lnTo>
                <a:lnTo>
                  <a:pt x="923377" y="0"/>
                </a:lnTo>
                <a:lnTo>
                  <a:pt x="1087424" y="164047"/>
                </a:lnTo>
                <a:lnTo>
                  <a:pt x="1005400" y="164047"/>
                </a:lnTo>
                <a:cubicBezTo>
                  <a:pt x="1005945" y="296446"/>
                  <a:pt x="1006489" y="387687"/>
                  <a:pt x="1007034" y="520086"/>
                </a:cubicBezTo>
                <a:lnTo>
                  <a:pt x="47251" y="512955"/>
                </a:lnTo>
                <a:lnTo>
                  <a:pt x="0" y="308565"/>
                </a:lnTo>
                <a:close/>
              </a:path>
            </a:pathLst>
          </a:cu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2" name="CuadroTexto 41"/>
          <p:cNvSpPr txBox="1"/>
          <p:nvPr/>
        </p:nvSpPr>
        <p:spPr>
          <a:xfrm>
            <a:off x="17102" y="6459038"/>
            <a:ext cx="2667205" cy="307777"/>
          </a:xfrm>
          <a:prstGeom prst="rect">
            <a:avLst/>
          </a:prstGeom>
          <a:noFill/>
        </p:spPr>
        <p:txBody>
          <a:bodyPr wrap="none" rtlCol="0">
            <a:spAutoFit/>
          </a:bodyPr>
          <a:lstStyle/>
          <a:p>
            <a:r>
              <a:rPr lang="es-PE" sz="1400" dirty="0">
                <a:solidFill>
                  <a:schemeClr val="bg1"/>
                </a:solidFill>
              </a:rPr>
              <a:t>(*) Argentina, Uruguay y Paraguay</a:t>
            </a:r>
          </a:p>
        </p:txBody>
      </p:sp>
      <p:grpSp>
        <p:nvGrpSpPr>
          <p:cNvPr id="66" name="Grupo 65"/>
          <p:cNvGrpSpPr/>
          <p:nvPr/>
        </p:nvGrpSpPr>
        <p:grpSpPr>
          <a:xfrm>
            <a:off x="9959272" y="3467158"/>
            <a:ext cx="2165493" cy="1634680"/>
            <a:chOff x="9959272" y="3467158"/>
            <a:chExt cx="2165493" cy="1634680"/>
          </a:xfrm>
        </p:grpSpPr>
        <p:sp>
          <p:nvSpPr>
            <p:cNvPr id="41" name="Hexágono 40"/>
            <p:cNvSpPr/>
            <p:nvPr/>
          </p:nvSpPr>
          <p:spPr>
            <a:xfrm>
              <a:off x="9959272" y="3467158"/>
              <a:ext cx="2165493" cy="163468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00" dirty="0"/>
            </a:p>
          </p:txBody>
        </p:sp>
        <p:sp>
          <p:nvSpPr>
            <p:cNvPr id="45" name="CuadroTexto 44"/>
            <p:cNvSpPr txBox="1"/>
            <p:nvPr/>
          </p:nvSpPr>
          <p:spPr>
            <a:xfrm>
              <a:off x="9997258" y="3499459"/>
              <a:ext cx="2127507" cy="1569660"/>
            </a:xfrm>
            <a:prstGeom prst="rect">
              <a:avLst/>
            </a:prstGeom>
            <a:noFill/>
          </p:spPr>
          <p:txBody>
            <a:bodyPr wrap="square" rtlCol="0">
              <a:spAutoFit/>
            </a:bodyPr>
            <a:lstStyle/>
            <a:p>
              <a:pPr algn="ctr"/>
              <a:r>
                <a:rPr lang="es-PE" sz="1200" dirty="0">
                  <a:solidFill>
                    <a:schemeClr val="bg1"/>
                  </a:solidFill>
                </a:rPr>
                <a:t>1890: Envío del </a:t>
              </a:r>
            </a:p>
            <a:p>
              <a:pPr algn="ctr"/>
              <a:r>
                <a:rPr lang="es-PE" sz="1200" dirty="0">
                  <a:solidFill>
                    <a:schemeClr val="bg1"/>
                  </a:solidFill>
                </a:rPr>
                <a:t>Dr. Carlos </a:t>
              </a:r>
              <a:r>
                <a:rPr lang="es-PE" sz="1200" dirty="0" err="1">
                  <a:solidFill>
                    <a:schemeClr val="bg1"/>
                  </a:solidFill>
                </a:rPr>
                <a:t>Drees</a:t>
              </a:r>
              <a:r>
                <a:rPr lang="es-PE" sz="1200" dirty="0">
                  <a:solidFill>
                    <a:schemeClr val="bg1"/>
                  </a:solidFill>
                </a:rPr>
                <a:t>, Superintendente de la Misión de la IME Río de la Plata(*). Formalización de la IME Callao (recepción de 31 miembros </a:t>
              </a:r>
            </a:p>
            <a:p>
              <a:pPr algn="ctr"/>
              <a:r>
                <a:rPr lang="es-PE" sz="1200" dirty="0">
                  <a:solidFill>
                    <a:schemeClr val="bg1"/>
                  </a:solidFill>
                </a:rPr>
                <a:t>en plena comunión y 95 </a:t>
              </a:r>
              <a:r>
                <a:rPr lang="es-PE" sz="1200" dirty="0" err="1">
                  <a:solidFill>
                    <a:schemeClr val="bg1"/>
                  </a:solidFill>
                </a:rPr>
                <a:t>probandos</a:t>
              </a:r>
              <a:r>
                <a:rPr lang="es-PE" sz="1200" dirty="0">
                  <a:solidFill>
                    <a:schemeClr val="bg1"/>
                  </a:solidFill>
                </a:rPr>
                <a:t>).</a:t>
              </a:r>
            </a:p>
          </p:txBody>
        </p:sp>
      </p:grpSp>
      <p:grpSp>
        <p:nvGrpSpPr>
          <p:cNvPr id="67" name="Grupo 66"/>
          <p:cNvGrpSpPr/>
          <p:nvPr/>
        </p:nvGrpSpPr>
        <p:grpSpPr>
          <a:xfrm>
            <a:off x="8511988" y="2497337"/>
            <a:ext cx="1923799" cy="1424055"/>
            <a:chOff x="8511988" y="2497337"/>
            <a:chExt cx="1923799" cy="1424055"/>
          </a:xfrm>
        </p:grpSpPr>
        <p:sp>
          <p:nvSpPr>
            <p:cNvPr id="47" name="Hexágono 46"/>
            <p:cNvSpPr/>
            <p:nvPr/>
          </p:nvSpPr>
          <p:spPr>
            <a:xfrm>
              <a:off x="8511988" y="2497337"/>
              <a:ext cx="1923799" cy="140153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00" dirty="0"/>
            </a:p>
          </p:txBody>
        </p:sp>
        <p:sp>
          <p:nvSpPr>
            <p:cNvPr id="48" name="CuadroTexto 47"/>
            <p:cNvSpPr txBox="1"/>
            <p:nvPr/>
          </p:nvSpPr>
          <p:spPr>
            <a:xfrm>
              <a:off x="8584766" y="2536397"/>
              <a:ext cx="1813036" cy="1384995"/>
            </a:xfrm>
            <a:prstGeom prst="rect">
              <a:avLst/>
            </a:prstGeom>
            <a:noFill/>
          </p:spPr>
          <p:txBody>
            <a:bodyPr wrap="square" rtlCol="0">
              <a:spAutoFit/>
            </a:bodyPr>
            <a:lstStyle/>
            <a:p>
              <a:pPr algn="ctr"/>
              <a:r>
                <a:rPr lang="es-PE" sz="1200" dirty="0">
                  <a:solidFill>
                    <a:schemeClr val="bg1"/>
                  </a:solidFill>
                </a:rPr>
                <a:t>Envío del Dr. Thomas </a:t>
              </a:r>
            </a:p>
            <a:p>
              <a:pPr algn="ctr"/>
              <a:r>
                <a:rPr lang="es-PE" sz="1200" dirty="0">
                  <a:solidFill>
                    <a:schemeClr val="bg1"/>
                  </a:solidFill>
                </a:rPr>
                <a:t>B. Wood. Llega al Perú luego de una labor fructífera e el campo evangelístico, administrativo y educacional. </a:t>
              </a:r>
            </a:p>
          </p:txBody>
        </p:sp>
      </p:grpSp>
      <p:grpSp>
        <p:nvGrpSpPr>
          <p:cNvPr id="68" name="Grupo 67"/>
          <p:cNvGrpSpPr/>
          <p:nvPr/>
        </p:nvGrpSpPr>
        <p:grpSpPr>
          <a:xfrm>
            <a:off x="10192871" y="1717432"/>
            <a:ext cx="1958788" cy="1784664"/>
            <a:chOff x="10192871" y="1717432"/>
            <a:chExt cx="1958788" cy="1784664"/>
          </a:xfrm>
        </p:grpSpPr>
        <p:sp>
          <p:nvSpPr>
            <p:cNvPr id="49" name="Hexágono 48"/>
            <p:cNvSpPr/>
            <p:nvPr/>
          </p:nvSpPr>
          <p:spPr>
            <a:xfrm>
              <a:off x="10192871" y="1717432"/>
              <a:ext cx="1958788" cy="1702544"/>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00" dirty="0"/>
            </a:p>
          </p:txBody>
        </p:sp>
        <p:sp>
          <p:nvSpPr>
            <p:cNvPr id="50" name="CuadroTexto 49"/>
            <p:cNvSpPr txBox="1"/>
            <p:nvPr/>
          </p:nvSpPr>
          <p:spPr>
            <a:xfrm>
              <a:off x="10352436" y="1747770"/>
              <a:ext cx="1639658" cy="1754326"/>
            </a:xfrm>
            <a:prstGeom prst="rect">
              <a:avLst/>
            </a:prstGeom>
            <a:noFill/>
          </p:spPr>
          <p:txBody>
            <a:bodyPr wrap="square" rtlCol="0">
              <a:spAutoFit/>
            </a:bodyPr>
            <a:lstStyle/>
            <a:p>
              <a:pPr algn="ctr"/>
              <a:r>
                <a:rPr lang="es-PE" sz="1200" dirty="0">
                  <a:solidFill>
                    <a:schemeClr val="bg1"/>
                  </a:solidFill>
                </a:rPr>
                <a:t>Junto con su hija </a:t>
              </a:r>
            </a:p>
            <a:p>
              <a:pPr algn="ctr"/>
              <a:r>
                <a:rPr lang="es-PE" sz="1200" dirty="0" err="1">
                  <a:solidFill>
                    <a:schemeClr val="bg1"/>
                  </a:solidFill>
                </a:rPr>
                <a:t>Elsie</a:t>
              </a:r>
              <a:r>
                <a:rPr lang="es-PE" sz="1200" dirty="0">
                  <a:solidFill>
                    <a:schemeClr val="bg1"/>
                  </a:solidFill>
                </a:rPr>
                <a:t> fundan escuelas en Lima (María Alvarado – 1906) y Callao  (América – 1891)y en 1892 establecen Primera Iglesia Metodista de Lima.</a:t>
              </a:r>
            </a:p>
          </p:txBody>
        </p:sp>
      </p:grpSp>
      <p:grpSp>
        <p:nvGrpSpPr>
          <p:cNvPr id="69" name="Grupo 68"/>
          <p:cNvGrpSpPr/>
          <p:nvPr/>
        </p:nvGrpSpPr>
        <p:grpSpPr>
          <a:xfrm>
            <a:off x="8511988" y="1441251"/>
            <a:ext cx="1907859" cy="1015663"/>
            <a:chOff x="8511988" y="1441251"/>
            <a:chExt cx="1907859" cy="1015663"/>
          </a:xfrm>
        </p:grpSpPr>
        <p:sp>
          <p:nvSpPr>
            <p:cNvPr id="51" name="Hexágono 50"/>
            <p:cNvSpPr/>
            <p:nvPr/>
          </p:nvSpPr>
          <p:spPr>
            <a:xfrm>
              <a:off x="8511988" y="1507032"/>
              <a:ext cx="1907859" cy="931672"/>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00" dirty="0"/>
            </a:p>
          </p:txBody>
        </p:sp>
        <p:sp>
          <p:nvSpPr>
            <p:cNvPr id="52" name="CuadroTexto 51"/>
            <p:cNvSpPr txBox="1"/>
            <p:nvPr/>
          </p:nvSpPr>
          <p:spPr>
            <a:xfrm>
              <a:off x="8620624" y="1441251"/>
              <a:ext cx="1669602" cy="1015663"/>
            </a:xfrm>
            <a:prstGeom prst="rect">
              <a:avLst/>
            </a:prstGeom>
            <a:noFill/>
          </p:spPr>
          <p:txBody>
            <a:bodyPr wrap="square" rtlCol="0">
              <a:spAutoFit/>
            </a:bodyPr>
            <a:lstStyle/>
            <a:p>
              <a:pPr algn="ctr"/>
              <a:r>
                <a:rPr lang="es-PE" sz="1200" dirty="0">
                  <a:solidFill>
                    <a:schemeClr val="bg1"/>
                  </a:solidFill>
                </a:rPr>
                <a:t>Wood funda un Instituto Bíblico en el Callao para preparar obreros nacionales para el ministerio cristiano</a:t>
              </a:r>
            </a:p>
          </p:txBody>
        </p:sp>
      </p:grpSp>
      <p:grpSp>
        <p:nvGrpSpPr>
          <p:cNvPr id="71" name="Grupo 70"/>
          <p:cNvGrpSpPr/>
          <p:nvPr/>
        </p:nvGrpSpPr>
        <p:grpSpPr>
          <a:xfrm>
            <a:off x="8884523" y="66080"/>
            <a:ext cx="1620810" cy="1409108"/>
            <a:chOff x="8884523" y="66080"/>
            <a:chExt cx="1620810" cy="1409108"/>
          </a:xfrm>
        </p:grpSpPr>
        <p:sp>
          <p:nvSpPr>
            <p:cNvPr id="53" name="Hexágono 52"/>
            <p:cNvSpPr/>
            <p:nvPr/>
          </p:nvSpPr>
          <p:spPr>
            <a:xfrm>
              <a:off x="8884523" y="66080"/>
              <a:ext cx="1620810" cy="1392749"/>
            </a:xfrm>
            <a:prstGeom prst="hexagon">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200" dirty="0">
                <a:solidFill>
                  <a:schemeClr val="accent1">
                    <a:lumMod val="50000"/>
                  </a:schemeClr>
                </a:solidFill>
              </a:endParaRPr>
            </a:p>
          </p:txBody>
        </p:sp>
        <p:sp>
          <p:nvSpPr>
            <p:cNvPr id="54" name="CuadroTexto 53"/>
            <p:cNvSpPr txBox="1"/>
            <p:nvPr/>
          </p:nvSpPr>
          <p:spPr>
            <a:xfrm>
              <a:off x="9009554" y="90193"/>
              <a:ext cx="1410293" cy="1384995"/>
            </a:xfrm>
            <a:prstGeom prst="rect">
              <a:avLst/>
            </a:prstGeom>
            <a:noFill/>
          </p:spPr>
          <p:txBody>
            <a:bodyPr wrap="square" rtlCol="0">
              <a:spAutoFit/>
            </a:bodyPr>
            <a:lstStyle/>
            <a:p>
              <a:pPr algn="ctr"/>
              <a:r>
                <a:rPr lang="es-PE" sz="1400" dirty="0">
                  <a:solidFill>
                    <a:srgbClr val="725224"/>
                  </a:solidFill>
                </a:rPr>
                <a:t>Experiencia </a:t>
              </a:r>
            </a:p>
            <a:p>
              <a:pPr algn="ctr"/>
              <a:r>
                <a:rPr lang="es-PE" sz="1400" dirty="0">
                  <a:solidFill>
                    <a:srgbClr val="725224"/>
                  </a:solidFill>
                </a:rPr>
                <a:t>de </a:t>
              </a:r>
              <a:r>
                <a:rPr lang="es-PE" sz="1400" dirty="0" err="1">
                  <a:solidFill>
                    <a:srgbClr val="725224"/>
                  </a:solidFill>
                </a:rPr>
                <a:t>Penzotti</a:t>
              </a:r>
              <a:r>
                <a:rPr lang="es-PE" sz="1400" dirty="0">
                  <a:solidFill>
                    <a:srgbClr val="725224"/>
                  </a:solidFill>
                </a:rPr>
                <a:t> y de Wood a la falta de libertades cívicas y religiosas</a:t>
              </a:r>
            </a:p>
          </p:txBody>
        </p:sp>
      </p:grpSp>
      <p:sp>
        <p:nvSpPr>
          <p:cNvPr id="56" name="Flecha derecha 55"/>
          <p:cNvSpPr/>
          <p:nvPr/>
        </p:nvSpPr>
        <p:spPr>
          <a:xfrm flipH="1">
            <a:off x="8525435" y="527232"/>
            <a:ext cx="326486" cy="5158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200"/>
          </a:p>
        </p:txBody>
      </p:sp>
      <p:sp>
        <p:nvSpPr>
          <p:cNvPr id="57" name="Rectángulo redondeado 56"/>
          <p:cNvSpPr/>
          <p:nvPr/>
        </p:nvSpPr>
        <p:spPr>
          <a:xfrm>
            <a:off x="6957890" y="41239"/>
            <a:ext cx="1544337" cy="165135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PE" sz="1400" dirty="0"/>
              <a:t>Inicio de la lucha por la libertad religiosa, matrimonio civil y contra toda opresión a las libertades.</a:t>
            </a:r>
            <a:endParaRPr lang="es-PE" sz="1200" dirty="0"/>
          </a:p>
        </p:txBody>
      </p:sp>
      <p:grpSp>
        <p:nvGrpSpPr>
          <p:cNvPr id="70" name="Grupo 69"/>
          <p:cNvGrpSpPr/>
          <p:nvPr/>
        </p:nvGrpSpPr>
        <p:grpSpPr>
          <a:xfrm>
            <a:off x="10252041" y="1280698"/>
            <a:ext cx="1740053" cy="378707"/>
            <a:chOff x="10252041" y="1280698"/>
            <a:chExt cx="1740053" cy="378707"/>
          </a:xfrm>
        </p:grpSpPr>
        <p:sp>
          <p:nvSpPr>
            <p:cNvPr id="58" name="Hexágono 57"/>
            <p:cNvSpPr/>
            <p:nvPr/>
          </p:nvSpPr>
          <p:spPr>
            <a:xfrm>
              <a:off x="10252041" y="1280698"/>
              <a:ext cx="1740053" cy="37870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00" dirty="0"/>
            </a:p>
          </p:txBody>
        </p:sp>
        <p:sp>
          <p:nvSpPr>
            <p:cNvPr id="59" name="CuadroTexto 58"/>
            <p:cNvSpPr txBox="1"/>
            <p:nvPr/>
          </p:nvSpPr>
          <p:spPr>
            <a:xfrm>
              <a:off x="10309794" y="1322456"/>
              <a:ext cx="1669602" cy="276999"/>
            </a:xfrm>
            <a:prstGeom prst="rect">
              <a:avLst/>
            </a:prstGeom>
            <a:noFill/>
          </p:spPr>
          <p:txBody>
            <a:bodyPr wrap="square" rtlCol="0">
              <a:spAutoFit/>
            </a:bodyPr>
            <a:lstStyle/>
            <a:p>
              <a:pPr algn="ctr"/>
              <a:r>
                <a:rPr lang="es-PE" sz="1200" dirty="0">
                  <a:solidFill>
                    <a:schemeClr val="bg1"/>
                  </a:solidFill>
                </a:rPr>
                <a:t>Wood se retira en 1912</a:t>
              </a:r>
            </a:p>
          </p:txBody>
        </p:sp>
      </p:grpSp>
      <p:cxnSp>
        <p:nvCxnSpPr>
          <p:cNvPr id="60" name="Conector recto de flecha 59"/>
          <p:cNvCxnSpPr/>
          <p:nvPr/>
        </p:nvCxnSpPr>
        <p:spPr>
          <a:xfrm flipH="1">
            <a:off x="6531379" y="1086991"/>
            <a:ext cx="375244" cy="28018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de flecha 61"/>
          <p:cNvCxnSpPr/>
          <p:nvPr/>
        </p:nvCxnSpPr>
        <p:spPr>
          <a:xfrm flipH="1" flipV="1">
            <a:off x="6492677" y="465482"/>
            <a:ext cx="396112" cy="24004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4" name="Rectángulo 63"/>
          <p:cNvSpPr/>
          <p:nvPr/>
        </p:nvSpPr>
        <p:spPr>
          <a:xfrm>
            <a:off x="3935355" y="90193"/>
            <a:ext cx="2559932" cy="709721"/>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chemeClr val="accent1">
                    <a:lumMod val="50000"/>
                  </a:schemeClr>
                </a:solidFill>
              </a:rPr>
              <a:t>16 de Noviembre 1915: reforma del artículo IV de la Constitución del Perú -&gt; Libertad religiosa </a:t>
            </a:r>
          </a:p>
        </p:txBody>
      </p:sp>
      <p:sp>
        <p:nvSpPr>
          <p:cNvPr id="65" name="Rectángulo 64"/>
          <p:cNvSpPr/>
          <p:nvPr/>
        </p:nvSpPr>
        <p:spPr>
          <a:xfrm>
            <a:off x="3935355" y="875664"/>
            <a:ext cx="2561852" cy="709721"/>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chemeClr val="accent1">
                    <a:lumMod val="50000"/>
                  </a:schemeClr>
                </a:solidFill>
              </a:rPr>
              <a:t>1921: Ley del Matrimonio Civil (obligatorio antes de la ceremonia religiosa </a:t>
            </a:r>
          </a:p>
        </p:txBody>
      </p:sp>
    </p:spTree>
    <p:extLst>
      <p:ext uri="{BB962C8B-B14F-4D97-AF65-F5344CB8AC3E}">
        <p14:creationId xmlns:p14="http://schemas.microsoft.com/office/powerpoint/2010/main" val="303791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down)">
                                      <p:cBhvr>
                                        <p:cTn id="45" dur="500"/>
                                        <p:tgtEl>
                                          <p:spTgt spid="24"/>
                                        </p:tgtEl>
                                      </p:cBhvr>
                                    </p:animEffect>
                                  </p:childTnLst>
                                </p:cTn>
                              </p:par>
                              <p:par>
                                <p:cTn id="46" presetID="22" presetClass="entr" presetSubtype="4"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down)">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par>
                                <p:cTn id="54" presetID="22" presetClass="entr" presetSubtype="4"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down)">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down)">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barn(inVertical)">
                                      <p:cBhvr>
                                        <p:cTn id="66" dur="500"/>
                                        <p:tgtEl>
                                          <p:spTgt spid="30"/>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down)">
                                      <p:cBhvr>
                                        <p:cTn id="86" dur="500"/>
                                        <p:tgtEl>
                                          <p:spTgt spid="66"/>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wipe(down)">
                                      <p:cBhvr>
                                        <p:cTn id="91" dur="500"/>
                                        <p:tgtEl>
                                          <p:spTgt spid="67"/>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wipe(down)">
                                      <p:cBhvr>
                                        <p:cTn id="96" dur="500"/>
                                        <p:tgtEl>
                                          <p:spTgt spid="68"/>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nodeType="clickEffect">
                                  <p:stCondLst>
                                    <p:cond delay="0"/>
                                  </p:stCondLst>
                                  <p:childTnLst>
                                    <p:set>
                                      <p:cBhvr>
                                        <p:cTn id="100" dur="1" fill="hold">
                                          <p:stCondLst>
                                            <p:cond delay="0"/>
                                          </p:stCondLst>
                                        </p:cTn>
                                        <p:tgtEl>
                                          <p:spTgt spid="69"/>
                                        </p:tgtEl>
                                        <p:attrNameLst>
                                          <p:attrName>style.visibility</p:attrName>
                                        </p:attrNameLst>
                                      </p:cBhvr>
                                      <p:to>
                                        <p:strVal val="visible"/>
                                      </p:to>
                                    </p:set>
                                    <p:animEffect transition="in" filter="wipe(down)">
                                      <p:cBhvr>
                                        <p:cTn id="101" dur="500"/>
                                        <p:tgtEl>
                                          <p:spTgt spid="6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down)">
                                      <p:cBhvr>
                                        <p:cTn id="106" dur="500"/>
                                        <p:tgtEl>
                                          <p:spTgt spid="70"/>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nodeType="clickEffect">
                                  <p:stCondLst>
                                    <p:cond delay="0"/>
                                  </p:stCondLst>
                                  <p:childTnLst>
                                    <p:set>
                                      <p:cBhvr>
                                        <p:cTn id="110" dur="1" fill="hold">
                                          <p:stCondLst>
                                            <p:cond delay="0"/>
                                          </p:stCondLst>
                                        </p:cTn>
                                        <p:tgtEl>
                                          <p:spTgt spid="71"/>
                                        </p:tgtEl>
                                        <p:attrNameLst>
                                          <p:attrName>style.visibility</p:attrName>
                                        </p:attrNameLst>
                                      </p:cBhvr>
                                      <p:to>
                                        <p:strVal val="visible"/>
                                      </p:to>
                                    </p:set>
                                    <p:animEffect transition="in" filter="wipe(down)">
                                      <p:cBhvr>
                                        <p:cTn id="111" dur="500"/>
                                        <p:tgtEl>
                                          <p:spTgt spid="71"/>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56"/>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57"/>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nodeType="click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wipe(down)">
                                      <p:cBhvr>
                                        <p:cTn id="124" dur="500"/>
                                        <p:tgtEl>
                                          <p:spTgt spid="62"/>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nodeType="clickEffect">
                                  <p:stCondLst>
                                    <p:cond delay="0"/>
                                  </p:stCondLst>
                                  <p:childTnLst>
                                    <p:set>
                                      <p:cBhvr>
                                        <p:cTn id="131" dur="1" fill="hold">
                                          <p:stCondLst>
                                            <p:cond delay="0"/>
                                          </p:stCondLst>
                                        </p:cTn>
                                        <p:tgtEl>
                                          <p:spTgt spid="60"/>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1" grpId="0" animBg="1"/>
      <p:bldP spid="12" grpId="0" animBg="1"/>
      <p:bldP spid="15" grpId="0" animBg="1"/>
      <p:bldP spid="26" grpId="0" animBg="1"/>
      <p:bldP spid="20" grpId="0" animBg="1"/>
      <p:bldP spid="24" grpId="0" animBg="1"/>
      <p:bldP spid="30" grpId="0" animBg="1"/>
      <p:bldP spid="31" grpId="0" animBg="1"/>
      <p:bldP spid="39" grpId="0" animBg="1"/>
      <p:bldP spid="40" grpId="0" animBg="1"/>
      <p:bldP spid="56" grpId="0" animBg="1"/>
      <p:bldP spid="57" grpId="0" animBg="1"/>
      <p:bldP spid="64" grpId="0" animBg="1"/>
      <p:bldP spid="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05117" y="2017058"/>
            <a:ext cx="11093823" cy="2308053"/>
          </a:xfrm>
        </p:spPr>
        <p:txBody>
          <a:bodyPr>
            <a:normAutofit/>
          </a:bodyPr>
          <a:lstStyle/>
          <a:p>
            <a:pPr algn="ctr"/>
            <a:r>
              <a:rPr lang="es-PE" sz="6000" dirty="0"/>
              <a:t>Constitución y Reglamento General de la Iglesia Metodista del Perú</a:t>
            </a:r>
          </a:p>
        </p:txBody>
      </p:sp>
      <p:sp>
        <p:nvSpPr>
          <p:cNvPr id="3" name="Subtítulo 2"/>
          <p:cNvSpPr>
            <a:spLocks noGrp="1"/>
          </p:cNvSpPr>
          <p:nvPr>
            <p:ph type="subTitle" idx="1"/>
          </p:nvPr>
        </p:nvSpPr>
        <p:spPr/>
        <p:txBody>
          <a:bodyPr/>
          <a:lstStyle/>
          <a:p>
            <a:r>
              <a:rPr lang="es-PE" dirty="0"/>
              <a:t>PREÁMBULO</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577" y="174811"/>
            <a:ext cx="2063846" cy="2324331"/>
          </a:xfrm>
          <a:prstGeom prst="rect">
            <a:avLst/>
          </a:prstGeom>
        </p:spPr>
      </p:pic>
    </p:spTree>
    <p:extLst>
      <p:ext uri="{BB962C8B-B14F-4D97-AF65-F5344CB8AC3E}">
        <p14:creationId xmlns:p14="http://schemas.microsoft.com/office/powerpoint/2010/main" val="2984249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Hexágono 19"/>
          <p:cNvSpPr/>
          <p:nvPr/>
        </p:nvSpPr>
        <p:spPr>
          <a:xfrm>
            <a:off x="363072" y="1299849"/>
            <a:ext cx="1869228" cy="121219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600" dirty="0"/>
              <a:t>Parte del pueblo de Dios, Padre, Hijo y Espíritu Santo</a:t>
            </a:r>
            <a:endParaRPr lang="es-PE" sz="1100" dirty="0"/>
          </a:p>
        </p:txBody>
      </p:sp>
      <p:sp>
        <p:nvSpPr>
          <p:cNvPr id="24" name="Hexágono 23"/>
          <p:cNvSpPr/>
          <p:nvPr/>
        </p:nvSpPr>
        <p:spPr>
          <a:xfrm>
            <a:off x="2072711" y="1649182"/>
            <a:ext cx="2364818" cy="1689474"/>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Consciente de haber sido reconciliada y vocacionada por Él para reflejar su imagen y ser instrumento de su acción en el mundo</a:t>
            </a:r>
          </a:p>
        </p:txBody>
      </p:sp>
      <p:sp>
        <p:nvSpPr>
          <p:cNvPr id="27" name="Hexágono 26"/>
          <p:cNvSpPr/>
          <p:nvPr/>
        </p:nvSpPr>
        <p:spPr>
          <a:xfrm>
            <a:off x="2205909" y="3405275"/>
            <a:ext cx="2098422" cy="1298028"/>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Llamada a una vida de sanidad, amor y servicio entre sus miembros</a:t>
            </a:r>
          </a:p>
        </p:txBody>
      </p:sp>
      <p:sp>
        <p:nvSpPr>
          <p:cNvPr id="29" name="Hexágono 28"/>
          <p:cNvSpPr/>
          <p:nvPr/>
        </p:nvSpPr>
        <p:spPr>
          <a:xfrm>
            <a:off x="94372" y="2606177"/>
            <a:ext cx="2302323" cy="1401047"/>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Como familia de Dios está llamada a una comunión íntima con su Señor en la vida de adoración.</a:t>
            </a:r>
            <a:endParaRPr lang="es-PE" sz="1050" dirty="0"/>
          </a:p>
        </p:txBody>
      </p:sp>
      <p:sp>
        <p:nvSpPr>
          <p:cNvPr id="7" name="Rectángulo 6"/>
          <p:cNvSpPr/>
          <p:nvPr/>
        </p:nvSpPr>
        <p:spPr>
          <a:xfrm>
            <a:off x="1404949" y="345666"/>
            <a:ext cx="3234286" cy="1400383"/>
          </a:xfrm>
          <a:prstGeom prst="rect">
            <a:avLst/>
          </a:prstGeom>
          <a:noFill/>
        </p:spPr>
        <p:txBody>
          <a:bodyPr wrap="square" lIns="91440" tIns="45720" rIns="91440" bIns="45720">
            <a:spAutoFit/>
          </a:bodyPr>
          <a:lstStyle/>
          <a:p>
            <a:pPr algn="ctr">
              <a:lnSpc>
                <a:spcPts val="5100"/>
              </a:lnSpc>
            </a:pPr>
            <a:r>
              <a:rPr lang="es-ES" sz="5400" b="0" cap="none" spc="0" dirty="0">
                <a:ln w="0"/>
                <a:solidFill>
                  <a:schemeClr val="accent1"/>
                </a:solidFill>
                <a:effectLst>
                  <a:outerShdw blurRad="38100" dist="25400" dir="5400000" algn="ctr" rotWithShape="0">
                    <a:srgbClr val="6E747A">
                      <a:alpha val="43000"/>
                    </a:srgbClr>
                  </a:outerShdw>
                </a:effectLst>
              </a:rPr>
              <a:t>IGLESIA DE </a:t>
            </a:r>
          </a:p>
          <a:p>
            <a:pPr algn="ctr">
              <a:lnSpc>
                <a:spcPts val="5100"/>
              </a:lnSpc>
            </a:pPr>
            <a:r>
              <a:rPr lang="es-ES" sz="5400" b="0" cap="none" spc="0" dirty="0">
                <a:ln w="0"/>
                <a:solidFill>
                  <a:schemeClr val="accent1"/>
                </a:solidFill>
                <a:effectLst>
                  <a:outerShdw blurRad="38100" dist="25400" dir="5400000" algn="ctr" rotWithShape="0">
                    <a:srgbClr val="6E747A">
                      <a:alpha val="43000"/>
                    </a:srgbClr>
                  </a:outerShdw>
                </a:effectLst>
              </a:rPr>
              <a:t>CRISTO</a:t>
            </a:r>
          </a:p>
        </p:txBody>
      </p:sp>
      <p:sp>
        <p:nvSpPr>
          <p:cNvPr id="30" name="Hexágono 29"/>
          <p:cNvSpPr/>
          <p:nvPr/>
        </p:nvSpPr>
        <p:spPr>
          <a:xfrm>
            <a:off x="0" y="4101354"/>
            <a:ext cx="2635623" cy="2030506"/>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t>Frente al mundo está llamada a una vida de misión </a:t>
            </a:r>
            <a:r>
              <a:rPr lang="es-PE" sz="1400" dirty="0">
                <a:sym typeface="Wingdings" panose="05000000000000000000" pitchFamily="2" charset="2"/>
              </a:rPr>
              <a:t>Testimonio en la proclamación de la Palabra como en la acción, obedeciendo e imitando a Su Señor, dando su vida por el mundo</a:t>
            </a:r>
            <a:endParaRPr lang="es-PE" sz="1400" dirty="0"/>
          </a:p>
        </p:txBody>
      </p:sp>
      <p:sp>
        <p:nvSpPr>
          <p:cNvPr id="31" name="Flecha derecha 30"/>
          <p:cNvSpPr/>
          <p:nvPr/>
        </p:nvSpPr>
        <p:spPr>
          <a:xfrm>
            <a:off x="4150786" y="3031810"/>
            <a:ext cx="906579" cy="85591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PE" sz="1400"/>
          </a:p>
        </p:txBody>
      </p:sp>
      <p:sp>
        <p:nvSpPr>
          <p:cNvPr id="32" name="Rectángulo 31"/>
          <p:cNvSpPr/>
          <p:nvPr/>
        </p:nvSpPr>
        <p:spPr>
          <a:xfrm>
            <a:off x="5378824" y="0"/>
            <a:ext cx="6640729" cy="830997"/>
          </a:xfrm>
          <a:prstGeom prst="rect">
            <a:avLst/>
          </a:prstGeom>
          <a:noFill/>
        </p:spPr>
        <p:txBody>
          <a:bodyPr wrap="none" lIns="91440" tIns="45720" rIns="91440" bIns="45720">
            <a:spAutoFit/>
          </a:bodyPr>
          <a:lstStyle/>
          <a:p>
            <a:pPr algn="ctr"/>
            <a:r>
              <a:rPr lang="es-ES" sz="4800" b="0" cap="none" spc="0" dirty="0">
                <a:ln w="0"/>
                <a:solidFill>
                  <a:srgbClr val="C00000"/>
                </a:solidFill>
                <a:effectLst>
                  <a:outerShdw blurRad="38100" dist="25400" dir="5400000" algn="ctr" rotWithShape="0">
                    <a:srgbClr val="6E747A">
                      <a:alpha val="43000"/>
                    </a:srgbClr>
                  </a:outerShdw>
                </a:effectLst>
              </a:rPr>
              <a:t>Iglesia Metodista del Perú</a:t>
            </a:r>
          </a:p>
        </p:txBody>
      </p:sp>
      <p:sp>
        <p:nvSpPr>
          <p:cNvPr id="33" name="Rectángulo 32"/>
          <p:cNvSpPr/>
          <p:nvPr/>
        </p:nvSpPr>
        <p:spPr>
          <a:xfrm>
            <a:off x="5190565" y="830997"/>
            <a:ext cx="6828987" cy="818185"/>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lgn="just"/>
            <a:r>
              <a:rPr lang="es-PE" sz="1600" dirty="0">
                <a:solidFill>
                  <a:schemeClr val="accent1">
                    <a:lumMod val="50000"/>
                  </a:schemeClr>
                </a:solidFill>
              </a:rPr>
              <a:t>-  Privilegiada por participar en la misión de Dios y de haber vivido un </a:t>
            </a:r>
            <a:r>
              <a:rPr lang="es-PE" sz="1600" b="1" i="1" dirty="0" smtClean="0">
                <a:solidFill>
                  <a:schemeClr val="accent1">
                    <a:lumMod val="50000"/>
                  </a:schemeClr>
                </a:solidFill>
              </a:rPr>
              <a:t>momento </a:t>
            </a:r>
            <a:r>
              <a:rPr lang="es-PE" sz="1600" b="1" dirty="0" smtClean="0">
                <a:solidFill>
                  <a:schemeClr val="accent1">
                    <a:lumMod val="50000"/>
                  </a:schemeClr>
                </a:solidFill>
              </a:rPr>
              <a:t>para </a:t>
            </a:r>
            <a:r>
              <a:rPr lang="es-PE" sz="1600" b="1" dirty="0">
                <a:solidFill>
                  <a:schemeClr val="accent1">
                    <a:lumMod val="50000"/>
                  </a:schemeClr>
                </a:solidFill>
              </a:rPr>
              <a:t>asumir autonomía </a:t>
            </a:r>
            <a:r>
              <a:rPr lang="es-PE" sz="1600" dirty="0">
                <a:solidFill>
                  <a:schemeClr val="accent1">
                    <a:lumMod val="50000"/>
                  </a:schemeClr>
                </a:solidFill>
              </a:rPr>
              <a:t>en humildad, siendo </a:t>
            </a:r>
            <a:r>
              <a:rPr lang="es-PE" sz="1600" b="1" dirty="0">
                <a:solidFill>
                  <a:schemeClr val="accent1">
                    <a:lumMod val="50000"/>
                  </a:schemeClr>
                </a:solidFill>
              </a:rPr>
              <a:t>consciente de las nuevas obligaciones contraídas.</a:t>
            </a:r>
          </a:p>
        </p:txBody>
      </p:sp>
      <p:sp>
        <p:nvSpPr>
          <p:cNvPr id="34" name="Rectángulo 33"/>
          <p:cNvSpPr/>
          <p:nvPr/>
        </p:nvSpPr>
        <p:spPr>
          <a:xfrm>
            <a:off x="5190562" y="1782415"/>
            <a:ext cx="6828987" cy="1118175"/>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lgn="just"/>
            <a:r>
              <a:rPr lang="es-PE" sz="1600" dirty="0">
                <a:solidFill>
                  <a:schemeClr val="accent1">
                    <a:lumMod val="50000"/>
                  </a:schemeClr>
                </a:solidFill>
              </a:rPr>
              <a:t>-  Reconocida por la acción evangelizadora de la Iglesia Metodista Unida en el Perú, </a:t>
            </a:r>
            <a:r>
              <a:rPr lang="es-PE" sz="1600" b="1" dirty="0">
                <a:solidFill>
                  <a:schemeClr val="accent1">
                    <a:lumMod val="50000"/>
                  </a:schemeClr>
                </a:solidFill>
              </a:rPr>
              <a:t>aprecia los valores de la tradición metodista</a:t>
            </a:r>
            <a:r>
              <a:rPr lang="es-PE" sz="1600" dirty="0">
                <a:solidFill>
                  <a:schemeClr val="accent1">
                    <a:lumMod val="50000"/>
                  </a:schemeClr>
                </a:solidFill>
              </a:rPr>
              <a:t>, sintiéndonos incorporados a una de las grandes ramas de la cristiandad, cuyo </a:t>
            </a:r>
            <a:r>
              <a:rPr lang="es-PE" sz="1600" b="1" dirty="0">
                <a:solidFill>
                  <a:schemeClr val="accent1">
                    <a:lumMod val="50000"/>
                  </a:schemeClr>
                </a:solidFill>
              </a:rPr>
              <a:t>espíritu ecuménico nos une a la Iglesia de Cristo</a:t>
            </a:r>
            <a:r>
              <a:rPr lang="es-PE" sz="1600" dirty="0">
                <a:solidFill>
                  <a:schemeClr val="accent1">
                    <a:lumMod val="50000"/>
                  </a:schemeClr>
                </a:solidFill>
              </a:rPr>
              <a:t>.</a:t>
            </a:r>
          </a:p>
        </p:txBody>
      </p:sp>
      <p:sp>
        <p:nvSpPr>
          <p:cNvPr id="35" name="Rectángulo 34"/>
          <p:cNvSpPr/>
          <p:nvPr/>
        </p:nvSpPr>
        <p:spPr>
          <a:xfrm>
            <a:off x="5190562" y="3031810"/>
            <a:ext cx="6828987" cy="716118"/>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lgn="just"/>
            <a:r>
              <a:rPr lang="es-PE" sz="1600" dirty="0">
                <a:solidFill>
                  <a:schemeClr val="accent1">
                    <a:lumMod val="50000"/>
                  </a:schemeClr>
                </a:solidFill>
              </a:rPr>
              <a:t>-  Convencida que el </a:t>
            </a:r>
            <a:r>
              <a:rPr lang="es-PE" sz="1600" b="1" dirty="0">
                <a:solidFill>
                  <a:schemeClr val="accent1">
                    <a:lumMod val="50000"/>
                  </a:schemeClr>
                </a:solidFill>
              </a:rPr>
              <a:t>único objetivo </a:t>
            </a:r>
            <a:r>
              <a:rPr lang="es-PE" sz="1600" dirty="0">
                <a:solidFill>
                  <a:schemeClr val="accent1">
                    <a:lumMod val="50000"/>
                  </a:schemeClr>
                </a:solidFill>
              </a:rPr>
              <a:t>de las reglas, reglamentos y usos es el de ayudar a la Iglesia a </a:t>
            </a:r>
            <a:r>
              <a:rPr lang="es-PE" sz="1600" b="1" dirty="0">
                <a:solidFill>
                  <a:schemeClr val="accent1">
                    <a:lumMod val="50000"/>
                  </a:schemeClr>
                </a:solidFill>
              </a:rPr>
              <a:t>cumplir su divina misión</a:t>
            </a:r>
            <a:r>
              <a:rPr lang="es-PE" sz="1600" dirty="0">
                <a:solidFill>
                  <a:schemeClr val="accent1">
                    <a:lumMod val="50000"/>
                  </a:schemeClr>
                </a:solidFill>
              </a:rPr>
              <a:t>.</a:t>
            </a:r>
          </a:p>
        </p:txBody>
      </p:sp>
      <p:sp>
        <p:nvSpPr>
          <p:cNvPr id="36" name="Rectángulo 35"/>
          <p:cNvSpPr/>
          <p:nvPr/>
        </p:nvSpPr>
        <p:spPr>
          <a:xfrm>
            <a:off x="5190561" y="3887725"/>
            <a:ext cx="6828987" cy="716118"/>
          </a:xfrm>
          <a:prstGeom prst="rect">
            <a:avLst/>
          </a:prstGeom>
          <a:solidFill>
            <a:srgbClr val="FFCE33"/>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lgn="just"/>
            <a:r>
              <a:rPr lang="es-PE" sz="1600" dirty="0">
                <a:solidFill>
                  <a:schemeClr val="accent1">
                    <a:lumMod val="50000"/>
                  </a:schemeClr>
                </a:solidFill>
              </a:rPr>
              <a:t>-  Investidos legalmente de la representación de las iglesias metodistas locales peruanas, se declara la voluntad de constituir de forma autónoma la Iglesia Metodista de Perú.</a:t>
            </a:r>
          </a:p>
        </p:txBody>
      </p:sp>
      <p:sp>
        <p:nvSpPr>
          <p:cNvPr id="37" name="Rectángulo 36"/>
          <p:cNvSpPr/>
          <p:nvPr/>
        </p:nvSpPr>
        <p:spPr>
          <a:xfrm>
            <a:off x="7418519" y="4735063"/>
            <a:ext cx="4601029" cy="716118"/>
          </a:xfrm>
          <a:prstGeom prst="rect">
            <a:avLst/>
          </a:prstGeom>
          <a:solidFill>
            <a:srgbClr val="E7AF4B"/>
          </a:solidFill>
          <a:ln>
            <a:solidFill>
              <a:srgbClr val="E7AF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lgn="just"/>
            <a:r>
              <a:rPr lang="es-PE" sz="1600" dirty="0">
                <a:solidFill>
                  <a:schemeClr val="accent1">
                    <a:lumMod val="50000"/>
                  </a:schemeClr>
                </a:solidFill>
              </a:rPr>
              <a:t>- Derecho concedido por la Disciplina de la Iglesia y confirmado por el Acto de habilitación de la Conferencia General del 24 de abril de 1868.</a:t>
            </a:r>
          </a:p>
        </p:txBody>
      </p:sp>
      <p:sp>
        <p:nvSpPr>
          <p:cNvPr id="38" name="Flecha derecha 37"/>
          <p:cNvSpPr/>
          <p:nvPr/>
        </p:nvSpPr>
        <p:spPr>
          <a:xfrm rot="5400000">
            <a:off x="5691445" y="4768972"/>
            <a:ext cx="906579" cy="85591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PE" sz="1400"/>
          </a:p>
        </p:txBody>
      </p:sp>
      <p:sp>
        <p:nvSpPr>
          <p:cNvPr id="39" name="Rectángulo 38"/>
          <p:cNvSpPr/>
          <p:nvPr/>
        </p:nvSpPr>
        <p:spPr>
          <a:xfrm>
            <a:off x="3538566" y="5577199"/>
            <a:ext cx="6881372" cy="830997"/>
          </a:xfrm>
          <a:prstGeom prst="rect">
            <a:avLst/>
          </a:prstGeom>
          <a:noFill/>
        </p:spPr>
        <p:txBody>
          <a:bodyPr wrap="none" lIns="91440" tIns="45720" rIns="91440" bIns="45720">
            <a:spAutoFit/>
          </a:bodyPr>
          <a:lstStyle/>
          <a:p>
            <a:pPr algn="ctr"/>
            <a:r>
              <a:rPr lang="es-ES" sz="4800" b="0" cap="none" spc="0" dirty="0">
                <a:ln w="0"/>
                <a:solidFill>
                  <a:srgbClr val="C00000"/>
                </a:solidFill>
                <a:effectLst>
                  <a:outerShdw blurRad="38100" dist="25400" dir="5400000" algn="ctr" rotWithShape="0">
                    <a:srgbClr val="6E747A">
                      <a:alpha val="43000"/>
                    </a:srgbClr>
                  </a:outerShdw>
                </a:effectLst>
              </a:rPr>
              <a:t>Constitución y Reglamento</a:t>
            </a:r>
          </a:p>
        </p:txBody>
      </p:sp>
    </p:spTree>
    <p:extLst>
      <p:ext uri="{BB962C8B-B14F-4D97-AF65-F5344CB8AC3E}">
        <p14:creationId xmlns:p14="http://schemas.microsoft.com/office/powerpoint/2010/main" val="192555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down)">
                                      <p:cBhvr>
                                        <p:cTn id="33" dur="500"/>
                                        <p:tgtEl>
                                          <p:spTgt spid="3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down)">
                                      <p:cBhvr>
                                        <p:cTn id="36" dur="500"/>
                                        <p:tgtEl>
                                          <p:spTgt spid="3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down)">
                                      <p:cBhvr>
                                        <p:cTn id="39" dur="500"/>
                                        <p:tgtEl>
                                          <p:spTgt spid="3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down)">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7" grpId="0" animBg="1"/>
      <p:bldP spid="29" grpId="0" animBg="1"/>
      <p:bldP spid="30" grpId="0" animBg="1"/>
      <p:bldP spid="31" grpId="0" animBg="1"/>
      <p:bldP spid="33" grpId="0" animBg="1"/>
      <p:bldP spid="34" grpId="0" animBg="1"/>
      <p:bldP spid="35" grpId="0" animBg="1"/>
      <p:bldP spid="36" grpId="0" animBg="1"/>
      <p:bldP spid="37"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6859" y="286604"/>
            <a:ext cx="10738821" cy="789162"/>
          </a:xfrm>
        </p:spPr>
        <p:txBody>
          <a:bodyPr/>
          <a:lstStyle/>
          <a:p>
            <a:r>
              <a:rPr lang="es-PE" b="1" dirty="0">
                <a:solidFill>
                  <a:srgbClr val="C00000"/>
                </a:solidFill>
              </a:rPr>
              <a:t>AGREGADO: El cuadrilátero de Wesley</a:t>
            </a:r>
          </a:p>
        </p:txBody>
      </p:sp>
      <p:sp>
        <p:nvSpPr>
          <p:cNvPr id="3" name="Marcador de contenido 2"/>
          <p:cNvSpPr>
            <a:spLocks noGrp="1"/>
          </p:cNvSpPr>
          <p:nvPr>
            <p:ph idx="1"/>
          </p:nvPr>
        </p:nvSpPr>
        <p:spPr>
          <a:xfrm>
            <a:off x="282389" y="1371600"/>
            <a:ext cx="11403106" cy="4881282"/>
          </a:xfrm>
          <a:solidFill>
            <a:schemeClr val="bg1"/>
          </a:solidFill>
        </p:spPr>
        <p:txBody>
          <a:bodyPr>
            <a:noAutofit/>
          </a:bodyPr>
          <a:lstStyle/>
          <a:p>
            <a:pPr algn="just"/>
            <a:r>
              <a:rPr lang="es-PE" sz="2050" b="1" dirty="0">
                <a:solidFill>
                  <a:srgbClr val="C00000"/>
                </a:solidFill>
              </a:rPr>
              <a:t>Biblia: </a:t>
            </a:r>
            <a:r>
              <a:rPr lang="es-PE" sz="2050" dirty="0"/>
              <a:t>Las primeras leyes para la gente de fe las encontramos en la Torá; las más conocidas son el decálogo dado a Moisés. Más debemos precisar que era el pueblo judío quien las aplicaba, y habían adendas para su practicidad, las cuales también eran escritas en papiros, mas aprendidas de memoria. Cuando Jesús realizó su ministerio terrenal, él reunió las leyes en dos grandes mandamientos: “Amar a Dios con toda nuestra fuerza, mente y corazón; y a nuestro prójimo como nosotros nos amamos”. Esta nueva ley estaba sostenida en el amor, y ese amor nos mueve a la compasión. Cuando alguien se hace miembro de la Iglesia, “recibe y profesa la fe cristiana como está contenida en el Nuevo Testamento de Nuestro Señor Jesucristo”. Para el cristiano metodista, la Biblia, es la única norma de fe (doctrina) y conducta (ética).</a:t>
            </a:r>
          </a:p>
          <a:p>
            <a:pPr algn="just"/>
            <a:r>
              <a:rPr lang="es-PE" sz="2050" b="1" dirty="0">
                <a:solidFill>
                  <a:srgbClr val="C00000"/>
                </a:solidFill>
              </a:rPr>
              <a:t>Tradición:</a:t>
            </a:r>
            <a:r>
              <a:rPr lang="es-PE" sz="2050" b="1" dirty="0"/>
              <a:t> </a:t>
            </a:r>
            <a:r>
              <a:rPr lang="es-PE" sz="2050" dirty="0"/>
              <a:t>La obra del Espíritu Santo siempre ha estado presente en la experiencia del pueblo cristiano, mas, era necesario definir la “sana doctrina”.  El “Credo de los Apóstoles”, el más antiguo resumen de afirmación de fe, es producto del consenso de los primeros cristianos. Luego, a través de los distintos concilios celebrados, se va afirmando la naturaleza humana y la naturaleza divina de Jesucristo. Uno de los principales problemas fue decidir qué libros formarían parte de la Biblia, formándose luego el </a:t>
            </a:r>
            <a:r>
              <a:rPr lang="es-PE" sz="2050" dirty="0" err="1"/>
              <a:t>Cánon</a:t>
            </a:r>
            <a:r>
              <a:rPr lang="es-PE" sz="2050" dirty="0"/>
              <a:t>. Estos hechos confirman la tradición de la Iglesia, y se complementa con los escritos de estudiosos como San Agustín, Tomás de Aquino, y reformadores: Lutero, Calvino, entre otros.</a:t>
            </a:r>
          </a:p>
          <a:p>
            <a:pPr algn="just"/>
            <a:endParaRPr lang="es-PE" sz="2050" dirty="0"/>
          </a:p>
          <a:p>
            <a:pPr algn="just"/>
            <a:endParaRPr lang="es-PE" sz="2050" dirty="0"/>
          </a:p>
        </p:txBody>
      </p:sp>
      <p:sp>
        <p:nvSpPr>
          <p:cNvPr id="4" name="CuadroTexto 3"/>
          <p:cNvSpPr txBox="1"/>
          <p:nvPr/>
        </p:nvSpPr>
        <p:spPr>
          <a:xfrm>
            <a:off x="134471" y="6414247"/>
            <a:ext cx="6642524" cy="338554"/>
          </a:xfrm>
          <a:prstGeom prst="rect">
            <a:avLst/>
          </a:prstGeom>
          <a:noFill/>
        </p:spPr>
        <p:txBody>
          <a:bodyPr wrap="none" rtlCol="0">
            <a:spAutoFit/>
          </a:bodyPr>
          <a:lstStyle/>
          <a:p>
            <a:r>
              <a:rPr lang="es-PE" sz="1600" dirty="0">
                <a:solidFill>
                  <a:schemeClr val="bg1"/>
                </a:solidFill>
                <a:latin typeface="Arial Narrow" panose="020B0606020202030204" pitchFamily="34" charset="0"/>
              </a:rPr>
              <a:t>Luis </a:t>
            </a:r>
            <a:r>
              <a:rPr lang="es-PE" sz="1600" dirty="0" err="1">
                <a:solidFill>
                  <a:schemeClr val="bg1"/>
                </a:solidFill>
                <a:latin typeface="Arial Narrow" panose="020B0606020202030204" pitchFamily="34" charset="0"/>
              </a:rPr>
              <a:t>Jovel</a:t>
            </a:r>
            <a:r>
              <a:rPr lang="es-PE" sz="1600" dirty="0">
                <a:solidFill>
                  <a:schemeClr val="bg1"/>
                </a:solidFill>
                <a:latin typeface="Arial Narrow" panose="020B0606020202030204" pitchFamily="34" charset="0"/>
              </a:rPr>
              <a:t>. Biblia, Tradición, Razón y Experiencia – Más sobre el </a:t>
            </a:r>
            <a:r>
              <a:rPr lang="es-PE" sz="1600" dirty="0" err="1">
                <a:solidFill>
                  <a:schemeClr val="bg1"/>
                </a:solidFill>
                <a:latin typeface="Arial Narrow" panose="020B0606020202030204" pitchFamily="34" charset="0"/>
              </a:rPr>
              <a:t>cudrilátero</a:t>
            </a:r>
            <a:r>
              <a:rPr lang="es-PE" sz="1600" dirty="0">
                <a:solidFill>
                  <a:schemeClr val="bg1"/>
                </a:solidFill>
                <a:latin typeface="Arial Narrow" panose="020B0606020202030204" pitchFamily="34" charset="0"/>
              </a:rPr>
              <a:t> de Wesley</a:t>
            </a:r>
          </a:p>
        </p:txBody>
      </p:sp>
      <p:cxnSp>
        <p:nvCxnSpPr>
          <p:cNvPr id="6" name="Conector recto 5"/>
          <p:cNvCxnSpPr/>
          <p:nvPr/>
        </p:nvCxnSpPr>
        <p:spPr>
          <a:xfrm>
            <a:off x="403412" y="1210235"/>
            <a:ext cx="1128208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774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34471" y="6414247"/>
            <a:ext cx="6642524" cy="338554"/>
          </a:xfrm>
          <a:prstGeom prst="rect">
            <a:avLst/>
          </a:prstGeom>
          <a:noFill/>
        </p:spPr>
        <p:txBody>
          <a:bodyPr wrap="none" rtlCol="0">
            <a:spAutoFit/>
          </a:bodyPr>
          <a:lstStyle/>
          <a:p>
            <a:r>
              <a:rPr lang="es-PE" sz="1600" dirty="0">
                <a:solidFill>
                  <a:schemeClr val="bg1"/>
                </a:solidFill>
                <a:latin typeface="Arial Narrow" panose="020B0606020202030204" pitchFamily="34" charset="0"/>
              </a:rPr>
              <a:t>Luis </a:t>
            </a:r>
            <a:r>
              <a:rPr lang="es-PE" sz="1600" dirty="0" err="1">
                <a:solidFill>
                  <a:schemeClr val="bg1"/>
                </a:solidFill>
                <a:latin typeface="Arial Narrow" panose="020B0606020202030204" pitchFamily="34" charset="0"/>
              </a:rPr>
              <a:t>Jovel</a:t>
            </a:r>
            <a:r>
              <a:rPr lang="es-PE" sz="1600" dirty="0">
                <a:solidFill>
                  <a:schemeClr val="bg1"/>
                </a:solidFill>
                <a:latin typeface="Arial Narrow" panose="020B0606020202030204" pitchFamily="34" charset="0"/>
              </a:rPr>
              <a:t>. Biblia, Tradición, Razón y Experiencia – Más sobre el </a:t>
            </a:r>
            <a:r>
              <a:rPr lang="es-PE" sz="1600" dirty="0" err="1">
                <a:solidFill>
                  <a:schemeClr val="bg1"/>
                </a:solidFill>
                <a:latin typeface="Arial Narrow" panose="020B0606020202030204" pitchFamily="34" charset="0"/>
              </a:rPr>
              <a:t>cudrilátero</a:t>
            </a:r>
            <a:r>
              <a:rPr lang="es-PE" sz="1600" dirty="0">
                <a:solidFill>
                  <a:schemeClr val="bg1"/>
                </a:solidFill>
                <a:latin typeface="Arial Narrow" panose="020B0606020202030204" pitchFamily="34" charset="0"/>
              </a:rPr>
              <a:t> de Wesley</a:t>
            </a:r>
          </a:p>
        </p:txBody>
      </p:sp>
      <p:sp>
        <p:nvSpPr>
          <p:cNvPr id="6" name="Título 1"/>
          <p:cNvSpPr>
            <a:spLocks noGrp="1"/>
          </p:cNvSpPr>
          <p:nvPr>
            <p:ph type="title"/>
          </p:nvPr>
        </p:nvSpPr>
        <p:spPr>
          <a:xfrm>
            <a:off x="416859" y="286603"/>
            <a:ext cx="10738821" cy="1450757"/>
          </a:xfrm>
        </p:spPr>
        <p:txBody>
          <a:bodyPr/>
          <a:lstStyle/>
          <a:p>
            <a:r>
              <a:rPr lang="es-PE" b="1" dirty="0">
                <a:solidFill>
                  <a:srgbClr val="C00000"/>
                </a:solidFill>
              </a:rPr>
              <a:t>AGREGADO: El cuadrilátero de Wesley</a:t>
            </a:r>
          </a:p>
        </p:txBody>
      </p:sp>
      <p:sp>
        <p:nvSpPr>
          <p:cNvPr id="8" name="Marcador de contenido 2"/>
          <p:cNvSpPr txBox="1">
            <a:spLocks/>
          </p:cNvSpPr>
          <p:nvPr/>
        </p:nvSpPr>
        <p:spPr>
          <a:xfrm>
            <a:off x="309283" y="1737360"/>
            <a:ext cx="11403106" cy="44071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es-PE" sz="2050" b="1" dirty="0">
                <a:solidFill>
                  <a:srgbClr val="C00000"/>
                </a:solidFill>
              </a:rPr>
              <a:t>Razón: </a:t>
            </a:r>
            <a:r>
              <a:rPr lang="es-PE" sz="2050" dirty="0"/>
              <a:t>La fe cristiana se basa en la revelación de Dios contenida en la Biblia, mas somos conscientes de que ésta puede interpretarse de manera aislada, caprichosa y errónea, como se ha visto a lo largo de la historia. Junto con la tradición, se apela a la razón para corregir algunas interpretaciones que pueden ser usadas para otros fines. El misticismo puro, que solo valoriza el sentimiento, va en contra de las Escrituras. También el promover las obras de piedad sin una mirada al prójimo, una indiferencia a temas como la corrupción, pobreza, violencia va en contra de la fe. Asimismo, las posturas respecto al rol de la mujer, el sacerdocio, una única familia, irían en lo opuesto a la fe y no se usaría del todo la razón.</a:t>
            </a:r>
          </a:p>
          <a:p>
            <a:pPr algn="just"/>
            <a:r>
              <a:rPr lang="es-PE" sz="2050" b="1" dirty="0">
                <a:solidFill>
                  <a:srgbClr val="C00000"/>
                </a:solidFill>
              </a:rPr>
              <a:t>Experiencia:</a:t>
            </a:r>
            <a:r>
              <a:rPr lang="es-PE" sz="2050" b="1" dirty="0"/>
              <a:t> </a:t>
            </a:r>
            <a:r>
              <a:rPr lang="es-PE" sz="2050" dirty="0"/>
              <a:t>La otra fuente o pilar es la experiencia personal. El cristiano metodista es aquel que reconoce en forma personal, que sus pecados han sido perdonados y que es salvo en Cristo (doctrina de la Justificación por la Fe expuesta por Pablo y enfatizada por Lutero). La experiencia, transforma todo lo anterior en una vivencia única y personal. Para nosotros los metodistas, es importante precisar la terminología de nuestra fe, pero sobre todo es necesario que vivamos en amor.</a:t>
            </a:r>
          </a:p>
          <a:p>
            <a:pPr algn="just"/>
            <a:endParaRPr lang="es-PE" sz="2050" dirty="0"/>
          </a:p>
          <a:p>
            <a:pPr algn="just"/>
            <a:endParaRPr lang="es-PE" sz="2050" dirty="0"/>
          </a:p>
        </p:txBody>
      </p:sp>
    </p:spTree>
    <p:extLst>
      <p:ext uri="{BB962C8B-B14F-4D97-AF65-F5344CB8AC3E}">
        <p14:creationId xmlns:p14="http://schemas.microsoft.com/office/powerpoint/2010/main" val="1814600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416859" y="286603"/>
            <a:ext cx="10738821" cy="1450757"/>
          </a:xfrm>
        </p:spPr>
        <p:txBody>
          <a:bodyPr/>
          <a:lstStyle/>
          <a:p>
            <a:r>
              <a:rPr lang="es-PE" b="1" dirty="0">
                <a:solidFill>
                  <a:srgbClr val="C00000"/>
                </a:solidFill>
              </a:rPr>
              <a:t>CONCLUSIONES</a:t>
            </a:r>
          </a:p>
        </p:txBody>
      </p:sp>
      <p:sp>
        <p:nvSpPr>
          <p:cNvPr id="8" name="Marcador de contenido 2"/>
          <p:cNvSpPr txBox="1">
            <a:spLocks/>
          </p:cNvSpPr>
          <p:nvPr/>
        </p:nvSpPr>
        <p:spPr>
          <a:xfrm>
            <a:off x="309283" y="1737360"/>
            <a:ext cx="11403106" cy="440714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es-PE" sz="2050" dirty="0">
                <a:solidFill>
                  <a:schemeClr val="tx1">
                    <a:lumMod val="85000"/>
                    <a:lumOff val="15000"/>
                  </a:schemeClr>
                </a:solidFill>
              </a:rPr>
              <a:t>Los cristianos metodistas nos movemos por el amor de Dios; pero, para mantener ese amor y vivir en comunidad, es necesario contar con una constitución y un reglamento que oriente nuestro buen accionar. </a:t>
            </a:r>
          </a:p>
          <a:p>
            <a:pPr algn="just"/>
            <a:r>
              <a:rPr lang="es-PE" sz="2050" dirty="0">
                <a:solidFill>
                  <a:schemeClr val="tx1">
                    <a:lumMod val="85000"/>
                    <a:lumOff val="15000"/>
                  </a:schemeClr>
                </a:solidFill>
              </a:rPr>
              <a:t>En el Perú, fue la iglesia metodista, la única iglesia evangélica constituida, que facilitó que otras congregaciones se establecieran luego. Los primeros misioneros metodistas sufrieron persecución religiosa, mas, también observaron la vulneración de libertades individuales. Ellos no fueron indiferentes y más bien abogaron para que esos derechos fuesen alcanzados. Primero fue la libertad religiosa, luego el matrimonio civil; posteriormente el voto universal.</a:t>
            </a:r>
          </a:p>
          <a:p>
            <a:pPr algn="just"/>
            <a:r>
              <a:rPr lang="es-PE" sz="2050" dirty="0">
                <a:solidFill>
                  <a:schemeClr val="tx1">
                    <a:lumMod val="85000"/>
                    <a:lumOff val="15000"/>
                  </a:schemeClr>
                </a:solidFill>
              </a:rPr>
              <a:t>Hoy, con la Ley N° 29635 – Ley de Libertad Religiosa y su Reglamento (DS N° 006-2016-JUS), y la acreditación de la IMP en el Registro de Entidades Religiosas de la Dirección de Asuntos Interconfesionales del Ministerio de Justicia (RD N° 162-2017-JUS/DGJC), tenemos la oportunidad de revisar y registrar nuestro reglamento, viendo la posibilidad de insertar elementos de la Disciplina para posicionarnos frente a asuntos que nuestra sociedad vive.</a:t>
            </a:r>
          </a:p>
          <a:p>
            <a:pPr algn="just"/>
            <a:endParaRPr lang="es-PE" sz="2050" dirty="0"/>
          </a:p>
          <a:p>
            <a:pPr algn="just"/>
            <a:endParaRPr lang="es-PE" sz="2050" dirty="0"/>
          </a:p>
        </p:txBody>
      </p:sp>
    </p:spTree>
    <p:extLst>
      <p:ext uri="{BB962C8B-B14F-4D97-AF65-F5344CB8AC3E}">
        <p14:creationId xmlns:p14="http://schemas.microsoft.com/office/powerpoint/2010/main" val="1931991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ción">
  <a:themeElements>
    <a:clrScheme name="Personalizado 15">
      <a:dk1>
        <a:sysClr val="windowText" lastClr="000000"/>
      </a:dk1>
      <a:lt1>
        <a:sysClr val="window" lastClr="FFFFFF"/>
      </a:lt1>
      <a:dk2>
        <a:srgbClr val="696464"/>
      </a:dk2>
      <a:lt2>
        <a:srgbClr val="E9E5DC"/>
      </a:lt2>
      <a:accent1>
        <a:srgbClr val="D34817"/>
      </a:accent1>
      <a:accent2>
        <a:srgbClr val="C00000"/>
      </a:accent2>
      <a:accent3>
        <a:srgbClr val="A28E6A"/>
      </a:accent3>
      <a:accent4>
        <a:srgbClr val="956251"/>
      </a:accent4>
      <a:accent5>
        <a:srgbClr val="918485"/>
      </a:accent5>
      <a:accent6>
        <a:srgbClr val="855D5D"/>
      </a:accent6>
      <a:hlink>
        <a:srgbClr val="997200"/>
      </a:hlink>
      <a:folHlink>
        <a:srgbClr val="96A9A9"/>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Retrospect</Template>
  <TotalTime>293</TotalTime>
  <Words>1574</Words>
  <Application>Microsoft Office PowerPoint</Application>
  <PresentationFormat>Panorámica</PresentationFormat>
  <Paragraphs>74</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 Narrow</vt:lpstr>
      <vt:lpstr>Calibri</vt:lpstr>
      <vt:lpstr>Calibri Light</vt:lpstr>
      <vt:lpstr>Wingdings</vt:lpstr>
      <vt:lpstr>Retrospección</vt:lpstr>
      <vt:lpstr>Historia de la Iglesia Metodista del Perú</vt:lpstr>
      <vt:lpstr>1° INTENTO:</vt:lpstr>
      <vt:lpstr>2° INTENTO:</vt:lpstr>
      <vt:lpstr>Constitución y Reglamento General de la Iglesia Metodista del Perú</vt:lpstr>
      <vt:lpstr>Presentación de PowerPoint</vt:lpstr>
      <vt:lpstr>AGREGADO: El cuadrilátero de Wesley</vt:lpstr>
      <vt:lpstr>AGREGADO: El cuadrilátero de Wesley</vt:lpstr>
      <vt:lpstr>CONCLUSIONES</vt:lpstr>
    </vt:vector>
  </TitlesOfParts>
  <Company>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Historia de la Iglesia Metodista del Perú</dc:title>
  <dc:creator>Annie Carolina SOLIS ESCALANTE</dc:creator>
  <cp:lastModifiedBy>JORGE</cp:lastModifiedBy>
  <cp:revision>46</cp:revision>
  <dcterms:created xsi:type="dcterms:W3CDTF">2017-06-14T02:14:36Z</dcterms:created>
  <dcterms:modified xsi:type="dcterms:W3CDTF">2021-11-29T16:41:52Z</dcterms:modified>
</cp:coreProperties>
</file>