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2" d="100"/>
          <a:sy n="62" d="100"/>
        </p:scale>
        <p:origin x="37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8/19/2019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7CD0-EBA5-47F3-A1F0-DFF92DCF38A9}"/>
              </a:ext>
            </a:extLst>
          </p:cNvPr>
          <p:cNvSpPr>
            <a:spLocks noGrp="1"/>
          </p:cNvSpPr>
          <p:nvPr>
            <p:ph type="ctrTitle"/>
          </p:nvPr>
        </p:nvSpPr>
        <p:spPr/>
        <p:txBody>
          <a:bodyPr/>
          <a:lstStyle/>
          <a:p>
            <a:r>
              <a:rPr lang="en-US" dirty="0" smtClean="0"/>
              <a:t>Human Anatomy</a:t>
            </a:r>
            <a:endParaRPr lang="en-US" dirty="0"/>
          </a:p>
        </p:txBody>
      </p:sp>
      <p:sp>
        <p:nvSpPr>
          <p:cNvPr id="3" name="Subtitle 2">
            <a:extLst>
              <a:ext uri="{FF2B5EF4-FFF2-40B4-BE49-F238E27FC236}">
                <a16:creationId xmlns:a16="http://schemas.microsoft.com/office/drawing/2014/main" id="{B99AD569-F98C-4DE1-A6CA-5847CCED732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52047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48E8F-2448-40AE-BB33-DD91C5866106}"/>
              </a:ext>
            </a:extLst>
          </p:cNvPr>
          <p:cNvSpPr>
            <a:spLocks noGrp="1"/>
          </p:cNvSpPr>
          <p:nvPr>
            <p:ph type="title"/>
          </p:nvPr>
        </p:nvSpPr>
        <p:spPr/>
        <p:txBody>
          <a:bodyPr/>
          <a:lstStyle/>
          <a:p>
            <a:r>
              <a:rPr lang="en-US" dirty="0"/>
              <a:t>Subsets of Anatomy	</a:t>
            </a:r>
          </a:p>
        </p:txBody>
      </p:sp>
      <p:sp>
        <p:nvSpPr>
          <p:cNvPr id="3" name="Content Placeholder 2">
            <a:extLst>
              <a:ext uri="{FF2B5EF4-FFF2-40B4-BE49-F238E27FC236}">
                <a16:creationId xmlns:a16="http://schemas.microsoft.com/office/drawing/2014/main" id="{33DCDE90-4C5D-451D-9F7B-4DE3ADC65039}"/>
              </a:ext>
            </a:extLst>
          </p:cNvPr>
          <p:cNvSpPr>
            <a:spLocks noGrp="1"/>
          </p:cNvSpPr>
          <p:nvPr>
            <p:ph idx="1"/>
          </p:nvPr>
        </p:nvSpPr>
        <p:spPr/>
        <p:txBody>
          <a:bodyPr>
            <a:normAutofit/>
          </a:bodyPr>
          <a:lstStyle/>
          <a:p>
            <a:r>
              <a:rPr lang="en-US" dirty="0" smtClean="0"/>
              <a:t>____________________________________ </a:t>
            </a:r>
            <a:r>
              <a:rPr lang="en-US" dirty="0"/>
              <a:t>Anatomy</a:t>
            </a:r>
          </a:p>
          <a:p>
            <a:pPr lvl="1"/>
            <a:r>
              <a:rPr lang="en-US" dirty="0"/>
              <a:t>The study of the large parts of an animal body – any animal body – that can be seen with the unaided eye.</a:t>
            </a:r>
          </a:p>
          <a:p>
            <a:r>
              <a:rPr lang="en-US" dirty="0" smtClean="0"/>
              <a:t>_____________________________________ </a:t>
            </a:r>
            <a:r>
              <a:rPr lang="en-US" dirty="0"/>
              <a:t>Anatomy</a:t>
            </a:r>
          </a:p>
          <a:p>
            <a:pPr lvl="1"/>
            <a:r>
              <a:rPr lang="en-US" dirty="0"/>
              <a:t>The study of different tissue types and the cells that comprise them.  Histologic anatomists use a variety of microscopes to study the cells and tissues that make up the body.</a:t>
            </a:r>
          </a:p>
        </p:txBody>
      </p:sp>
    </p:spTree>
    <p:extLst>
      <p:ext uri="{BB962C8B-B14F-4D97-AF65-F5344CB8AC3E}">
        <p14:creationId xmlns:p14="http://schemas.microsoft.com/office/powerpoint/2010/main" val="3321367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B03A-D1D3-4703-824A-60DA78262ADF}"/>
              </a:ext>
            </a:extLst>
          </p:cNvPr>
          <p:cNvSpPr>
            <a:spLocks noGrp="1"/>
          </p:cNvSpPr>
          <p:nvPr>
            <p:ph type="title"/>
          </p:nvPr>
        </p:nvSpPr>
        <p:spPr/>
        <p:txBody>
          <a:bodyPr/>
          <a:lstStyle/>
          <a:p>
            <a:r>
              <a:rPr lang="en-US" dirty="0"/>
              <a:t>Subsets of Anatomy</a:t>
            </a:r>
          </a:p>
        </p:txBody>
      </p:sp>
      <p:sp>
        <p:nvSpPr>
          <p:cNvPr id="3" name="Content Placeholder 2">
            <a:extLst>
              <a:ext uri="{FF2B5EF4-FFF2-40B4-BE49-F238E27FC236}">
                <a16:creationId xmlns:a16="http://schemas.microsoft.com/office/drawing/2014/main" id="{B89CB1AC-7897-4307-A84F-5A369ACE0C57}"/>
              </a:ext>
            </a:extLst>
          </p:cNvPr>
          <p:cNvSpPr>
            <a:spLocks noGrp="1"/>
          </p:cNvSpPr>
          <p:nvPr>
            <p:ph idx="1"/>
          </p:nvPr>
        </p:nvSpPr>
        <p:spPr/>
        <p:txBody>
          <a:bodyPr/>
          <a:lstStyle/>
          <a:p>
            <a:r>
              <a:rPr lang="en-US" dirty="0"/>
              <a:t>_____________________________________ </a:t>
            </a:r>
            <a:r>
              <a:rPr lang="en-US" dirty="0"/>
              <a:t>Anatomy</a:t>
            </a:r>
          </a:p>
          <a:p>
            <a:pPr lvl="1"/>
            <a:r>
              <a:rPr lang="en-US" dirty="0"/>
              <a:t>The study of the life cycle of the individual, from fertilized egg through adulthood, aging, and death.</a:t>
            </a:r>
          </a:p>
          <a:p>
            <a:r>
              <a:rPr lang="en-US" dirty="0"/>
              <a:t>_____________________________________ </a:t>
            </a:r>
            <a:r>
              <a:rPr lang="en-US" dirty="0"/>
              <a:t>Anatomy</a:t>
            </a:r>
          </a:p>
          <a:p>
            <a:pPr lvl="1"/>
            <a:r>
              <a:rPr lang="en-US" dirty="0"/>
              <a:t>The study of the similarities and differences among the anatomical structures of different species, including extinct species.  Information from comparative anatomy can help scientists understand the human body’s structures and processes.</a:t>
            </a:r>
          </a:p>
          <a:p>
            <a:endParaRPr lang="en-US" dirty="0"/>
          </a:p>
        </p:txBody>
      </p:sp>
    </p:spTree>
    <p:extLst>
      <p:ext uri="{BB962C8B-B14F-4D97-AF65-F5344CB8AC3E}">
        <p14:creationId xmlns:p14="http://schemas.microsoft.com/office/powerpoint/2010/main" val="111490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52273-1CF5-4E69-9878-BF3371FA06FC}"/>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D5E1BABC-177E-4C47-83C0-4EFE191956C0}"/>
              </a:ext>
            </a:extLst>
          </p:cNvPr>
          <p:cNvSpPr>
            <a:spLocks noGrp="1"/>
          </p:cNvSpPr>
          <p:nvPr>
            <p:ph idx="1"/>
          </p:nvPr>
        </p:nvSpPr>
        <p:spPr/>
        <p:txBody>
          <a:bodyPr/>
          <a:lstStyle/>
          <a:p>
            <a:r>
              <a:rPr lang="en-US" dirty="0"/>
              <a:t>Skeletal System</a:t>
            </a:r>
          </a:p>
          <a:p>
            <a:pPr lvl="1"/>
            <a:r>
              <a:rPr lang="en-US" dirty="0" err="1"/>
              <a:t>Os</a:t>
            </a:r>
            <a:r>
              <a:rPr lang="en-US" dirty="0"/>
              <a:t>-</a:t>
            </a:r>
          </a:p>
          <a:p>
            <a:pPr lvl="1"/>
            <a:r>
              <a:rPr lang="en-US" dirty="0" err="1"/>
              <a:t>Oste</a:t>
            </a:r>
            <a:r>
              <a:rPr lang="en-US" dirty="0"/>
              <a:t>-</a:t>
            </a:r>
          </a:p>
          <a:p>
            <a:pPr lvl="1"/>
            <a:r>
              <a:rPr lang="en-US" dirty="0" err="1"/>
              <a:t>Arth</a:t>
            </a:r>
            <a:r>
              <a:rPr lang="en-US" dirty="0"/>
              <a:t>-</a:t>
            </a:r>
          </a:p>
          <a:p>
            <a:pPr lvl="1"/>
            <a:endParaRPr lang="en-US" dirty="0"/>
          </a:p>
          <a:p>
            <a:pPr lvl="1"/>
            <a:r>
              <a:rPr lang="en-US" dirty="0"/>
              <a:t>These mean </a:t>
            </a:r>
            <a:r>
              <a:rPr lang="en-US" dirty="0"/>
              <a:t>_____________________________________; </a:t>
            </a:r>
            <a:endParaRPr lang="en-US" dirty="0" smtClean="0"/>
          </a:p>
          <a:p>
            <a:pPr marL="457200" lvl="1" indent="0">
              <a:buNone/>
            </a:pPr>
            <a:r>
              <a:rPr lang="en-US" dirty="0" smtClean="0"/>
              <a:t>_____________________________________</a:t>
            </a:r>
            <a:endParaRPr lang="en-US" dirty="0"/>
          </a:p>
        </p:txBody>
      </p:sp>
    </p:spTree>
    <p:extLst>
      <p:ext uri="{BB962C8B-B14F-4D97-AF65-F5344CB8AC3E}">
        <p14:creationId xmlns:p14="http://schemas.microsoft.com/office/powerpoint/2010/main" val="552349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41FD0-7C86-4E3B-968E-6569B4B5F93C}"/>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B87BA098-2B7B-41E4-8B94-8C9D1CD9366F}"/>
              </a:ext>
            </a:extLst>
          </p:cNvPr>
          <p:cNvSpPr>
            <a:spLocks noGrp="1"/>
          </p:cNvSpPr>
          <p:nvPr>
            <p:ph idx="1"/>
          </p:nvPr>
        </p:nvSpPr>
        <p:spPr/>
        <p:txBody>
          <a:bodyPr/>
          <a:lstStyle/>
          <a:p>
            <a:r>
              <a:rPr lang="en-US" dirty="0"/>
              <a:t>Muscular System</a:t>
            </a:r>
          </a:p>
          <a:p>
            <a:pPr lvl="1"/>
            <a:r>
              <a:rPr lang="en-US" dirty="0"/>
              <a:t>Myo-</a:t>
            </a:r>
          </a:p>
          <a:p>
            <a:pPr lvl="1"/>
            <a:r>
              <a:rPr lang="en-US" dirty="0"/>
              <a:t>Sarco-</a:t>
            </a:r>
          </a:p>
          <a:p>
            <a:pPr lvl="1"/>
            <a:endParaRPr lang="en-US" dirty="0"/>
          </a:p>
          <a:p>
            <a:pPr lvl="1"/>
            <a:r>
              <a:rPr lang="en-US" dirty="0"/>
              <a:t>Means </a:t>
            </a:r>
            <a:r>
              <a:rPr lang="en-US" dirty="0"/>
              <a:t>_____________________________________, </a:t>
            </a:r>
            <a:r>
              <a:rPr lang="en-US" dirty="0"/>
              <a:t>striated muscle</a:t>
            </a:r>
          </a:p>
        </p:txBody>
      </p:sp>
    </p:spTree>
    <p:extLst>
      <p:ext uri="{BB962C8B-B14F-4D97-AF65-F5344CB8AC3E}">
        <p14:creationId xmlns:p14="http://schemas.microsoft.com/office/powerpoint/2010/main" val="284567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6D274-01A8-4530-90D6-5005DCDB3DB6}"/>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68A54131-E25A-4447-A39D-A734A8A14677}"/>
              </a:ext>
            </a:extLst>
          </p:cNvPr>
          <p:cNvSpPr>
            <a:spLocks noGrp="1"/>
          </p:cNvSpPr>
          <p:nvPr>
            <p:ph idx="1"/>
          </p:nvPr>
        </p:nvSpPr>
        <p:spPr/>
        <p:txBody>
          <a:bodyPr/>
          <a:lstStyle/>
          <a:p>
            <a:r>
              <a:rPr lang="en-US" dirty="0"/>
              <a:t>Integument</a:t>
            </a:r>
          </a:p>
          <a:p>
            <a:pPr lvl="1"/>
            <a:r>
              <a:rPr lang="en-US" dirty="0" err="1"/>
              <a:t>Derm</a:t>
            </a:r>
            <a:r>
              <a:rPr lang="en-US" dirty="0"/>
              <a:t>-</a:t>
            </a:r>
          </a:p>
          <a:p>
            <a:pPr lvl="1"/>
            <a:endParaRPr lang="en-US" dirty="0"/>
          </a:p>
          <a:p>
            <a:pPr lvl="1"/>
            <a:r>
              <a:rPr lang="en-US" dirty="0"/>
              <a:t>Means </a:t>
            </a:r>
            <a:r>
              <a:rPr lang="en-US" dirty="0"/>
              <a:t>_____________________________________</a:t>
            </a:r>
            <a:endParaRPr lang="en-US" dirty="0"/>
          </a:p>
        </p:txBody>
      </p:sp>
    </p:spTree>
    <p:extLst>
      <p:ext uri="{BB962C8B-B14F-4D97-AF65-F5344CB8AC3E}">
        <p14:creationId xmlns:p14="http://schemas.microsoft.com/office/powerpoint/2010/main" val="3415266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C9D6B-3D9E-42FB-A04C-D9587A0B61A7}"/>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F545D289-F71D-4464-803A-B017051CD925}"/>
              </a:ext>
            </a:extLst>
          </p:cNvPr>
          <p:cNvSpPr>
            <a:spLocks noGrp="1"/>
          </p:cNvSpPr>
          <p:nvPr>
            <p:ph idx="1"/>
          </p:nvPr>
        </p:nvSpPr>
        <p:spPr/>
        <p:txBody>
          <a:bodyPr/>
          <a:lstStyle/>
          <a:p>
            <a:r>
              <a:rPr lang="en-US" dirty="0"/>
              <a:t>Nervous System</a:t>
            </a:r>
          </a:p>
          <a:p>
            <a:pPr lvl="1"/>
            <a:r>
              <a:rPr lang="en-US" dirty="0" err="1"/>
              <a:t>Neur</a:t>
            </a:r>
            <a:r>
              <a:rPr lang="en-US" dirty="0"/>
              <a:t>-</a:t>
            </a:r>
          </a:p>
          <a:p>
            <a:pPr lvl="1"/>
            <a:endParaRPr lang="en-US" dirty="0"/>
          </a:p>
          <a:p>
            <a:pPr lvl="1"/>
            <a:r>
              <a:rPr lang="en-US" dirty="0"/>
              <a:t>Means </a:t>
            </a:r>
            <a:r>
              <a:rPr lang="en-US" dirty="0"/>
              <a:t>_____________________________________</a:t>
            </a:r>
            <a:endParaRPr lang="en-US" dirty="0"/>
          </a:p>
        </p:txBody>
      </p:sp>
    </p:spTree>
    <p:extLst>
      <p:ext uri="{BB962C8B-B14F-4D97-AF65-F5344CB8AC3E}">
        <p14:creationId xmlns:p14="http://schemas.microsoft.com/office/powerpoint/2010/main" val="3134823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7834-6336-471C-A7D6-D8D76274A1A0}"/>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820FA359-E0AF-4A81-B945-11640335DBF5}"/>
              </a:ext>
            </a:extLst>
          </p:cNvPr>
          <p:cNvSpPr>
            <a:spLocks noGrp="1"/>
          </p:cNvSpPr>
          <p:nvPr>
            <p:ph idx="1"/>
          </p:nvPr>
        </p:nvSpPr>
        <p:spPr/>
        <p:txBody>
          <a:bodyPr/>
          <a:lstStyle/>
          <a:p>
            <a:r>
              <a:rPr lang="en-US" dirty="0"/>
              <a:t>Endocrine System</a:t>
            </a:r>
          </a:p>
          <a:p>
            <a:pPr lvl="1"/>
            <a:r>
              <a:rPr lang="en-US" dirty="0"/>
              <a:t>Aden-</a:t>
            </a:r>
          </a:p>
          <a:p>
            <a:pPr lvl="1"/>
            <a:r>
              <a:rPr lang="en-US" dirty="0"/>
              <a:t>Est-</a:t>
            </a:r>
          </a:p>
          <a:p>
            <a:pPr lvl="1"/>
            <a:endParaRPr lang="en-US" dirty="0"/>
          </a:p>
          <a:p>
            <a:pPr lvl="1"/>
            <a:r>
              <a:rPr lang="en-US" dirty="0"/>
              <a:t>Means </a:t>
            </a:r>
            <a:r>
              <a:rPr lang="en-US" dirty="0"/>
              <a:t>_____________________________________, </a:t>
            </a:r>
            <a:endParaRPr lang="en-US" dirty="0" smtClean="0"/>
          </a:p>
          <a:p>
            <a:pPr marL="457200" lvl="1" indent="0">
              <a:buNone/>
            </a:pPr>
            <a:r>
              <a:rPr lang="en-US" dirty="0" smtClean="0"/>
              <a:t>_____________________________________</a:t>
            </a:r>
            <a:endParaRPr lang="en-US" dirty="0"/>
          </a:p>
        </p:txBody>
      </p:sp>
    </p:spTree>
    <p:extLst>
      <p:ext uri="{BB962C8B-B14F-4D97-AF65-F5344CB8AC3E}">
        <p14:creationId xmlns:p14="http://schemas.microsoft.com/office/powerpoint/2010/main" val="2162245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8BC5-371E-4E88-937B-CC9072ACBF7B}"/>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6DCDBC5F-F0C9-4AD4-8B00-B7E73D2077F4}"/>
              </a:ext>
            </a:extLst>
          </p:cNvPr>
          <p:cNvSpPr>
            <a:spLocks noGrp="1"/>
          </p:cNvSpPr>
          <p:nvPr>
            <p:ph idx="1"/>
          </p:nvPr>
        </p:nvSpPr>
        <p:spPr/>
        <p:txBody>
          <a:bodyPr/>
          <a:lstStyle/>
          <a:p>
            <a:r>
              <a:rPr lang="en-US" dirty="0"/>
              <a:t>Cardiovascular System</a:t>
            </a:r>
          </a:p>
          <a:p>
            <a:pPr lvl="1"/>
            <a:r>
              <a:rPr lang="en-US" dirty="0"/>
              <a:t>Card-</a:t>
            </a:r>
          </a:p>
          <a:p>
            <a:pPr lvl="1"/>
            <a:r>
              <a:rPr lang="en-US" dirty="0" err="1"/>
              <a:t>Angi</a:t>
            </a:r>
            <a:r>
              <a:rPr lang="en-US" dirty="0"/>
              <a:t>-</a:t>
            </a:r>
          </a:p>
          <a:p>
            <a:pPr lvl="1"/>
            <a:r>
              <a:rPr lang="en-US" dirty="0"/>
              <a:t>Hema-</a:t>
            </a:r>
          </a:p>
          <a:p>
            <a:pPr lvl="1"/>
            <a:r>
              <a:rPr lang="en-US" dirty="0" err="1"/>
              <a:t>Vaso</a:t>
            </a:r>
            <a:r>
              <a:rPr lang="en-US" dirty="0"/>
              <a:t>-</a:t>
            </a:r>
          </a:p>
          <a:p>
            <a:pPr lvl="1"/>
            <a:endParaRPr lang="en-US" dirty="0"/>
          </a:p>
          <a:p>
            <a:pPr lvl="1"/>
            <a:r>
              <a:rPr lang="en-US" dirty="0"/>
              <a:t>Means </a:t>
            </a:r>
            <a:r>
              <a:rPr lang="en-US" dirty="0"/>
              <a:t>_____________________________________ </a:t>
            </a:r>
            <a:r>
              <a:rPr lang="en-US" dirty="0"/>
              <a:t>(muscle), </a:t>
            </a:r>
            <a:endParaRPr lang="en-US" dirty="0" smtClean="0"/>
          </a:p>
          <a:p>
            <a:pPr marL="457200" lvl="1" indent="0">
              <a:buNone/>
            </a:pPr>
            <a:r>
              <a:rPr lang="en-US" dirty="0" smtClean="0"/>
              <a:t>_____________________________________, </a:t>
            </a:r>
            <a:r>
              <a:rPr lang="en-US" dirty="0"/>
              <a:t>_____________________________________</a:t>
            </a:r>
            <a:endParaRPr lang="en-US" dirty="0"/>
          </a:p>
        </p:txBody>
      </p:sp>
    </p:spTree>
    <p:extLst>
      <p:ext uri="{BB962C8B-B14F-4D97-AF65-F5344CB8AC3E}">
        <p14:creationId xmlns:p14="http://schemas.microsoft.com/office/powerpoint/2010/main" val="55069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78A06-B841-453B-804E-06B2DD1DF630}"/>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7C37D8AB-2123-42F5-A6CF-87DFDC397545}"/>
              </a:ext>
            </a:extLst>
          </p:cNvPr>
          <p:cNvSpPr>
            <a:spLocks noGrp="1"/>
          </p:cNvSpPr>
          <p:nvPr>
            <p:ph idx="1"/>
          </p:nvPr>
        </p:nvSpPr>
        <p:spPr/>
        <p:txBody>
          <a:bodyPr/>
          <a:lstStyle/>
          <a:p>
            <a:r>
              <a:rPr lang="en-US" dirty="0"/>
              <a:t>Respiratory System</a:t>
            </a:r>
          </a:p>
          <a:p>
            <a:pPr lvl="1"/>
            <a:r>
              <a:rPr lang="en-US" dirty="0" err="1"/>
              <a:t>Pulmon</a:t>
            </a:r>
            <a:r>
              <a:rPr lang="en-US" dirty="0"/>
              <a:t>-</a:t>
            </a:r>
          </a:p>
          <a:p>
            <a:pPr lvl="1"/>
            <a:r>
              <a:rPr lang="en-US" dirty="0" err="1"/>
              <a:t>Bronch</a:t>
            </a:r>
            <a:r>
              <a:rPr lang="en-US" dirty="0"/>
              <a:t>-</a:t>
            </a:r>
          </a:p>
          <a:p>
            <a:pPr lvl="1"/>
            <a:endParaRPr lang="en-US" dirty="0"/>
          </a:p>
          <a:p>
            <a:pPr lvl="1"/>
            <a:r>
              <a:rPr lang="en-US" dirty="0"/>
              <a:t>Means </a:t>
            </a:r>
            <a:r>
              <a:rPr lang="en-US" dirty="0"/>
              <a:t>_____________________________________, </a:t>
            </a:r>
            <a:endParaRPr lang="en-US" dirty="0" smtClean="0"/>
          </a:p>
          <a:p>
            <a:pPr marL="457200" lvl="1" indent="0">
              <a:buNone/>
            </a:pPr>
            <a:r>
              <a:rPr lang="en-US" dirty="0" smtClean="0"/>
              <a:t>_____________________________________</a:t>
            </a:r>
            <a:endParaRPr lang="en-US" dirty="0"/>
          </a:p>
        </p:txBody>
      </p:sp>
    </p:spTree>
    <p:extLst>
      <p:ext uri="{BB962C8B-B14F-4D97-AF65-F5344CB8AC3E}">
        <p14:creationId xmlns:p14="http://schemas.microsoft.com/office/powerpoint/2010/main" val="2584328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9F43-6096-48A3-A18A-55511BA408B9}"/>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8E5CFFD3-34AD-434A-B173-E995EF5AA046}"/>
              </a:ext>
            </a:extLst>
          </p:cNvPr>
          <p:cNvSpPr>
            <a:spLocks noGrp="1"/>
          </p:cNvSpPr>
          <p:nvPr>
            <p:ph idx="1"/>
          </p:nvPr>
        </p:nvSpPr>
        <p:spPr/>
        <p:txBody>
          <a:bodyPr/>
          <a:lstStyle/>
          <a:p>
            <a:r>
              <a:rPr lang="en-US" dirty="0"/>
              <a:t>Digestive System</a:t>
            </a:r>
          </a:p>
          <a:p>
            <a:pPr lvl="1"/>
            <a:r>
              <a:rPr lang="en-US" dirty="0" err="1"/>
              <a:t>Gastr</a:t>
            </a:r>
            <a:r>
              <a:rPr lang="en-US" dirty="0"/>
              <a:t>-</a:t>
            </a:r>
          </a:p>
          <a:p>
            <a:pPr lvl="1"/>
            <a:r>
              <a:rPr lang="en-US" dirty="0"/>
              <a:t>Enter-</a:t>
            </a:r>
          </a:p>
          <a:p>
            <a:pPr lvl="1"/>
            <a:r>
              <a:rPr lang="en-US" dirty="0"/>
              <a:t>Dent-</a:t>
            </a:r>
          </a:p>
          <a:p>
            <a:pPr lvl="1"/>
            <a:r>
              <a:rPr lang="en-US" dirty="0" err="1"/>
              <a:t>Hepat</a:t>
            </a:r>
            <a:r>
              <a:rPr lang="en-US" dirty="0"/>
              <a:t>-</a:t>
            </a:r>
          </a:p>
          <a:p>
            <a:pPr lvl="1"/>
            <a:endParaRPr lang="en-US" dirty="0"/>
          </a:p>
          <a:p>
            <a:pPr lvl="1"/>
            <a:r>
              <a:rPr lang="en-US" dirty="0"/>
              <a:t>Means </a:t>
            </a:r>
            <a:r>
              <a:rPr lang="en-US" dirty="0"/>
              <a:t>_____________________________________ , </a:t>
            </a:r>
            <a:endParaRPr lang="en-US" dirty="0" smtClean="0"/>
          </a:p>
          <a:p>
            <a:pPr marL="457200" lvl="1" indent="0">
              <a:buNone/>
            </a:pPr>
            <a:r>
              <a:rPr lang="en-US" dirty="0" smtClean="0"/>
              <a:t>_____________________________________, </a:t>
            </a:r>
            <a:r>
              <a:rPr lang="en-US" dirty="0"/>
              <a:t>_____________________________________, </a:t>
            </a:r>
            <a:endParaRPr lang="en-US" dirty="0" smtClean="0"/>
          </a:p>
          <a:p>
            <a:pPr marL="457200" lvl="1" indent="0">
              <a:buNone/>
            </a:pPr>
            <a:r>
              <a:rPr lang="en-US" dirty="0" smtClean="0"/>
              <a:t>_____________________________________</a:t>
            </a:r>
            <a:endParaRPr lang="en-US" dirty="0"/>
          </a:p>
        </p:txBody>
      </p:sp>
    </p:spTree>
    <p:extLst>
      <p:ext uri="{BB962C8B-B14F-4D97-AF65-F5344CB8AC3E}">
        <p14:creationId xmlns:p14="http://schemas.microsoft.com/office/powerpoint/2010/main" val="3835727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9E90E-6796-48E0-A045-4191CA923EEF}"/>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0BF41805-F558-48F4-9120-1818EDD1C1A8}"/>
              </a:ext>
            </a:extLst>
          </p:cNvPr>
          <p:cNvSpPr>
            <a:spLocks noGrp="1"/>
          </p:cNvSpPr>
          <p:nvPr>
            <p:ph idx="1"/>
          </p:nvPr>
        </p:nvSpPr>
        <p:spPr/>
        <p:txBody>
          <a:bodyPr/>
          <a:lstStyle/>
          <a:p>
            <a:r>
              <a:rPr lang="en-US" dirty="0"/>
              <a:t>Urinary System</a:t>
            </a:r>
          </a:p>
          <a:p>
            <a:pPr lvl="1"/>
            <a:r>
              <a:rPr lang="en-US" dirty="0"/>
              <a:t>Ren-</a:t>
            </a:r>
          </a:p>
          <a:p>
            <a:pPr lvl="1"/>
            <a:r>
              <a:rPr lang="en-US" dirty="0" err="1"/>
              <a:t>Neph</a:t>
            </a:r>
            <a:r>
              <a:rPr lang="en-US" dirty="0"/>
              <a:t>-</a:t>
            </a:r>
          </a:p>
          <a:p>
            <a:pPr lvl="1"/>
            <a:r>
              <a:rPr lang="en-US" dirty="0"/>
              <a:t>Ur-</a:t>
            </a:r>
          </a:p>
          <a:p>
            <a:pPr lvl="1"/>
            <a:endParaRPr lang="en-US" dirty="0"/>
          </a:p>
          <a:p>
            <a:pPr lvl="1"/>
            <a:r>
              <a:rPr lang="en-US" dirty="0"/>
              <a:t>Means </a:t>
            </a:r>
            <a:r>
              <a:rPr lang="en-US" dirty="0"/>
              <a:t>_____________________________________, </a:t>
            </a:r>
            <a:r>
              <a:rPr lang="en-US" dirty="0"/>
              <a:t>urinary</a:t>
            </a:r>
          </a:p>
        </p:txBody>
      </p:sp>
    </p:spTree>
    <p:extLst>
      <p:ext uri="{BB962C8B-B14F-4D97-AF65-F5344CB8AC3E}">
        <p14:creationId xmlns:p14="http://schemas.microsoft.com/office/powerpoint/2010/main" val="3836821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52943-B2E8-4379-A1C1-7C0770660C1A}"/>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ABDEAC83-5EE5-46C2-A515-823816E34A45}"/>
              </a:ext>
            </a:extLst>
          </p:cNvPr>
          <p:cNvSpPr>
            <a:spLocks noGrp="1"/>
          </p:cNvSpPr>
          <p:nvPr>
            <p:ph idx="1"/>
          </p:nvPr>
        </p:nvSpPr>
        <p:spPr/>
        <p:txBody>
          <a:bodyPr/>
          <a:lstStyle/>
          <a:p>
            <a:r>
              <a:rPr lang="en-US" dirty="0"/>
              <a:t>Lymphatic System</a:t>
            </a:r>
          </a:p>
          <a:p>
            <a:pPr lvl="1"/>
            <a:r>
              <a:rPr lang="en-US" dirty="0"/>
              <a:t>Lymph-</a:t>
            </a:r>
          </a:p>
          <a:p>
            <a:pPr lvl="1"/>
            <a:r>
              <a:rPr lang="en-US" dirty="0" err="1"/>
              <a:t>Leuk</a:t>
            </a:r>
            <a:r>
              <a:rPr lang="en-US" dirty="0"/>
              <a:t>-</a:t>
            </a:r>
          </a:p>
          <a:p>
            <a:pPr lvl="1"/>
            <a:r>
              <a:rPr lang="en-US" dirty="0"/>
              <a:t>Itis-</a:t>
            </a:r>
          </a:p>
          <a:p>
            <a:pPr lvl="1"/>
            <a:endParaRPr lang="en-US" dirty="0"/>
          </a:p>
          <a:p>
            <a:pPr lvl="1"/>
            <a:r>
              <a:rPr lang="en-US" dirty="0"/>
              <a:t>Means </a:t>
            </a:r>
            <a:r>
              <a:rPr lang="en-US" dirty="0"/>
              <a:t>_____________________________________, </a:t>
            </a:r>
            <a:r>
              <a:rPr lang="en-US" dirty="0"/>
              <a:t>white, inflammation</a:t>
            </a:r>
          </a:p>
        </p:txBody>
      </p:sp>
    </p:spTree>
    <p:extLst>
      <p:ext uri="{BB962C8B-B14F-4D97-AF65-F5344CB8AC3E}">
        <p14:creationId xmlns:p14="http://schemas.microsoft.com/office/powerpoint/2010/main" val="3450207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C57AB-F0BA-4A79-9168-32A955273E74}"/>
              </a:ext>
            </a:extLst>
          </p:cNvPr>
          <p:cNvSpPr>
            <a:spLocks noGrp="1"/>
          </p:cNvSpPr>
          <p:nvPr>
            <p:ph type="title"/>
          </p:nvPr>
        </p:nvSpPr>
        <p:spPr/>
        <p:txBody>
          <a:bodyPr/>
          <a:lstStyle/>
          <a:p>
            <a:r>
              <a:rPr lang="en-US" dirty="0"/>
              <a:t>Anatomical Word Fragments</a:t>
            </a:r>
          </a:p>
        </p:txBody>
      </p:sp>
      <p:sp>
        <p:nvSpPr>
          <p:cNvPr id="3" name="Content Placeholder 2">
            <a:extLst>
              <a:ext uri="{FF2B5EF4-FFF2-40B4-BE49-F238E27FC236}">
                <a16:creationId xmlns:a16="http://schemas.microsoft.com/office/drawing/2014/main" id="{82B8ED59-D7D3-42F5-A831-EE719741E5D2}"/>
              </a:ext>
            </a:extLst>
          </p:cNvPr>
          <p:cNvSpPr>
            <a:spLocks noGrp="1"/>
          </p:cNvSpPr>
          <p:nvPr>
            <p:ph idx="1"/>
          </p:nvPr>
        </p:nvSpPr>
        <p:spPr/>
        <p:txBody>
          <a:bodyPr/>
          <a:lstStyle/>
          <a:p>
            <a:r>
              <a:rPr lang="en-US" dirty="0"/>
              <a:t>Reproductive System</a:t>
            </a:r>
          </a:p>
          <a:p>
            <a:pPr lvl="1"/>
            <a:r>
              <a:rPr lang="en-US" dirty="0" err="1"/>
              <a:t>Andr</a:t>
            </a:r>
            <a:r>
              <a:rPr lang="en-US" dirty="0"/>
              <a:t>-</a:t>
            </a:r>
          </a:p>
          <a:p>
            <a:pPr lvl="1"/>
            <a:r>
              <a:rPr lang="en-US" dirty="0" err="1"/>
              <a:t>Uter</a:t>
            </a:r>
            <a:r>
              <a:rPr lang="en-US" dirty="0"/>
              <a:t>-</a:t>
            </a:r>
          </a:p>
          <a:p>
            <a:pPr lvl="1"/>
            <a:endParaRPr lang="en-US" dirty="0"/>
          </a:p>
          <a:p>
            <a:pPr lvl="1"/>
            <a:r>
              <a:rPr lang="en-US" dirty="0"/>
              <a:t>Means male, </a:t>
            </a:r>
            <a:r>
              <a:rPr lang="en-US" dirty="0"/>
              <a:t>_____________________________________</a:t>
            </a:r>
            <a:endParaRPr lang="en-US" dirty="0"/>
          </a:p>
        </p:txBody>
      </p:sp>
    </p:spTree>
    <p:extLst>
      <p:ext uri="{BB962C8B-B14F-4D97-AF65-F5344CB8AC3E}">
        <p14:creationId xmlns:p14="http://schemas.microsoft.com/office/powerpoint/2010/main" val="2131075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706A2-DED4-40BF-BA52-0BA009CC3BD0}"/>
              </a:ext>
            </a:extLst>
          </p:cNvPr>
          <p:cNvSpPr>
            <a:spLocks noGrp="1"/>
          </p:cNvSpPr>
          <p:nvPr>
            <p:ph type="title"/>
          </p:nvPr>
        </p:nvSpPr>
        <p:spPr/>
        <p:txBody>
          <a:bodyPr/>
          <a:lstStyle/>
          <a:p>
            <a:r>
              <a:rPr lang="en-US" dirty="0"/>
              <a:t>Anatomical Perspective</a:t>
            </a:r>
          </a:p>
        </p:txBody>
      </p:sp>
      <p:sp>
        <p:nvSpPr>
          <p:cNvPr id="3" name="Content Placeholder 2">
            <a:extLst>
              <a:ext uri="{FF2B5EF4-FFF2-40B4-BE49-F238E27FC236}">
                <a16:creationId xmlns:a16="http://schemas.microsoft.com/office/drawing/2014/main" id="{F540E431-64AF-42F6-BD6E-A21DEB17DCAC}"/>
              </a:ext>
            </a:extLst>
          </p:cNvPr>
          <p:cNvSpPr>
            <a:spLocks noGrp="1"/>
          </p:cNvSpPr>
          <p:nvPr>
            <p:ph idx="1"/>
          </p:nvPr>
        </p:nvSpPr>
        <p:spPr/>
        <p:txBody>
          <a:bodyPr/>
          <a:lstStyle/>
          <a:p>
            <a:r>
              <a:rPr lang="en-US" dirty="0"/>
              <a:t>Stand up with your hands to your side</a:t>
            </a:r>
          </a:p>
          <a:p>
            <a:r>
              <a:rPr lang="en-US" dirty="0"/>
              <a:t>Turn your palms so they are facing forward</a:t>
            </a:r>
          </a:p>
          <a:p>
            <a:endParaRPr lang="en-US" dirty="0"/>
          </a:p>
          <a:p>
            <a:r>
              <a:rPr lang="en-US" dirty="0"/>
              <a:t>This is the </a:t>
            </a:r>
            <a:r>
              <a:rPr lang="en-US" dirty="0"/>
              <a:t>_____________________________________ </a:t>
            </a:r>
            <a:r>
              <a:rPr lang="en-US" dirty="0"/>
              <a:t>POSITION</a:t>
            </a:r>
          </a:p>
          <a:p>
            <a:endParaRPr lang="en-US" dirty="0"/>
          </a:p>
          <a:p>
            <a:r>
              <a:rPr lang="en-US" dirty="0"/>
              <a:t>Any reference to position/location, this is the standard to use.</a:t>
            </a:r>
          </a:p>
        </p:txBody>
      </p:sp>
    </p:spTree>
    <p:extLst>
      <p:ext uri="{BB962C8B-B14F-4D97-AF65-F5344CB8AC3E}">
        <p14:creationId xmlns:p14="http://schemas.microsoft.com/office/powerpoint/2010/main" val="1033826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DFD6D-18DE-4EB6-98DF-7D6A2E9CCD7C}"/>
              </a:ext>
            </a:extLst>
          </p:cNvPr>
          <p:cNvSpPr>
            <a:spLocks noGrp="1"/>
          </p:cNvSpPr>
          <p:nvPr>
            <p:ph type="title"/>
          </p:nvPr>
        </p:nvSpPr>
        <p:spPr/>
        <p:txBody>
          <a:bodyPr/>
          <a:lstStyle/>
          <a:p>
            <a:r>
              <a:rPr lang="en-US" dirty="0"/>
              <a:t>Anatomical Perspective</a:t>
            </a:r>
          </a:p>
        </p:txBody>
      </p:sp>
      <p:sp>
        <p:nvSpPr>
          <p:cNvPr id="3" name="Content Placeholder 2">
            <a:extLst>
              <a:ext uri="{FF2B5EF4-FFF2-40B4-BE49-F238E27FC236}">
                <a16:creationId xmlns:a16="http://schemas.microsoft.com/office/drawing/2014/main" id="{555D3126-2035-46FF-B6EC-4626348040BF}"/>
              </a:ext>
            </a:extLst>
          </p:cNvPr>
          <p:cNvSpPr>
            <a:spLocks noGrp="1"/>
          </p:cNvSpPr>
          <p:nvPr>
            <p:ph idx="1"/>
          </p:nvPr>
        </p:nvSpPr>
        <p:spPr>
          <a:xfrm>
            <a:off x="2589212" y="1582220"/>
            <a:ext cx="8915400" cy="5085708"/>
          </a:xfrm>
        </p:spPr>
        <p:txBody>
          <a:bodyPr>
            <a:normAutofit/>
          </a:bodyPr>
          <a:lstStyle/>
          <a:p>
            <a:r>
              <a:rPr lang="en-US" dirty="0"/>
              <a:t>Right – toward the person’ right</a:t>
            </a:r>
          </a:p>
          <a:p>
            <a:r>
              <a:rPr lang="en-US" dirty="0"/>
              <a:t>Left – toward the person’s left</a:t>
            </a:r>
          </a:p>
          <a:p>
            <a:r>
              <a:rPr lang="en-US" dirty="0"/>
              <a:t>Anterior/ventral – front, or toward the front of the body</a:t>
            </a:r>
          </a:p>
          <a:p>
            <a:r>
              <a:rPr lang="en-US" dirty="0"/>
              <a:t>Posterior/dorsal – back, or toward the back of the body</a:t>
            </a:r>
          </a:p>
          <a:p>
            <a:r>
              <a:rPr lang="en-US" dirty="0"/>
              <a:t>_____________________________________ </a:t>
            </a:r>
            <a:r>
              <a:rPr lang="en-US" dirty="0"/>
              <a:t>– toward the middle of the body</a:t>
            </a:r>
          </a:p>
          <a:p>
            <a:r>
              <a:rPr lang="en-US" dirty="0"/>
              <a:t>Lateral – on the side or toward the side of the body</a:t>
            </a:r>
          </a:p>
          <a:p>
            <a:r>
              <a:rPr lang="en-US" dirty="0"/>
              <a:t>Proximal – nearer to the point of attachment or the trunk of the body</a:t>
            </a:r>
          </a:p>
          <a:p>
            <a:r>
              <a:rPr lang="en-US" dirty="0"/>
              <a:t>_____________________________________ </a:t>
            </a:r>
            <a:r>
              <a:rPr lang="en-US" dirty="0"/>
              <a:t>– farther from the point of attachment or the trunk of the body</a:t>
            </a:r>
          </a:p>
          <a:p>
            <a:r>
              <a:rPr lang="en-US" dirty="0"/>
              <a:t>Superficial – nearer to the surface of the body</a:t>
            </a:r>
          </a:p>
          <a:p>
            <a:r>
              <a:rPr lang="en-US" dirty="0"/>
              <a:t>Deep – farther from the surface of the body</a:t>
            </a:r>
          </a:p>
          <a:p>
            <a:r>
              <a:rPr lang="en-US" dirty="0"/>
              <a:t>Superior – above or higher than another part</a:t>
            </a:r>
          </a:p>
          <a:p>
            <a:r>
              <a:rPr lang="en-US" dirty="0"/>
              <a:t>Inferior – below or lower than another part</a:t>
            </a:r>
          </a:p>
        </p:txBody>
      </p:sp>
    </p:spTree>
    <p:extLst>
      <p:ext uri="{BB962C8B-B14F-4D97-AF65-F5344CB8AC3E}">
        <p14:creationId xmlns:p14="http://schemas.microsoft.com/office/powerpoint/2010/main" val="2421809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2816D-288A-4285-B4B9-B26D49CFEBA2}"/>
              </a:ext>
            </a:extLst>
          </p:cNvPr>
          <p:cNvSpPr>
            <a:spLocks noGrp="1"/>
          </p:cNvSpPr>
          <p:nvPr>
            <p:ph type="title"/>
          </p:nvPr>
        </p:nvSpPr>
        <p:spPr/>
        <p:txBody>
          <a:bodyPr/>
          <a:lstStyle/>
          <a:p>
            <a:r>
              <a:rPr lang="en-US" dirty="0"/>
              <a:t>Anatomical Perspective</a:t>
            </a:r>
          </a:p>
        </p:txBody>
      </p:sp>
      <p:sp>
        <p:nvSpPr>
          <p:cNvPr id="3" name="Content Placeholder 2">
            <a:extLst>
              <a:ext uri="{FF2B5EF4-FFF2-40B4-BE49-F238E27FC236}">
                <a16:creationId xmlns:a16="http://schemas.microsoft.com/office/drawing/2014/main" id="{8ACF35E4-34B2-4912-A63E-7711F09117B7}"/>
              </a:ext>
            </a:extLst>
          </p:cNvPr>
          <p:cNvSpPr>
            <a:spLocks noGrp="1"/>
          </p:cNvSpPr>
          <p:nvPr>
            <p:ph idx="1"/>
          </p:nvPr>
        </p:nvSpPr>
        <p:spPr/>
        <p:txBody>
          <a:bodyPr/>
          <a:lstStyle/>
          <a:p>
            <a:r>
              <a:rPr lang="en-US" dirty="0"/>
              <a:t>_____________________________________– </a:t>
            </a:r>
            <a:r>
              <a:rPr lang="en-US" dirty="0"/>
              <a:t>nearer to the point of attachment or the trunk of the body</a:t>
            </a:r>
          </a:p>
          <a:p>
            <a:r>
              <a:rPr lang="en-US" dirty="0"/>
              <a:t>_____________________________________ </a:t>
            </a:r>
            <a:r>
              <a:rPr lang="en-US" dirty="0"/>
              <a:t>– farther from the point of attachment or the trunk of the body</a:t>
            </a:r>
          </a:p>
          <a:p>
            <a:r>
              <a:rPr lang="en-US" dirty="0"/>
              <a:t>Superficial – nearer to the surface of the body</a:t>
            </a:r>
          </a:p>
          <a:p>
            <a:r>
              <a:rPr lang="en-US" dirty="0"/>
              <a:t>Deep – farther from the surface of the body</a:t>
            </a:r>
          </a:p>
          <a:p>
            <a:r>
              <a:rPr lang="en-US" dirty="0"/>
              <a:t>Superior – above or higher than another part</a:t>
            </a:r>
          </a:p>
          <a:p>
            <a:r>
              <a:rPr lang="en-US" dirty="0"/>
              <a:t>_____________________________________ </a:t>
            </a:r>
            <a:r>
              <a:rPr lang="en-US" dirty="0"/>
              <a:t>– below or lower than another part</a:t>
            </a:r>
          </a:p>
          <a:p>
            <a:endParaRPr lang="en-US" dirty="0"/>
          </a:p>
        </p:txBody>
      </p:sp>
    </p:spTree>
    <p:extLst>
      <p:ext uri="{BB962C8B-B14F-4D97-AF65-F5344CB8AC3E}">
        <p14:creationId xmlns:p14="http://schemas.microsoft.com/office/powerpoint/2010/main" val="2363522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4F6AB-B29C-4C6A-9D2D-3E5BA92393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CA5506-E03A-463A-98D9-C3AB2E756968}"/>
              </a:ext>
            </a:extLst>
          </p:cNvPr>
          <p:cNvSpPr>
            <a:spLocks noGrp="1"/>
          </p:cNvSpPr>
          <p:nvPr>
            <p:ph idx="1"/>
          </p:nvPr>
        </p:nvSpPr>
        <p:spPr/>
        <p:txBody>
          <a:bodyPr/>
          <a:lstStyle/>
          <a:p>
            <a:endParaRPr lang="en-US" dirty="0"/>
          </a:p>
        </p:txBody>
      </p:sp>
      <p:pic>
        <p:nvPicPr>
          <p:cNvPr id="1026" name="Picture 2" descr="Related image">
            <a:extLst>
              <a:ext uri="{FF2B5EF4-FFF2-40B4-BE49-F238E27FC236}">
                <a16:creationId xmlns:a16="http://schemas.microsoft.com/office/drawing/2014/main" id="{4FD8C5AB-26E4-4745-94D7-CE64F3E2D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87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F7D6-B1F9-48DB-911A-0D0EDD832744}"/>
              </a:ext>
            </a:extLst>
          </p:cNvPr>
          <p:cNvSpPr>
            <a:spLocks noGrp="1"/>
          </p:cNvSpPr>
          <p:nvPr>
            <p:ph type="title"/>
          </p:nvPr>
        </p:nvSpPr>
        <p:spPr/>
        <p:txBody>
          <a:bodyPr/>
          <a:lstStyle/>
          <a:p>
            <a:r>
              <a:rPr lang="en-US" dirty="0"/>
              <a:t>Anatomical Perspective</a:t>
            </a:r>
          </a:p>
        </p:txBody>
      </p:sp>
      <p:sp>
        <p:nvSpPr>
          <p:cNvPr id="3" name="Content Placeholder 2">
            <a:extLst>
              <a:ext uri="{FF2B5EF4-FFF2-40B4-BE49-F238E27FC236}">
                <a16:creationId xmlns:a16="http://schemas.microsoft.com/office/drawing/2014/main" id="{FC495467-82A3-4F43-BA9D-19830CA74A83}"/>
              </a:ext>
            </a:extLst>
          </p:cNvPr>
          <p:cNvSpPr>
            <a:spLocks noGrp="1"/>
          </p:cNvSpPr>
          <p:nvPr>
            <p:ph idx="1"/>
          </p:nvPr>
        </p:nvSpPr>
        <p:spPr/>
        <p:txBody>
          <a:bodyPr/>
          <a:lstStyle/>
          <a:p>
            <a:r>
              <a:rPr lang="en-US" dirty="0"/>
              <a:t>The body is separated into imaginary lines/planes called sections.  It is important to know which half or portion of the body or organ is being discussed.  When identifying or comparing structures, you need to know your frame of reference.  The anatomical planes are:</a:t>
            </a:r>
          </a:p>
          <a:p>
            <a:r>
              <a:rPr lang="en-US" dirty="0"/>
              <a:t>_____________________________________– </a:t>
            </a:r>
            <a:r>
              <a:rPr lang="en-US" dirty="0"/>
              <a:t>divides the body or organ into anterior or posterior portions – front and back</a:t>
            </a:r>
          </a:p>
          <a:p>
            <a:r>
              <a:rPr lang="en-US" dirty="0"/>
              <a:t>Sagittal plane – divides the body or organ lengthwise into right and left sections.  If the vertical plane runs exactly down the middle of the body, it is referred to as the midsagittal plane.</a:t>
            </a:r>
          </a:p>
          <a:p>
            <a:r>
              <a:rPr lang="en-US" dirty="0"/>
              <a:t>_____________________________________– </a:t>
            </a:r>
            <a:r>
              <a:rPr lang="en-US" dirty="0"/>
              <a:t>divides the body or organ horizontally, into superior and inferior portions – top and bottom.</a:t>
            </a:r>
          </a:p>
        </p:txBody>
      </p:sp>
    </p:spTree>
    <p:extLst>
      <p:ext uri="{BB962C8B-B14F-4D97-AF65-F5344CB8AC3E}">
        <p14:creationId xmlns:p14="http://schemas.microsoft.com/office/powerpoint/2010/main" val="2067976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71D11-3175-4AD0-A8BD-3172A6AD7074}"/>
              </a:ext>
            </a:extLst>
          </p:cNvPr>
          <p:cNvSpPr>
            <a:spLocks noGrp="1"/>
          </p:cNvSpPr>
          <p:nvPr>
            <p:ph type="title"/>
          </p:nvPr>
        </p:nvSpPr>
        <p:spPr/>
        <p:txBody>
          <a:bodyPr/>
          <a:lstStyle/>
          <a:p>
            <a:r>
              <a:rPr lang="en-US" dirty="0"/>
              <a:t>Anatomical Perspective</a:t>
            </a:r>
          </a:p>
        </p:txBody>
      </p:sp>
      <p:sp>
        <p:nvSpPr>
          <p:cNvPr id="3" name="Content Placeholder 2">
            <a:extLst>
              <a:ext uri="{FF2B5EF4-FFF2-40B4-BE49-F238E27FC236}">
                <a16:creationId xmlns:a16="http://schemas.microsoft.com/office/drawing/2014/main" id="{AADF46D1-1AB2-4874-BBD2-F5011F5E40E7}"/>
              </a:ext>
            </a:extLst>
          </p:cNvPr>
          <p:cNvSpPr>
            <a:spLocks noGrp="1"/>
          </p:cNvSpPr>
          <p:nvPr>
            <p:ph idx="1"/>
          </p:nvPr>
        </p:nvSpPr>
        <p:spPr/>
        <p:txBody>
          <a:bodyPr/>
          <a:lstStyle/>
          <a:p>
            <a:r>
              <a:rPr lang="en-US" dirty="0"/>
              <a:t>The body is divided into two major portions</a:t>
            </a:r>
          </a:p>
          <a:p>
            <a:endParaRPr lang="en-US" dirty="0"/>
          </a:p>
          <a:p>
            <a:pPr lvl="1"/>
            <a:r>
              <a:rPr lang="en-US" dirty="0"/>
              <a:t>_____________________________________– </a:t>
            </a:r>
            <a:r>
              <a:rPr lang="en-US" dirty="0"/>
              <a:t>runs right down the center (axis) and consists of everything except the limbs – meaning the head, neck, thorax (chest and back), abdomen, and pelvis</a:t>
            </a:r>
          </a:p>
          <a:p>
            <a:pPr lvl="1"/>
            <a:r>
              <a:rPr lang="en-US" dirty="0"/>
              <a:t>_____________________________________ </a:t>
            </a:r>
            <a:r>
              <a:rPr lang="en-US" dirty="0"/>
              <a:t>– consists of appendages, otherwise known as upper and lower extremities – arms and legs</a:t>
            </a:r>
          </a:p>
        </p:txBody>
      </p:sp>
    </p:spTree>
    <p:extLst>
      <p:ext uri="{BB962C8B-B14F-4D97-AF65-F5344CB8AC3E}">
        <p14:creationId xmlns:p14="http://schemas.microsoft.com/office/powerpoint/2010/main" val="599135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66361-51A1-4F43-8121-5C929BA35D90}"/>
              </a:ext>
            </a:extLst>
          </p:cNvPr>
          <p:cNvSpPr>
            <a:spLocks noGrp="1"/>
          </p:cNvSpPr>
          <p:nvPr>
            <p:ph type="title"/>
          </p:nvPr>
        </p:nvSpPr>
        <p:spPr/>
        <p:txBody>
          <a:bodyPr/>
          <a:lstStyle/>
          <a:p>
            <a:r>
              <a:rPr lang="en-US" dirty="0"/>
              <a:t>Anatomical Perspective</a:t>
            </a:r>
          </a:p>
        </p:txBody>
      </p:sp>
      <p:sp>
        <p:nvSpPr>
          <p:cNvPr id="3" name="Content Placeholder 2">
            <a:extLst>
              <a:ext uri="{FF2B5EF4-FFF2-40B4-BE49-F238E27FC236}">
                <a16:creationId xmlns:a16="http://schemas.microsoft.com/office/drawing/2014/main" id="{05CD1EA8-3A1D-42C4-A6B4-990BDC18BF96}"/>
              </a:ext>
            </a:extLst>
          </p:cNvPr>
          <p:cNvSpPr>
            <a:spLocks noGrp="1"/>
          </p:cNvSpPr>
          <p:nvPr>
            <p:ph idx="1"/>
          </p:nvPr>
        </p:nvSpPr>
        <p:spPr/>
        <p:txBody>
          <a:bodyPr/>
          <a:lstStyle/>
          <a:p>
            <a:endParaRPr lang="en-US" dirty="0"/>
          </a:p>
        </p:txBody>
      </p:sp>
      <p:pic>
        <p:nvPicPr>
          <p:cNvPr id="3076" name="Picture 4" descr="Related image">
            <a:extLst>
              <a:ext uri="{FF2B5EF4-FFF2-40B4-BE49-F238E27FC236}">
                <a16:creationId xmlns:a16="http://schemas.microsoft.com/office/drawing/2014/main" id="{E3EE75A0-6EAE-4B4F-BD12-F4287167B7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1417" y="1731839"/>
            <a:ext cx="3980596" cy="4784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125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979FA-A7A7-45A1-A055-4BA49412386E}"/>
              </a:ext>
            </a:extLst>
          </p:cNvPr>
          <p:cNvSpPr>
            <a:spLocks noGrp="1"/>
          </p:cNvSpPr>
          <p:nvPr>
            <p:ph type="title"/>
          </p:nvPr>
        </p:nvSpPr>
        <p:spPr/>
        <p:txBody>
          <a:bodyPr/>
          <a:lstStyle/>
          <a:p>
            <a:r>
              <a:rPr lang="en-US" dirty="0"/>
              <a:t>Anatomical Perspective</a:t>
            </a:r>
          </a:p>
        </p:txBody>
      </p:sp>
      <p:sp>
        <p:nvSpPr>
          <p:cNvPr id="3" name="Content Placeholder 2">
            <a:extLst>
              <a:ext uri="{FF2B5EF4-FFF2-40B4-BE49-F238E27FC236}">
                <a16:creationId xmlns:a16="http://schemas.microsoft.com/office/drawing/2014/main" id="{305A3EC1-0EB1-45A4-9CAA-A6CA2EF8D3AF}"/>
              </a:ext>
            </a:extLst>
          </p:cNvPr>
          <p:cNvSpPr>
            <a:spLocks noGrp="1"/>
          </p:cNvSpPr>
          <p:nvPr>
            <p:ph idx="1"/>
          </p:nvPr>
        </p:nvSpPr>
        <p:spPr/>
        <p:txBody>
          <a:bodyPr/>
          <a:lstStyle/>
          <a:p>
            <a:endParaRPr lang="en-US"/>
          </a:p>
        </p:txBody>
      </p:sp>
      <p:pic>
        <p:nvPicPr>
          <p:cNvPr id="4098" name="Picture 2" descr="Image result for body regions anatomy">
            <a:extLst>
              <a:ext uri="{FF2B5EF4-FFF2-40B4-BE49-F238E27FC236}">
                <a16:creationId xmlns:a16="http://schemas.microsoft.com/office/drawing/2014/main" id="{C13C5C3F-C20F-4DB3-857D-459659136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1491" y="1742660"/>
            <a:ext cx="6661258" cy="459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992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1390-8C73-4F31-9170-CA38B06C8425}"/>
              </a:ext>
            </a:extLst>
          </p:cNvPr>
          <p:cNvSpPr>
            <a:spLocks noGrp="1"/>
          </p:cNvSpPr>
          <p:nvPr>
            <p:ph type="title"/>
          </p:nvPr>
        </p:nvSpPr>
        <p:spPr/>
        <p:txBody>
          <a:bodyPr/>
          <a:lstStyle/>
          <a:p>
            <a:r>
              <a:rPr lang="en-US" dirty="0"/>
              <a:t>The Body Cavities</a:t>
            </a:r>
          </a:p>
        </p:txBody>
      </p:sp>
      <p:sp>
        <p:nvSpPr>
          <p:cNvPr id="3" name="Content Placeholder 2">
            <a:extLst>
              <a:ext uri="{FF2B5EF4-FFF2-40B4-BE49-F238E27FC236}">
                <a16:creationId xmlns:a16="http://schemas.microsoft.com/office/drawing/2014/main" id="{FACF8450-84EA-4555-BC2C-BBD0562CD5F5}"/>
              </a:ext>
            </a:extLst>
          </p:cNvPr>
          <p:cNvSpPr>
            <a:spLocks noGrp="1"/>
          </p:cNvSpPr>
          <p:nvPr>
            <p:ph idx="1"/>
          </p:nvPr>
        </p:nvSpPr>
        <p:spPr/>
        <p:txBody>
          <a:bodyPr/>
          <a:lstStyle/>
          <a:p>
            <a:r>
              <a:rPr lang="en-US" dirty="0"/>
              <a:t>Regions where the body’s organs are held</a:t>
            </a:r>
          </a:p>
          <a:p>
            <a:endParaRPr lang="en-US" dirty="0"/>
          </a:p>
          <a:p>
            <a:r>
              <a:rPr lang="en-US" dirty="0"/>
              <a:t>_____________________________________ </a:t>
            </a:r>
            <a:r>
              <a:rPr lang="en-US" dirty="0"/>
              <a:t>cavity</a:t>
            </a:r>
          </a:p>
          <a:p>
            <a:pPr lvl="1"/>
            <a:r>
              <a:rPr lang="en-US" dirty="0"/>
              <a:t>2 cavities that contain the central nervous system</a:t>
            </a:r>
          </a:p>
          <a:p>
            <a:pPr lvl="1"/>
            <a:r>
              <a:rPr lang="en-US" dirty="0"/>
              <a:t>Cranial cavity – the space within the skull that holds the brain</a:t>
            </a:r>
          </a:p>
          <a:p>
            <a:pPr lvl="1"/>
            <a:r>
              <a:rPr lang="en-US" dirty="0"/>
              <a:t>Spinal cavity – the space within the vertebrae where the spinal cord runs through the body</a:t>
            </a:r>
          </a:p>
        </p:txBody>
      </p:sp>
    </p:spTree>
    <p:extLst>
      <p:ext uri="{BB962C8B-B14F-4D97-AF65-F5344CB8AC3E}">
        <p14:creationId xmlns:p14="http://schemas.microsoft.com/office/powerpoint/2010/main" val="2833541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13CFE-B4D1-4D12-8349-4086FC1B95FB}"/>
              </a:ext>
            </a:extLst>
          </p:cNvPr>
          <p:cNvSpPr>
            <a:spLocks noGrp="1"/>
          </p:cNvSpPr>
          <p:nvPr>
            <p:ph type="title"/>
          </p:nvPr>
        </p:nvSpPr>
        <p:spPr/>
        <p:txBody>
          <a:bodyPr/>
          <a:lstStyle/>
          <a:p>
            <a:r>
              <a:rPr lang="en-US" dirty="0"/>
              <a:t>The Body Cavities</a:t>
            </a:r>
          </a:p>
        </p:txBody>
      </p:sp>
      <p:sp>
        <p:nvSpPr>
          <p:cNvPr id="3" name="Content Placeholder 2">
            <a:extLst>
              <a:ext uri="{FF2B5EF4-FFF2-40B4-BE49-F238E27FC236}">
                <a16:creationId xmlns:a16="http://schemas.microsoft.com/office/drawing/2014/main" id="{8663920E-20DB-4586-97D9-3D62C3822380}"/>
              </a:ext>
            </a:extLst>
          </p:cNvPr>
          <p:cNvSpPr>
            <a:spLocks noGrp="1"/>
          </p:cNvSpPr>
          <p:nvPr>
            <p:ph idx="1"/>
          </p:nvPr>
        </p:nvSpPr>
        <p:spPr/>
        <p:txBody>
          <a:bodyPr/>
          <a:lstStyle/>
          <a:p>
            <a:r>
              <a:rPr lang="en-US" dirty="0"/>
              <a:t>_____________________________________ cavity</a:t>
            </a:r>
            <a:endParaRPr lang="en-US" dirty="0"/>
          </a:p>
          <a:p>
            <a:pPr lvl="1"/>
            <a:r>
              <a:rPr lang="en-US" dirty="0"/>
              <a:t>Contains all the organs not contained in the dorsal cavity</a:t>
            </a:r>
          </a:p>
          <a:p>
            <a:pPr lvl="1"/>
            <a:r>
              <a:rPr lang="en-US" dirty="0"/>
              <a:t>Divided by the diaphragm into smaller cavities</a:t>
            </a:r>
          </a:p>
          <a:p>
            <a:pPr lvl="2"/>
            <a:r>
              <a:rPr lang="en-US" dirty="0"/>
              <a:t>Thoracic cavity</a:t>
            </a:r>
          </a:p>
          <a:p>
            <a:pPr lvl="2"/>
            <a:r>
              <a:rPr lang="en-US" dirty="0"/>
              <a:t>Abdominopelvic cavity</a:t>
            </a:r>
          </a:p>
          <a:p>
            <a:endParaRPr lang="en-US" dirty="0"/>
          </a:p>
        </p:txBody>
      </p:sp>
    </p:spTree>
    <p:extLst>
      <p:ext uri="{BB962C8B-B14F-4D97-AF65-F5344CB8AC3E}">
        <p14:creationId xmlns:p14="http://schemas.microsoft.com/office/powerpoint/2010/main" val="810825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8559E-6749-49D7-97F5-92E8484EC21F}"/>
              </a:ext>
            </a:extLst>
          </p:cNvPr>
          <p:cNvSpPr>
            <a:spLocks noGrp="1"/>
          </p:cNvSpPr>
          <p:nvPr>
            <p:ph type="title"/>
          </p:nvPr>
        </p:nvSpPr>
        <p:spPr/>
        <p:txBody>
          <a:bodyPr/>
          <a:lstStyle/>
          <a:p>
            <a:r>
              <a:rPr lang="en-US" dirty="0"/>
              <a:t>The Body Cavities</a:t>
            </a:r>
          </a:p>
        </p:txBody>
      </p:sp>
      <p:sp>
        <p:nvSpPr>
          <p:cNvPr id="3" name="Content Placeholder 2">
            <a:extLst>
              <a:ext uri="{FF2B5EF4-FFF2-40B4-BE49-F238E27FC236}">
                <a16:creationId xmlns:a16="http://schemas.microsoft.com/office/drawing/2014/main" id="{3F55ABB9-32C6-41FB-B106-80B825FA07DA}"/>
              </a:ext>
            </a:extLst>
          </p:cNvPr>
          <p:cNvSpPr>
            <a:spLocks noGrp="1"/>
          </p:cNvSpPr>
          <p:nvPr>
            <p:ph idx="1"/>
          </p:nvPr>
        </p:nvSpPr>
        <p:spPr/>
        <p:txBody>
          <a:bodyPr/>
          <a:lstStyle/>
          <a:p>
            <a:endParaRPr lang="en-US" dirty="0"/>
          </a:p>
        </p:txBody>
      </p:sp>
      <p:pic>
        <p:nvPicPr>
          <p:cNvPr id="5122" name="Picture 2" descr="Related image">
            <a:extLst>
              <a:ext uri="{FF2B5EF4-FFF2-40B4-BE49-F238E27FC236}">
                <a16:creationId xmlns:a16="http://schemas.microsoft.com/office/drawing/2014/main" id="{04CECF20-B103-4CC2-9635-ACBD53EFCF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452"/>
          <a:stretch/>
        </p:blipFill>
        <p:spPr bwMode="auto">
          <a:xfrm>
            <a:off x="5894772" y="1233632"/>
            <a:ext cx="5992427" cy="5434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262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52C66-6B58-4B8C-A17E-FD38021D12D6}"/>
              </a:ext>
            </a:extLst>
          </p:cNvPr>
          <p:cNvSpPr>
            <a:spLocks noGrp="1"/>
          </p:cNvSpPr>
          <p:nvPr>
            <p:ph type="title"/>
          </p:nvPr>
        </p:nvSpPr>
        <p:spPr/>
        <p:txBody>
          <a:bodyPr/>
          <a:lstStyle/>
          <a:p>
            <a:r>
              <a:rPr lang="en-US" dirty="0"/>
              <a:t>Levels of Organization</a:t>
            </a:r>
          </a:p>
        </p:txBody>
      </p:sp>
      <p:pic>
        <p:nvPicPr>
          <p:cNvPr id="4" name="Content Placeholder 3">
            <a:extLst>
              <a:ext uri="{FF2B5EF4-FFF2-40B4-BE49-F238E27FC236}">
                <a16:creationId xmlns:a16="http://schemas.microsoft.com/office/drawing/2014/main" id="{73587D8E-3A0C-400D-89B2-819673A9C356}"/>
              </a:ext>
            </a:extLst>
          </p:cNvPr>
          <p:cNvPicPr>
            <a:picLocks noGrp="1" noChangeAspect="1"/>
          </p:cNvPicPr>
          <p:nvPr>
            <p:ph idx="1"/>
          </p:nvPr>
        </p:nvPicPr>
        <p:blipFill>
          <a:blip r:embed="rId2"/>
          <a:stretch>
            <a:fillRect/>
          </a:stretch>
        </p:blipFill>
        <p:spPr>
          <a:xfrm>
            <a:off x="3231472" y="1540913"/>
            <a:ext cx="6719707" cy="4370937"/>
          </a:xfrm>
          <a:prstGeom prst="rect">
            <a:avLst/>
          </a:prstGeom>
        </p:spPr>
      </p:pic>
    </p:spTree>
    <p:extLst>
      <p:ext uri="{BB962C8B-B14F-4D97-AF65-F5344CB8AC3E}">
        <p14:creationId xmlns:p14="http://schemas.microsoft.com/office/powerpoint/2010/main" val="3112590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9D67-A5D8-4DDB-B82C-DC565DDCF7D3}"/>
              </a:ext>
            </a:extLst>
          </p:cNvPr>
          <p:cNvSpPr>
            <a:spLocks noGrp="1"/>
          </p:cNvSpPr>
          <p:nvPr>
            <p:ph type="title"/>
          </p:nvPr>
        </p:nvSpPr>
        <p:spPr/>
        <p:txBody>
          <a:bodyPr/>
          <a:lstStyle/>
          <a:p>
            <a:r>
              <a:rPr lang="en-US" dirty="0"/>
              <a:t>Levels of Organization</a:t>
            </a:r>
          </a:p>
        </p:txBody>
      </p:sp>
      <p:sp>
        <p:nvSpPr>
          <p:cNvPr id="3" name="Content Placeholder 2">
            <a:extLst>
              <a:ext uri="{FF2B5EF4-FFF2-40B4-BE49-F238E27FC236}">
                <a16:creationId xmlns:a16="http://schemas.microsoft.com/office/drawing/2014/main" id="{81E7B7E9-AF27-4D7C-99A2-A31DDF8F9A83}"/>
              </a:ext>
            </a:extLst>
          </p:cNvPr>
          <p:cNvSpPr>
            <a:spLocks noGrp="1"/>
          </p:cNvSpPr>
          <p:nvPr>
            <p:ph idx="1"/>
          </p:nvPr>
        </p:nvSpPr>
        <p:spPr/>
        <p:txBody>
          <a:bodyPr/>
          <a:lstStyle/>
          <a:p>
            <a:r>
              <a:rPr lang="en-US" dirty="0"/>
              <a:t>Level 1 </a:t>
            </a:r>
            <a:r>
              <a:rPr lang="en-US" dirty="0"/>
              <a:t>–_____________________________________Level</a:t>
            </a:r>
            <a:endParaRPr lang="en-US" dirty="0"/>
          </a:p>
          <a:p>
            <a:pPr lvl="1"/>
            <a:r>
              <a:rPr lang="en-US" dirty="0"/>
              <a:t>All living things are made of cells</a:t>
            </a:r>
          </a:p>
          <a:p>
            <a:pPr lvl="1"/>
            <a:r>
              <a:rPr lang="en-US" dirty="0"/>
              <a:t>The work of the body occurs in the cells</a:t>
            </a:r>
          </a:p>
        </p:txBody>
      </p:sp>
    </p:spTree>
    <p:extLst>
      <p:ext uri="{BB962C8B-B14F-4D97-AF65-F5344CB8AC3E}">
        <p14:creationId xmlns:p14="http://schemas.microsoft.com/office/powerpoint/2010/main" val="561019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B5EB0-48D5-4E17-AFE4-D511E40E3E5E}"/>
              </a:ext>
            </a:extLst>
          </p:cNvPr>
          <p:cNvSpPr>
            <a:spLocks noGrp="1"/>
          </p:cNvSpPr>
          <p:nvPr>
            <p:ph type="title"/>
          </p:nvPr>
        </p:nvSpPr>
        <p:spPr/>
        <p:txBody>
          <a:bodyPr/>
          <a:lstStyle/>
          <a:p>
            <a:r>
              <a:rPr lang="en-US" dirty="0"/>
              <a:t>Level 1 – Cellular Level</a:t>
            </a:r>
          </a:p>
        </p:txBody>
      </p:sp>
      <p:sp>
        <p:nvSpPr>
          <p:cNvPr id="3" name="Content Placeholder 2">
            <a:extLst>
              <a:ext uri="{FF2B5EF4-FFF2-40B4-BE49-F238E27FC236}">
                <a16:creationId xmlns:a16="http://schemas.microsoft.com/office/drawing/2014/main" id="{0E21949C-7B62-4F30-8788-2690DFEC40A6}"/>
              </a:ext>
            </a:extLst>
          </p:cNvPr>
          <p:cNvSpPr>
            <a:spLocks noGrp="1"/>
          </p:cNvSpPr>
          <p:nvPr>
            <p:ph idx="1"/>
          </p:nvPr>
        </p:nvSpPr>
        <p:spPr/>
        <p:txBody>
          <a:bodyPr/>
          <a:lstStyle/>
          <a:p>
            <a:r>
              <a:rPr lang="en-US" dirty="0"/>
              <a:t>Cells arise from other cells</a:t>
            </a:r>
          </a:p>
          <a:p>
            <a:r>
              <a:rPr lang="en-US" dirty="0"/>
              <a:t>Zygote – first cell, fusion of the sex cells</a:t>
            </a:r>
          </a:p>
          <a:p>
            <a:pPr lvl="1"/>
            <a:r>
              <a:rPr lang="en-US" dirty="0"/>
              <a:t>_____________________________________ </a:t>
            </a:r>
            <a:r>
              <a:rPr lang="en-US" dirty="0"/>
              <a:t>– egg cell from the female</a:t>
            </a:r>
          </a:p>
          <a:p>
            <a:pPr lvl="1"/>
            <a:r>
              <a:rPr lang="en-US" dirty="0"/>
              <a:t>_____________________________________ </a:t>
            </a:r>
            <a:r>
              <a:rPr lang="en-US" dirty="0"/>
              <a:t>– from the male</a:t>
            </a:r>
          </a:p>
          <a:p>
            <a:pPr lvl="1"/>
            <a:endParaRPr lang="en-US" dirty="0"/>
          </a:p>
          <a:p>
            <a:pPr lvl="1"/>
            <a:r>
              <a:rPr lang="en-US" dirty="0"/>
              <a:t>The zygote has 2 complete copies of DNA – one from the male parent and one from the female parent</a:t>
            </a:r>
          </a:p>
          <a:p>
            <a:pPr lvl="1"/>
            <a:r>
              <a:rPr lang="en-US" dirty="0"/>
              <a:t>Now called a diploid – one double set of DNA.</a:t>
            </a:r>
          </a:p>
        </p:txBody>
      </p:sp>
    </p:spTree>
    <p:extLst>
      <p:ext uri="{BB962C8B-B14F-4D97-AF65-F5344CB8AC3E}">
        <p14:creationId xmlns:p14="http://schemas.microsoft.com/office/powerpoint/2010/main" val="3325383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2565C-6FB0-4F35-8291-A000B1913689}"/>
              </a:ext>
            </a:extLst>
          </p:cNvPr>
          <p:cNvSpPr>
            <a:spLocks noGrp="1"/>
          </p:cNvSpPr>
          <p:nvPr>
            <p:ph type="title"/>
          </p:nvPr>
        </p:nvSpPr>
        <p:spPr/>
        <p:txBody>
          <a:bodyPr/>
          <a:lstStyle/>
          <a:p>
            <a:r>
              <a:rPr lang="en-US" dirty="0"/>
              <a:t>Level 1 – Cellular Level</a:t>
            </a:r>
          </a:p>
        </p:txBody>
      </p:sp>
      <p:sp>
        <p:nvSpPr>
          <p:cNvPr id="3" name="Content Placeholder 2">
            <a:extLst>
              <a:ext uri="{FF2B5EF4-FFF2-40B4-BE49-F238E27FC236}">
                <a16:creationId xmlns:a16="http://schemas.microsoft.com/office/drawing/2014/main" id="{69DB60EF-1BE0-4511-ADF6-5C6C2D649939}"/>
              </a:ext>
            </a:extLst>
          </p:cNvPr>
          <p:cNvSpPr>
            <a:spLocks noGrp="1"/>
          </p:cNvSpPr>
          <p:nvPr>
            <p:ph idx="1"/>
          </p:nvPr>
        </p:nvSpPr>
        <p:spPr/>
        <p:txBody>
          <a:bodyPr/>
          <a:lstStyle/>
          <a:p>
            <a:r>
              <a:rPr lang="en-US" dirty="0"/>
              <a:t>In the form of cell division called mitosis, one cell divides into two daughter ells, each of them complete but smaller than the original cell.</a:t>
            </a:r>
          </a:p>
          <a:p>
            <a:endParaRPr lang="en-US" dirty="0"/>
          </a:p>
          <a:p>
            <a:r>
              <a:rPr lang="en-US" dirty="0"/>
              <a:t>After mitosis is complete, each daughter cell goes on to its own separate life.  </a:t>
            </a:r>
          </a:p>
          <a:p>
            <a:pPr lvl="1"/>
            <a:r>
              <a:rPr lang="en-US" dirty="0"/>
              <a:t>One or both may start or continue down a path of differentiation, the name for processes that give cells their particular structures and functions.</a:t>
            </a:r>
          </a:p>
          <a:p>
            <a:pPr lvl="1"/>
            <a:r>
              <a:rPr lang="en-US" dirty="0"/>
              <a:t>A cell to become a nerve cell starts down one path of differentiation and a muscle cell starts down another path.</a:t>
            </a:r>
          </a:p>
        </p:txBody>
      </p:sp>
    </p:spTree>
    <p:extLst>
      <p:ext uri="{BB962C8B-B14F-4D97-AF65-F5344CB8AC3E}">
        <p14:creationId xmlns:p14="http://schemas.microsoft.com/office/powerpoint/2010/main" val="4173804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A225C-E2FC-48B0-BFB2-1F8C5E6802ED}"/>
              </a:ext>
            </a:extLst>
          </p:cNvPr>
          <p:cNvSpPr>
            <a:spLocks noGrp="1"/>
          </p:cNvSpPr>
          <p:nvPr>
            <p:ph type="title"/>
          </p:nvPr>
        </p:nvSpPr>
        <p:spPr/>
        <p:txBody>
          <a:bodyPr/>
          <a:lstStyle/>
          <a:p>
            <a:r>
              <a:rPr lang="en-US" dirty="0"/>
              <a:t>Level 1 – Cellular Level</a:t>
            </a:r>
          </a:p>
        </p:txBody>
      </p:sp>
      <p:sp>
        <p:nvSpPr>
          <p:cNvPr id="3" name="Content Placeholder 2">
            <a:extLst>
              <a:ext uri="{FF2B5EF4-FFF2-40B4-BE49-F238E27FC236}">
                <a16:creationId xmlns:a16="http://schemas.microsoft.com/office/drawing/2014/main" id="{34748D0D-E8B8-4C71-9557-E44525F7FAE0}"/>
              </a:ext>
            </a:extLst>
          </p:cNvPr>
          <p:cNvSpPr>
            <a:spLocks noGrp="1"/>
          </p:cNvSpPr>
          <p:nvPr>
            <p:ph idx="1"/>
          </p:nvPr>
        </p:nvSpPr>
        <p:spPr/>
        <p:txBody>
          <a:bodyPr/>
          <a:lstStyle/>
          <a:p>
            <a:r>
              <a:rPr lang="en-US" dirty="0"/>
              <a:t>_____________________________________ </a:t>
            </a:r>
            <a:r>
              <a:rPr lang="en-US" dirty="0"/>
              <a:t>Cells</a:t>
            </a:r>
          </a:p>
          <a:p>
            <a:pPr lvl="1"/>
            <a:r>
              <a:rPr lang="en-US" dirty="0"/>
              <a:t>Membrane-bound sac containing smaller but distinctive structures called organelles suspended in a gel-like matrix called the cytoplasm</a:t>
            </a:r>
          </a:p>
          <a:p>
            <a:pPr lvl="1"/>
            <a:r>
              <a:rPr lang="en-US" dirty="0"/>
              <a:t>Organelles are functional subunits of a cell.</a:t>
            </a:r>
          </a:p>
        </p:txBody>
      </p:sp>
    </p:spTree>
    <p:extLst>
      <p:ext uri="{BB962C8B-B14F-4D97-AF65-F5344CB8AC3E}">
        <p14:creationId xmlns:p14="http://schemas.microsoft.com/office/powerpoint/2010/main" val="3848189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551C9-8962-45DD-82FE-234DB4DA1B6B}"/>
              </a:ext>
            </a:extLst>
          </p:cNvPr>
          <p:cNvSpPr>
            <a:spLocks noGrp="1"/>
          </p:cNvSpPr>
          <p:nvPr>
            <p:ph type="title"/>
          </p:nvPr>
        </p:nvSpPr>
        <p:spPr/>
        <p:txBody>
          <a:bodyPr/>
          <a:lstStyle/>
          <a:p>
            <a:r>
              <a:rPr lang="en-US" dirty="0"/>
              <a:t>Level 1 – Cellular Level</a:t>
            </a:r>
          </a:p>
        </p:txBody>
      </p:sp>
      <p:sp>
        <p:nvSpPr>
          <p:cNvPr id="3" name="Content Placeholder 2">
            <a:extLst>
              <a:ext uri="{FF2B5EF4-FFF2-40B4-BE49-F238E27FC236}">
                <a16:creationId xmlns:a16="http://schemas.microsoft.com/office/drawing/2014/main" id="{99F83270-98C6-47F4-92AB-B063E41CAD43}"/>
              </a:ext>
            </a:extLst>
          </p:cNvPr>
          <p:cNvSpPr>
            <a:spLocks noGrp="1"/>
          </p:cNvSpPr>
          <p:nvPr>
            <p:ph idx="1"/>
          </p:nvPr>
        </p:nvSpPr>
        <p:spPr>
          <a:xfrm>
            <a:off x="2589212" y="1602769"/>
            <a:ext cx="8915400" cy="4952143"/>
          </a:xfrm>
        </p:spPr>
        <p:txBody>
          <a:bodyPr>
            <a:normAutofit fontScale="92500"/>
          </a:bodyPr>
          <a:lstStyle/>
          <a:p>
            <a:r>
              <a:rPr lang="en-US" dirty="0"/>
              <a:t>Organelles of Animal Cells</a:t>
            </a:r>
          </a:p>
          <a:p>
            <a:endParaRPr lang="en-US" dirty="0"/>
          </a:p>
          <a:p>
            <a:pPr lvl="1"/>
            <a:r>
              <a:rPr lang="en-US" dirty="0"/>
              <a:t>_____________________________________ </a:t>
            </a:r>
            <a:r>
              <a:rPr lang="en-US" dirty="0"/>
              <a:t>– controls the cell; houses the genetic material</a:t>
            </a:r>
          </a:p>
          <a:p>
            <a:pPr lvl="1"/>
            <a:r>
              <a:rPr lang="en-US" dirty="0"/>
              <a:t>Mitochondrion – cell powerhouse; site of cellular respiration</a:t>
            </a:r>
          </a:p>
          <a:p>
            <a:pPr lvl="1"/>
            <a:r>
              <a:rPr lang="en-US" dirty="0"/>
              <a:t>Endoplasmic reticulum – plays an important role in protein synthesis; participates in transporting cell products, involved in metabolizing (breaking down) fats as well as drugs</a:t>
            </a:r>
          </a:p>
          <a:p>
            <a:pPr lvl="1"/>
            <a:r>
              <a:rPr lang="en-US" dirty="0"/>
              <a:t>_____________________________________ </a:t>
            </a:r>
            <a:r>
              <a:rPr lang="en-US" dirty="0"/>
              <a:t>– binds amino acids together under the direction of mRNA to make protein</a:t>
            </a:r>
          </a:p>
          <a:p>
            <a:pPr lvl="1"/>
            <a:r>
              <a:rPr lang="en-US" dirty="0"/>
              <a:t>Golgi apparatus – modifies proteins into functional form; packages cellular products in sacs called vesicles in which products can cross the cell membrane to exit the cell</a:t>
            </a:r>
          </a:p>
          <a:p>
            <a:pPr lvl="1"/>
            <a:r>
              <a:rPr lang="en-US" dirty="0"/>
              <a:t>Vacuoles – membrane bound spaces in the cytoplasm that aid in endo- and exocytosis</a:t>
            </a:r>
          </a:p>
          <a:p>
            <a:pPr lvl="1"/>
            <a:r>
              <a:rPr lang="en-US" dirty="0"/>
              <a:t>_____________________________________ </a:t>
            </a:r>
            <a:r>
              <a:rPr lang="en-US" dirty="0"/>
              <a:t>– contain enzymes that break down harmful cell products and waste materials and actively transport them out of the cell</a:t>
            </a:r>
          </a:p>
        </p:txBody>
      </p:sp>
    </p:spTree>
    <p:extLst>
      <p:ext uri="{BB962C8B-B14F-4D97-AF65-F5344CB8AC3E}">
        <p14:creationId xmlns:p14="http://schemas.microsoft.com/office/powerpoint/2010/main" val="1068908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F7041-5880-4725-8110-E29395C058B2}"/>
              </a:ext>
            </a:extLst>
          </p:cNvPr>
          <p:cNvSpPr>
            <a:spLocks noGrp="1"/>
          </p:cNvSpPr>
          <p:nvPr>
            <p:ph type="title"/>
          </p:nvPr>
        </p:nvSpPr>
        <p:spPr/>
        <p:txBody>
          <a:bodyPr/>
          <a:lstStyle/>
          <a:p>
            <a:r>
              <a:rPr lang="en-US" dirty="0"/>
              <a:t>Level 1 – Cellular Level</a:t>
            </a:r>
          </a:p>
        </p:txBody>
      </p:sp>
      <p:sp>
        <p:nvSpPr>
          <p:cNvPr id="3" name="Content Placeholder 2">
            <a:extLst>
              <a:ext uri="{FF2B5EF4-FFF2-40B4-BE49-F238E27FC236}">
                <a16:creationId xmlns:a16="http://schemas.microsoft.com/office/drawing/2014/main" id="{636E00E4-4F7D-45C2-9FF8-4931CE666671}"/>
              </a:ext>
            </a:extLst>
          </p:cNvPr>
          <p:cNvSpPr>
            <a:spLocks noGrp="1"/>
          </p:cNvSpPr>
          <p:nvPr>
            <p:ph idx="1"/>
          </p:nvPr>
        </p:nvSpPr>
        <p:spPr/>
        <p:txBody>
          <a:bodyPr/>
          <a:lstStyle/>
          <a:p>
            <a:endParaRPr lang="en-US"/>
          </a:p>
        </p:txBody>
      </p:sp>
      <p:pic>
        <p:nvPicPr>
          <p:cNvPr id="6146" name="Picture 2" descr="Image result for eukaryotic cell">
            <a:extLst>
              <a:ext uri="{FF2B5EF4-FFF2-40B4-BE49-F238E27FC236}">
                <a16:creationId xmlns:a16="http://schemas.microsoft.com/office/drawing/2014/main" id="{E948EC2A-B8D9-4929-A76B-718E6BA42E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4428" y="1264555"/>
            <a:ext cx="7223760" cy="5417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104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1253-7833-4719-834F-B17F54B4A603}"/>
              </a:ext>
            </a:extLst>
          </p:cNvPr>
          <p:cNvSpPr>
            <a:spLocks noGrp="1"/>
          </p:cNvSpPr>
          <p:nvPr>
            <p:ph type="title"/>
          </p:nvPr>
        </p:nvSpPr>
        <p:spPr/>
        <p:txBody>
          <a:bodyPr/>
          <a:lstStyle/>
          <a:p>
            <a:r>
              <a:rPr lang="en-US" dirty="0"/>
              <a:t>Level II – Tissue Level</a:t>
            </a:r>
          </a:p>
        </p:txBody>
      </p:sp>
      <p:sp>
        <p:nvSpPr>
          <p:cNvPr id="3" name="Content Placeholder 2">
            <a:extLst>
              <a:ext uri="{FF2B5EF4-FFF2-40B4-BE49-F238E27FC236}">
                <a16:creationId xmlns:a16="http://schemas.microsoft.com/office/drawing/2014/main" id="{ECCF50C3-6491-4C41-87AB-975D529B1D4F}"/>
              </a:ext>
            </a:extLst>
          </p:cNvPr>
          <p:cNvSpPr>
            <a:spLocks noGrp="1"/>
          </p:cNvSpPr>
          <p:nvPr>
            <p:ph idx="1"/>
          </p:nvPr>
        </p:nvSpPr>
        <p:spPr/>
        <p:txBody>
          <a:bodyPr/>
          <a:lstStyle/>
          <a:p>
            <a:r>
              <a:rPr lang="en-US" dirty="0"/>
              <a:t>_____________________________________ </a:t>
            </a:r>
            <a:r>
              <a:rPr lang="en-US" dirty="0"/>
              <a:t>is a structure made of many cells – usually several different kinds of cells – that perform a specific function.</a:t>
            </a:r>
          </a:p>
          <a:p>
            <a:r>
              <a:rPr lang="en-US" dirty="0"/>
              <a:t>Tissues are divided into four categories:</a:t>
            </a:r>
          </a:p>
          <a:p>
            <a:pPr lvl="1"/>
            <a:r>
              <a:rPr lang="en-US" dirty="0"/>
              <a:t>Connective Tissue – serves to support body parts and bind them together</a:t>
            </a:r>
          </a:p>
          <a:p>
            <a:pPr lvl="1"/>
            <a:r>
              <a:rPr lang="en-US" dirty="0"/>
              <a:t>Epithelial Tissue – functions to line and cover organs as well as carry out absorption and secretion</a:t>
            </a:r>
          </a:p>
          <a:p>
            <a:pPr lvl="1"/>
            <a:r>
              <a:rPr lang="en-US" dirty="0"/>
              <a:t>Muscle Tissue – found in the muscles, which allow your body parts to move; in the walls of hollow organs (such as intestines and blood vessels) to help move their contents along; and in the heart to move blood along </a:t>
            </a:r>
          </a:p>
          <a:p>
            <a:pPr lvl="1"/>
            <a:r>
              <a:rPr lang="en-US" dirty="0"/>
              <a:t>Nervous Tissue – transmits impulses and forms nerves</a:t>
            </a:r>
          </a:p>
        </p:txBody>
      </p:sp>
    </p:spTree>
    <p:extLst>
      <p:ext uri="{BB962C8B-B14F-4D97-AF65-F5344CB8AC3E}">
        <p14:creationId xmlns:p14="http://schemas.microsoft.com/office/powerpoint/2010/main" val="374811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17540-07C5-49AF-AB0F-DB1A8C40B245}"/>
              </a:ext>
            </a:extLst>
          </p:cNvPr>
          <p:cNvSpPr>
            <a:spLocks noGrp="1"/>
          </p:cNvSpPr>
          <p:nvPr>
            <p:ph type="title"/>
          </p:nvPr>
        </p:nvSpPr>
        <p:spPr/>
        <p:txBody>
          <a:bodyPr/>
          <a:lstStyle/>
          <a:p>
            <a:r>
              <a:rPr lang="en-US" dirty="0"/>
              <a:t>Level III – Organ Level</a:t>
            </a:r>
          </a:p>
        </p:txBody>
      </p:sp>
      <p:sp>
        <p:nvSpPr>
          <p:cNvPr id="3" name="Content Placeholder 2">
            <a:extLst>
              <a:ext uri="{FF2B5EF4-FFF2-40B4-BE49-F238E27FC236}">
                <a16:creationId xmlns:a16="http://schemas.microsoft.com/office/drawing/2014/main" id="{0AFCE06A-9A77-40D4-9787-964D53EAD284}"/>
              </a:ext>
            </a:extLst>
          </p:cNvPr>
          <p:cNvSpPr>
            <a:spLocks noGrp="1"/>
          </p:cNvSpPr>
          <p:nvPr>
            <p:ph idx="1"/>
          </p:nvPr>
        </p:nvSpPr>
        <p:spPr/>
        <p:txBody>
          <a:bodyPr/>
          <a:lstStyle/>
          <a:p>
            <a:r>
              <a:rPr lang="en-US" dirty="0"/>
              <a:t>An </a:t>
            </a:r>
            <a:r>
              <a:rPr lang="en-US" dirty="0"/>
              <a:t>_____________________________________ </a:t>
            </a:r>
            <a:r>
              <a:rPr lang="en-US" dirty="0"/>
              <a:t>is a group of tissues assembled to perform a specialized physiological function</a:t>
            </a:r>
          </a:p>
        </p:txBody>
      </p:sp>
    </p:spTree>
    <p:extLst>
      <p:ext uri="{BB962C8B-B14F-4D97-AF65-F5344CB8AC3E}">
        <p14:creationId xmlns:p14="http://schemas.microsoft.com/office/powerpoint/2010/main" val="1247559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2F726-6FED-45A8-95BB-6D6039A10145}"/>
              </a:ext>
            </a:extLst>
          </p:cNvPr>
          <p:cNvSpPr>
            <a:spLocks noGrp="1"/>
          </p:cNvSpPr>
          <p:nvPr>
            <p:ph type="title"/>
          </p:nvPr>
        </p:nvSpPr>
        <p:spPr/>
        <p:txBody>
          <a:bodyPr/>
          <a:lstStyle/>
          <a:p>
            <a:r>
              <a:rPr lang="en-US" dirty="0"/>
              <a:t>Level IV – Organ System Level</a:t>
            </a:r>
          </a:p>
        </p:txBody>
      </p:sp>
      <p:sp>
        <p:nvSpPr>
          <p:cNvPr id="3" name="Content Placeholder 2">
            <a:extLst>
              <a:ext uri="{FF2B5EF4-FFF2-40B4-BE49-F238E27FC236}">
                <a16:creationId xmlns:a16="http://schemas.microsoft.com/office/drawing/2014/main" id="{ACFC165F-47B3-4877-BCC2-918979C1E5DD}"/>
              </a:ext>
            </a:extLst>
          </p:cNvPr>
          <p:cNvSpPr>
            <a:spLocks noGrp="1"/>
          </p:cNvSpPr>
          <p:nvPr>
            <p:ph idx="1"/>
          </p:nvPr>
        </p:nvSpPr>
        <p:spPr/>
        <p:txBody>
          <a:bodyPr/>
          <a:lstStyle/>
          <a:p>
            <a:r>
              <a:rPr lang="en-US" dirty="0"/>
              <a:t>The body is divided into organ systems, groups of organs that work together to meet a major physiological need.</a:t>
            </a:r>
          </a:p>
          <a:p>
            <a:r>
              <a:rPr lang="en-US" dirty="0"/>
              <a:t>An organ can “belong” to an organ system yet have functions integral to another system.</a:t>
            </a:r>
          </a:p>
        </p:txBody>
      </p:sp>
    </p:spTree>
    <p:extLst>
      <p:ext uri="{BB962C8B-B14F-4D97-AF65-F5344CB8AC3E}">
        <p14:creationId xmlns:p14="http://schemas.microsoft.com/office/powerpoint/2010/main" val="390128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E7335-5205-4BDA-B909-290F36195410}"/>
              </a:ext>
            </a:extLst>
          </p:cNvPr>
          <p:cNvSpPr>
            <a:spLocks noGrp="1"/>
          </p:cNvSpPr>
          <p:nvPr>
            <p:ph type="title"/>
          </p:nvPr>
        </p:nvSpPr>
        <p:spPr/>
        <p:txBody>
          <a:bodyPr/>
          <a:lstStyle/>
          <a:p>
            <a:r>
              <a:rPr lang="en-US" dirty="0"/>
              <a:t>Level V – Organism Level</a:t>
            </a:r>
          </a:p>
        </p:txBody>
      </p:sp>
      <p:sp>
        <p:nvSpPr>
          <p:cNvPr id="3" name="Content Placeholder 2">
            <a:extLst>
              <a:ext uri="{FF2B5EF4-FFF2-40B4-BE49-F238E27FC236}">
                <a16:creationId xmlns:a16="http://schemas.microsoft.com/office/drawing/2014/main" id="{6E08BF0B-4B7E-49EF-AA73-C91722FDDE7A}"/>
              </a:ext>
            </a:extLst>
          </p:cNvPr>
          <p:cNvSpPr>
            <a:spLocks noGrp="1"/>
          </p:cNvSpPr>
          <p:nvPr>
            <p:ph idx="1"/>
          </p:nvPr>
        </p:nvSpPr>
        <p:spPr/>
        <p:txBody>
          <a:bodyPr/>
          <a:lstStyle/>
          <a:p>
            <a:r>
              <a:rPr lang="en-US" dirty="0"/>
              <a:t>YOU!</a:t>
            </a:r>
          </a:p>
        </p:txBody>
      </p:sp>
    </p:spTree>
    <p:extLst>
      <p:ext uri="{BB962C8B-B14F-4D97-AF65-F5344CB8AC3E}">
        <p14:creationId xmlns:p14="http://schemas.microsoft.com/office/powerpoint/2010/main" val="103706375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313</TotalTime>
  <Words>1273</Words>
  <Application>Microsoft Office PowerPoint</Application>
  <PresentationFormat>Widescreen</PresentationFormat>
  <Paragraphs>189</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Century Gothic</vt:lpstr>
      <vt:lpstr>Wingdings 3</vt:lpstr>
      <vt:lpstr>Wisp</vt:lpstr>
      <vt:lpstr>Human Anatomy</vt:lpstr>
      <vt:lpstr>Subsets of Anatomy </vt:lpstr>
      <vt:lpstr>Subsets of Anatomy</vt:lpstr>
      <vt:lpstr>Anatomical Word Fragments</vt:lpstr>
      <vt:lpstr>Anatomical Word Fragments</vt:lpstr>
      <vt:lpstr>Anatomical Word Fragments</vt:lpstr>
      <vt:lpstr>Anatomical Word Fragments</vt:lpstr>
      <vt:lpstr>Anatomical Word Fragments</vt:lpstr>
      <vt:lpstr>Anatomical Word Fragments</vt:lpstr>
      <vt:lpstr>Anatomical Word Fragments</vt:lpstr>
      <vt:lpstr>Anatomical Word Fragments</vt:lpstr>
      <vt:lpstr>Anatomical Word Fragments</vt:lpstr>
      <vt:lpstr>Anatomical Word Fragments</vt:lpstr>
      <vt:lpstr>Anatomical Word Fragments</vt:lpstr>
      <vt:lpstr>Anatomical Perspective</vt:lpstr>
      <vt:lpstr>Anatomical Perspective</vt:lpstr>
      <vt:lpstr>Anatomical Perspective</vt:lpstr>
      <vt:lpstr>PowerPoint Presentation</vt:lpstr>
      <vt:lpstr>Anatomical Perspective</vt:lpstr>
      <vt:lpstr>Anatomical Perspective</vt:lpstr>
      <vt:lpstr>Anatomical Perspective</vt:lpstr>
      <vt:lpstr>Anatomical Perspective</vt:lpstr>
      <vt:lpstr>The Body Cavities</vt:lpstr>
      <vt:lpstr>The Body Cavities</vt:lpstr>
      <vt:lpstr>The Body Cavities</vt:lpstr>
      <vt:lpstr>Levels of Organization</vt:lpstr>
      <vt:lpstr>Levels of Organization</vt:lpstr>
      <vt:lpstr>Level 1 – Cellular Level</vt:lpstr>
      <vt:lpstr>Level 1 – Cellular Level</vt:lpstr>
      <vt:lpstr>Level 1 – Cellular Level</vt:lpstr>
      <vt:lpstr>Level 1 – Cellular Level</vt:lpstr>
      <vt:lpstr>Level 1 – Cellular Level</vt:lpstr>
      <vt:lpstr>Level II – Tissue Level</vt:lpstr>
      <vt:lpstr>Level III – Organ Level</vt:lpstr>
      <vt:lpstr>Level IV – Organ System Level</vt:lpstr>
      <vt:lpstr>Level V – Organism Level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&amp; Physiology</dc:title>
  <dc:creator>Karen Evans</dc:creator>
  <cp:lastModifiedBy>Karen Evans</cp:lastModifiedBy>
  <cp:revision>13</cp:revision>
  <dcterms:created xsi:type="dcterms:W3CDTF">2019-07-15T22:03:09Z</dcterms:created>
  <dcterms:modified xsi:type="dcterms:W3CDTF">2019-08-20T00:15:19Z</dcterms:modified>
</cp:coreProperties>
</file>