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8C7E59A-E0F5-414D-94AB-6AC9B1812907}" type="datetimeFigureOut">
              <a:rPr lang="en-US" smtClean="0"/>
              <a:pPr/>
              <a:t>3/4/2014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1FF27349-C9C7-4A63-8306-FDC561FFBFD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7E59A-E0F5-414D-94AB-6AC9B1812907}"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7E59A-E0F5-414D-94AB-6AC9B1812907}"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7E59A-E0F5-414D-94AB-6AC9B1812907}"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8C7E59A-E0F5-414D-94AB-6AC9B1812907}" type="datetimeFigureOut">
              <a:rPr lang="en-US" smtClean="0"/>
              <a:pPr/>
              <a:t>3/4/2014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1FF27349-C9C7-4A63-8306-FDC561FFBF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C7E59A-E0F5-414D-94AB-6AC9B1812907}" type="datetimeFigureOut">
              <a:rPr lang="en-US" smtClean="0"/>
              <a:pPr/>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8C7E59A-E0F5-414D-94AB-6AC9B1812907}" type="datetimeFigureOut">
              <a:rPr lang="en-US" smtClean="0"/>
              <a:pPr/>
              <a:t>3/4/2014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8C7E59A-E0F5-414D-94AB-6AC9B1812907}" type="datetimeFigureOut">
              <a:rPr lang="en-US" smtClean="0"/>
              <a:pPr/>
              <a:t>3/4/2014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7E59A-E0F5-414D-94AB-6AC9B1812907}" type="datetimeFigureOut">
              <a:rPr lang="en-US" smtClean="0"/>
              <a:pPr/>
              <a:t>3/4/2014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C7E59A-E0F5-414D-94AB-6AC9B1812907}" type="datetimeFigureOut">
              <a:rPr lang="en-US" smtClean="0"/>
              <a:pPr/>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8C7E59A-E0F5-414D-94AB-6AC9B1812907}" type="datetimeFigureOut">
              <a:rPr lang="en-US" smtClean="0"/>
              <a:pPr/>
              <a:t>3/4/2014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27349-C9C7-4A63-8306-FDC561FFBF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8C7E59A-E0F5-414D-94AB-6AC9B1812907}" type="datetimeFigureOut">
              <a:rPr lang="en-US" smtClean="0"/>
              <a:pPr/>
              <a:t>3/4/2014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FF27349-C9C7-4A63-8306-FDC561FFBFD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3505200"/>
            <a:ext cx="8229600" cy="1828800"/>
          </a:xfrm>
        </p:spPr>
        <p:txBody>
          <a:bodyPr/>
          <a:lstStyle/>
          <a:p>
            <a:r>
              <a:rPr lang="en-US" dirty="0" smtClean="0"/>
              <a:t>Delco PIAA</a:t>
            </a:r>
            <a:r>
              <a:rPr lang="en-US" dirty="0"/>
              <a:t/>
            </a:r>
            <a:br>
              <a:rPr lang="en-US" dirty="0"/>
            </a:br>
            <a:r>
              <a:rPr lang="en-US" dirty="0" smtClean="0"/>
              <a:t>March 5, 2014</a:t>
            </a:r>
            <a:endParaRPr lang="en-US" dirty="0"/>
          </a:p>
        </p:txBody>
      </p:sp>
      <p:sp>
        <p:nvSpPr>
          <p:cNvPr id="3" name="Subtitle 2"/>
          <p:cNvSpPr>
            <a:spLocks noGrp="1"/>
          </p:cNvSpPr>
          <p:nvPr>
            <p:ph type="subTitle" idx="1"/>
          </p:nvPr>
        </p:nvSpPr>
        <p:spPr>
          <a:xfrm>
            <a:off x="1371600" y="1219200"/>
            <a:ext cx="6400800" cy="2133600"/>
          </a:xfrm>
        </p:spPr>
        <p:txBody>
          <a:bodyPr>
            <a:noAutofit/>
          </a:bodyPr>
          <a:lstStyle/>
          <a:p>
            <a:r>
              <a:rPr lang="en-US" sz="6600" b="1" dirty="0" err="1" smtClean="0"/>
              <a:t>Baserunning</a:t>
            </a:r>
            <a:r>
              <a:rPr lang="en-US" sz="6600" b="1" dirty="0" smtClean="0"/>
              <a:t> Awards</a:t>
            </a:r>
            <a:endParaRPr lang="en-US" sz="66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 9</a:t>
            </a:r>
            <a:endParaRPr lang="en-US" dirty="0"/>
          </a:p>
        </p:txBody>
      </p:sp>
      <p:sp>
        <p:nvSpPr>
          <p:cNvPr id="3" name="Content Placeholder 2"/>
          <p:cNvSpPr>
            <a:spLocks noGrp="1"/>
          </p:cNvSpPr>
          <p:nvPr>
            <p:ph sz="half" idx="1"/>
          </p:nvPr>
        </p:nvSpPr>
        <p:spPr/>
        <p:txBody>
          <a:bodyPr>
            <a:normAutofit fontScale="92500" lnSpcReduction="20000"/>
          </a:bodyPr>
          <a:lstStyle/>
          <a:p>
            <a:pPr marL="119063" indent="17463">
              <a:buNone/>
            </a:pPr>
            <a:r>
              <a:rPr lang="en-US" b="1" dirty="0" smtClean="0"/>
              <a:t>With R2 on second and R1 on first base, B3 hits a fly ball in shallow right field area between F3, F4, and F9.  All three players converge on the ball as it falls safely but is fielded on the bounce by F4.  R2 is beyond third, R1 beyond second, and B3 is beyond first when F4 throws to home base (or third base).  Ball bounces into stand.  </a:t>
            </a:r>
            <a:endParaRPr lang="en-US" b="1" dirty="0"/>
          </a:p>
        </p:txBody>
      </p:sp>
      <p:sp>
        <p:nvSpPr>
          <p:cNvPr id="4" name="Content Placeholder 3"/>
          <p:cNvSpPr>
            <a:spLocks noGrp="1"/>
          </p:cNvSpPr>
          <p:nvPr>
            <p:ph sz="half" idx="2"/>
          </p:nvPr>
        </p:nvSpPr>
        <p:spPr/>
        <p:txBody>
          <a:bodyPr>
            <a:normAutofit fontScale="92500" lnSpcReduction="20000"/>
          </a:bodyPr>
          <a:lstStyle/>
          <a:p>
            <a:pPr marL="119063" indent="17463">
              <a:buNone/>
            </a:pPr>
            <a:r>
              <a:rPr lang="en-US" b="1" dirty="0" smtClean="0"/>
              <a:t>Ruling:  Though F4’s throw was the first play by an infielder, award each runner (including batter-runner) two bases </a:t>
            </a:r>
            <a:r>
              <a:rPr lang="en-US" b="1" dirty="0"/>
              <a:t>from</a:t>
            </a:r>
            <a:r>
              <a:rPr lang="en-US" b="1" dirty="0" smtClean="0"/>
              <a:t> the base he occupied when the ball left the hand of F4, since all runners already advanced one base.  If B3 had not reached first base, award all runners two bases from their location at the time of the pitch.</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#10</a:t>
            </a:r>
            <a:endParaRPr lang="en-US" dirty="0"/>
          </a:p>
        </p:txBody>
      </p:sp>
      <p:sp>
        <p:nvSpPr>
          <p:cNvPr id="3" name="Content Placeholder 2"/>
          <p:cNvSpPr>
            <a:spLocks noGrp="1"/>
          </p:cNvSpPr>
          <p:nvPr>
            <p:ph sz="half" idx="1"/>
          </p:nvPr>
        </p:nvSpPr>
        <p:spPr>
          <a:xfrm>
            <a:off x="457200" y="1295400"/>
            <a:ext cx="4038600" cy="4525963"/>
          </a:xfrm>
        </p:spPr>
        <p:txBody>
          <a:bodyPr>
            <a:noAutofit/>
          </a:bodyPr>
          <a:lstStyle/>
          <a:p>
            <a:pPr marL="119063" indent="17463">
              <a:buNone/>
            </a:pPr>
            <a:r>
              <a:rPr lang="en-US" sz="2200" b="1" dirty="0"/>
              <a:t>With runners on base, the ball becomes dead in a dugout resulting from (a) throw by F9 on a base hit, (b) throw by F1 while in contact with the plate, (c) throw by F1 not preceded by a pitch while not in contact with the plate, (d) a pitch that caroms off </a:t>
            </a:r>
            <a:r>
              <a:rPr lang="en-US" sz="2200" b="1" dirty="0" err="1"/>
              <a:t>shinguard</a:t>
            </a:r>
            <a:r>
              <a:rPr lang="en-US" sz="2200" b="1" dirty="0"/>
              <a:t> of F2 or (e) F5 falling into the dugout following the catch of a batted fly ball.  What are the awards for what bases?</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400" b="1" dirty="0" smtClean="0"/>
              <a:t>Ruling:  Award </a:t>
            </a:r>
            <a:r>
              <a:rPr lang="en-US" sz="2400" b="1" dirty="0"/>
              <a:t>two bases in (a) and (c) and one base in (b), (d), and (e).  Awards are from bases occupied at the time of throw in (a), (b) and (c), and at the time of the pitch in (d), and (e).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#11</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800" b="1" dirty="0"/>
              <a:t>R1 is at first when B2 hits to F6, who feints a throw to second and then throws the ball into the dugout.  At the time of the throw, R1 has touched second but B2 has not touched first.  </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800" b="1" dirty="0"/>
              <a:t>Because the feint by F6 is not considered a play, R1 is awarded third base and B2 is awarded second base.  The award is based on the positions of R1 and B2 at the time of the pitch.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#12</a:t>
            </a:r>
            <a:endParaRPr lang="en-US" dirty="0"/>
          </a:p>
        </p:txBody>
      </p:sp>
      <p:sp>
        <p:nvSpPr>
          <p:cNvPr id="3" name="Content Placeholder 2"/>
          <p:cNvSpPr>
            <a:spLocks noGrp="1"/>
          </p:cNvSpPr>
          <p:nvPr>
            <p:ph sz="half" idx="1"/>
          </p:nvPr>
        </p:nvSpPr>
        <p:spPr/>
        <p:txBody>
          <a:bodyPr>
            <a:normAutofit/>
          </a:bodyPr>
          <a:lstStyle/>
          <a:p>
            <a:pPr marL="119063" indent="17463">
              <a:buNone/>
            </a:pPr>
            <a:r>
              <a:rPr lang="en-US" sz="2400" b="1" dirty="0"/>
              <a:t>With </a:t>
            </a:r>
            <a:r>
              <a:rPr lang="en-US" sz="2400" b="1" dirty="0" smtClean="0"/>
              <a:t>R3 </a:t>
            </a:r>
            <a:r>
              <a:rPr lang="en-US" sz="2400" b="1" dirty="0"/>
              <a:t>at third and </a:t>
            </a:r>
            <a:r>
              <a:rPr lang="en-US" sz="2400" b="1" dirty="0" smtClean="0"/>
              <a:t>R1 </a:t>
            </a:r>
            <a:r>
              <a:rPr lang="en-US" sz="2400" b="1" dirty="0"/>
              <a:t>at first with one out, B3 hits a ground ball to F4.  While attempting to tag </a:t>
            </a:r>
            <a:r>
              <a:rPr lang="en-US" sz="2400" b="1" dirty="0" smtClean="0"/>
              <a:t>R1 </a:t>
            </a:r>
            <a:r>
              <a:rPr lang="en-US" sz="2400" b="1" dirty="0"/>
              <a:t>advancing to second, F4 applies intentional excessive force to </a:t>
            </a:r>
            <a:r>
              <a:rPr lang="en-US" sz="2400" b="1" dirty="0" smtClean="0"/>
              <a:t>R1’s </a:t>
            </a:r>
            <a:r>
              <a:rPr lang="en-US" sz="2400" b="1" dirty="0"/>
              <a:t>head.  On the play </a:t>
            </a:r>
            <a:r>
              <a:rPr lang="en-US" sz="2400" b="1" dirty="0" smtClean="0"/>
              <a:t>R3 </a:t>
            </a:r>
            <a:r>
              <a:rPr lang="en-US" sz="2400" b="1" dirty="0"/>
              <a:t>is (a) advancing to the plate, or (b) </a:t>
            </a:r>
            <a:r>
              <a:rPr lang="en-US" sz="2400" b="1" dirty="0" smtClean="0"/>
              <a:t>R3 </a:t>
            </a:r>
            <a:r>
              <a:rPr lang="en-US" sz="2400" b="1" dirty="0"/>
              <a:t>holds at third.  </a:t>
            </a:r>
          </a:p>
        </p:txBody>
      </p:sp>
      <p:sp>
        <p:nvSpPr>
          <p:cNvPr id="4" name="Content Placeholder 3"/>
          <p:cNvSpPr>
            <a:spLocks noGrp="1"/>
          </p:cNvSpPr>
          <p:nvPr>
            <p:ph sz="half" idx="2"/>
          </p:nvPr>
        </p:nvSpPr>
        <p:spPr>
          <a:xfrm>
            <a:off x="4648200" y="1600200"/>
            <a:ext cx="4038600" cy="4724400"/>
          </a:xfrm>
        </p:spPr>
        <p:txBody>
          <a:bodyPr>
            <a:noAutofit/>
          </a:bodyPr>
          <a:lstStyle/>
          <a:p>
            <a:pPr marL="119063" indent="17463">
              <a:lnSpc>
                <a:spcPct val="90000"/>
              </a:lnSpc>
              <a:buNone/>
            </a:pPr>
            <a:r>
              <a:rPr lang="en-US" sz="2400" b="1" dirty="0"/>
              <a:t>In both (a) and (b), F4 is guilty of malicious contact.  The play becomes dead immediately, and F4 is ejected.  Since F4 tagged R2 </a:t>
            </a:r>
            <a:r>
              <a:rPr lang="en-US" sz="2400" b="1" dirty="0" smtClean="0"/>
              <a:t>Out </a:t>
            </a:r>
            <a:r>
              <a:rPr lang="en-US" sz="2400" b="1" dirty="0"/>
              <a:t>simultaneously with the malicious contact, the out stands; B3 is awarded first.  In (a) </a:t>
            </a:r>
            <a:r>
              <a:rPr lang="en-US" sz="2400" b="1" dirty="0" smtClean="0"/>
              <a:t>R3 </a:t>
            </a:r>
            <a:r>
              <a:rPr lang="en-US" sz="2400" b="1" dirty="0"/>
              <a:t>will be awarded home, scoring the run.  In (b) </a:t>
            </a:r>
            <a:r>
              <a:rPr lang="en-US" sz="2400" b="1" dirty="0" smtClean="0"/>
              <a:t>R3 </a:t>
            </a:r>
            <a:r>
              <a:rPr lang="en-US" sz="2400" b="1" dirty="0"/>
              <a:t>will stay at third since he was not advancing on the play.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#13</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800" b="1" dirty="0"/>
              <a:t>With two outs and </a:t>
            </a:r>
            <a:r>
              <a:rPr lang="en-US" sz="2800" b="1" dirty="0" smtClean="0"/>
              <a:t>R2 </a:t>
            </a:r>
            <a:r>
              <a:rPr lang="en-US" sz="2800" b="1" dirty="0"/>
              <a:t>on second, B4 strikes out, but the pitch gets by F2 and is rolling toward the backstop.  F2 chases the ball down and stops it with his mask.</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800" b="1" dirty="0"/>
              <a:t>This is delayed dead ball situation.  </a:t>
            </a:r>
            <a:r>
              <a:rPr lang="en-US" sz="2800" b="1" dirty="0" smtClean="0"/>
              <a:t>R2 and B4 are </a:t>
            </a:r>
            <a:r>
              <a:rPr lang="en-US" sz="2800" b="1" dirty="0"/>
              <a:t>awarded two bases from the time of the infraction at the end of playing </a:t>
            </a:r>
            <a:r>
              <a:rPr lang="en-US" sz="2800" b="1" dirty="0" smtClean="0"/>
              <a:t>action, i.e., R2 scores and B4 is awarded second.</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#14</a:t>
            </a:r>
            <a:endParaRPr lang="en-US" dirty="0"/>
          </a:p>
        </p:txBody>
      </p:sp>
      <p:sp>
        <p:nvSpPr>
          <p:cNvPr id="3" name="Content Placeholder 2"/>
          <p:cNvSpPr>
            <a:spLocks noGrp="1"/>
          </p:cNvSpPr>
          <p:nvPr>
            <p:ph sz="half" idx="1"/>
          </p:nvPr>
        </p:nvSpPr>
        <p:spPr>
          <a:xfrm>
            <a:off x="457200" y="1371600"/>
            <a:ext cx="4038600" cy="4525963"/>
          </a:xfrm>
        </p:spPr>
        <p:txBody>
          <a:bodyPr>
            <a:noAutofit/>
          </a:bodyPr>
          <a:lstStyle/>
          <a:p>
            <a:pPr marL="119063" indent="17463">
              <a:buNone/>
            </a:pPr>
            <a:r>
              <a:rPr lang="en-US" sz="2200" b="1" dirty="0" smtClean="0"/>
              <a:t>R3, </a:t>
            </a:r>
            <a:r>
              <a:rPr lang="en-US" sz="2200" b="1" dirty="0"/>
              <a:t>R2, and </a:t>
            </a:r>
            <a:r>
              <a:rPr lang="en-US" sz="2200" b="1" dirty="0" smtClean="0"/>
              <a:t>R1 </a:t>
            </a:r>
            <a:r>
              <a:rPr lang="en-US" sz="2200" b="1" dirty="0"/>
              <a:t>are on third, second, and first bases, respectively.  There are two outs and a count of three balls, two strikes on B6.  F1 pumps three times and umpire signals dead ball.  The violation occurs after R2 and </a:t>
            </a:r>
            <a:r>
              <a:rPr lang="en-US" sz="2200" b="1" dirty="0" smtClean="0"/>
              <a:t>R1 </a:t>
            </a:r>
            <a:r>
              <a:rPr lang="en-US" sz="2200" b="1" dirty="0"/>
              <a:t>each have advanced one base.  F1 delivers following his violation and B6 swings and misses a third </a:t>
            </a:r>
            <a:r>
              <a:rPr lang="en-US" sz="2200" b="1" dirty="0" smtClean="0"/>
              <a:t>strike</a:t>
            </a:r>
            <a:r>
              <a:rPr lang="en-US" sz="2200" b="1" dirty="0"/>
              <a:t>.</a:t>
            </a:r>
          </a:p>
        </p:txBody>
      </p:sp>
      <p:sp>
        <p:nvSpPr>
          <p:cNvPr id="4" name="Content Placeholder 3"/>
          <p:cNvSpPr>
            <a:spLocks noGrp="1"/>
          </p:cNvSpPr>
          <p:nvPr>
            <p:ph sz="half" idx="2"/>
          </p:nvPr>
        </p:nvSpPr>
        <p:spPr>
          <a:xfrm>
            <a:off x="4648200" y="1447800"/>
            <a:ext cx="4038600" cy="4525963"/>
          </a:xfrm>
        </p:spPr>
        <p:txBody>
          <a:bodyPr>
            <a:normAutofit/>
          </a:bodyPr>
          <a:lstStyle/>
          <a:p>
            <a:pPr marL="119063" indent="17463">
              <a:lnSpc>
                <a:spcPct val="80000"/>
              </a:lnSpc>
              <a:buNone/>
            </a:pPr>
            <a:r>
              <a:rPr lang="en-US" sz="2400" b="1" dirty="0" smtClean="0"/>
              <a:t>Ruling:  Balk</a:t>
            </a:r>
            <a:r>
              <a:rPr lang="en-US" sz="2400" b="1" dirty="0"/>
              <a:t>.  </a:t>
            </a:r>
            <a:r>
              <a:rPr lang="en-US" sz="2400" b="1" dirty="0" smtClean="0"/>
              <a:t>Immediate dead ball.  Each </a:t>
            </a:r>
            <a:r>
              <a:rPr lang="en-US" sz="2400" b="1" dirty="0"/>
              <a:t>runner is awarded one base from where he was at the time of the </a:t>
            </a:r>
            <a:r>
              <a:rPr lang="en-US" sz="2400" b="1" dirty="0" smtClean="0"/>
              <a:t>infraction, i.e., at the time of the balk.  </a:t>
            </a:r>
            <a:r>
              <a:rPr lang="en-US" sz="2400" b="1" dirty="0"/>
              <a:t>Count remains three balls, two strikes on B6.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#15</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800" b="1" dirty="0"/>
              <a:t>B1 hits a hard line drive to F5, who knocks the ball down.  F5 recovers and overthrows first base and the ball goes into dead-ball territory.  At the time of the throw B1 has not yet touched first.</a:t>
            </a:r>
          </a:p>
        </p:txBody>
      </p:sp>
      <p:sp>
        <p:nvSpPr>
          <p:cNvPr id="4" name="Content Placeholder 3"/>
          <p:cNvSpPr>
            <a:spLocks noGrp="1"/>
          </p:cNvSpPr>
          <p:nvPr>
            <p:ph sz="half" idx="2"/>
          </p:nvPr>
        </p:nvSpPr>
        <p:spPr/>
        <p:txBody>
          <a:bodyPr/>
          <a:lstStyle/>
          <a:p>
            <a:pPr marL="119063" indent="17463">
              <a:buNone/>
            </a:pPr>
            <a:r>
              <a:rPr lang="en-US" b="1" dirty="0" smtClean="0"/>
              <a:t>Ruling:  B1 is awarded second.</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#16</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400" b="1" dirty="0"/>
              <a:t>With two outs and R1 on first, the third strike is dropped and rolls along the first base line enabling B4 to reach first and R1 second while F2 is trying to scoop up the ball.  F2 then overthrows third attempting to put out R1 and the ball goes into the stands.</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400" b="1" dirty="0"/>
              <a:t>Since all runners have advanced one base before F2’s overthrow, awards are measured from the bases occupied at the time of the throw.  Both R1 and B4 are awarded two bases from the base each occupied when the ball left the hand of F2 on the overthrow.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 17</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800" b="1" dirty="0"/>
              <a:t>R1 is at first when B2 hits to F6, who throws to second for one out.  F4’s relay to first goes into dead-ball territory.  At the time of the throw, B2 has (a) not touched first or (b) touched first.  </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800" b="1" dirty="0" smtClean="0"/>
              <a:t>Ruling:  Because </a:t>
            </a:r>
            <a:r>
              <a:rPr lang="en-US" sz="2800" b="1" dirty="0"/>
              <a:t>F4’s throw was the second play by an infielder , the award is from the time of the throw.  Therefore, </a:t>
            </a:r>
            <a:r>
              <a:rPr lang="en-US" sz="2800" b="1" dirty="0" smtClean="0"/>
              <a:t> in </a:t>
            </a:r>
            <a:r>
              <a:rPr lang="en-US" sz="2800" b="1" dirty="0"/>
              <a:t>(a) B2 is awarded second base.  In (b) B2 is awarded third base.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#18</a:t>
            </a:r>
            <a:endParaRPr lang="en-US" dirty="0"/>
          </a:p>
        </p:txBody>
      </p:sp>
      <p:sp>
        <p:nvSpPr>
          <p:cNvPr id="3" name="Content Placeholder 2"/>
          <p:cNvSpPr>
            <a:spLocks noGrp="1"/>
          </p:cNvSpPr>
          <p:nvPr>
            <p:ph sz="half" idx="1"/>
          </p:nvPr>
        </p:nvSpPr>
        <p:spPr/>
        <p:txBody>
          <a:bodyPr>
            <a:normAutofit/>
          </a:bodyPr>
          <a:lstStyle/>
          <a:p>
            <a:pPr marL="119063" indent="17463">
              <a:buNone/>
            </a:pPr>
            <a:r>
              <a:rPr lang="en-US" sz="2800" b="1" dirty="0"/>
              <a:t>B1 singles to right field, (a) the ball rolls to a stop and F9, attempting to pick it up, kicks the ball into dead-ball territory or (b) the bouncing ball strikes F9 on the leg and deflects into dead-ball territory.  </a:t>
            </a:r>
          </a:p>
        </p:txBody>
      </p:sp>
      <p:sp>
        <p:nvSpPr>
          <p:cNvPr id="4" name="Content Placeholder 3"/>
          <p:cNvSpPr>
            <a:spLocks noGrp="1"/>
          </p:cNvSpPr>
          <p:nvPr>
            <p:ph sz="half" idx="2"/>
          </p:nvPr>
        </p:nvSpPr>
        <p:spPr/>
        <p:txBody>
          <a:bodyPr>
            <a:noAutofit/>
          </a:bodyPr>
          <a:lstStyle/>
          <a:p>
            <a:pPr marL="119063" indent="17463">
              <a:buNone/>
            </a:pPr>
            <a:r>
              <a:rPr lang="en-US" sz="2000" b="1" dirty="0" smtClean="0"/>
              <a:t>Ruling:  In </a:t>
            </a:r>
            <a:r>
              <a:rPr lang="en-US" sz="2000" b="1" dirty="0"/>
              <a:t>(a) F9 applied the impetus that caused the ball to go into dead-ball territory, which is the same as if he had thrown it there.  The award to any runner is two bases from the base occupied at the time of the kick(throw).  In (b) the force of the batted ball caused the ball to go into dead-ball  territory so the award is two bases from the base occupied at the time of the pitch.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a:t>
            </a:r>
            <a:endParaRPr lang="en-US" dirty="0"/>
          </a:p>
        </p:txBody>
      </p:sp>
      <p:sp>
        <p:nvSpPr>
          <p:cNvPr id="3" name="Content Placeholder 2"/>
          <p:cNvSpPr>
            <a:spLocks noGrp="1"/>
          </p:cNvSpPr>
          <p:nvPr>
            <p:ph sz="half" idx="1"/>
          </p:nvPr>
        </p:nvSpPr>
        <p:spPr/>
        <p:txBody>
          <a:bodyPr>
            <a:normAutofit/>
          </a:bodyPr>
          <a:lstStyle/>
          <a:p>
            <a:pPr marL="0" indent="0">
              <a:buNone/>
            </a:pPr>
            <a:r>
              <a:rPr lang="en-US" b="1" dirty="0" smtClean="0"/>
              <a:t>B1 hits a slow roller to F5 who makes no play.  The batter –runner feints an attempt to go to second and F5’s subsequent throw goes into dead – ball territory.</a:t>
            </a:r>
          </a:p>
          <a:p>
            <a:pPr>
              <a:buNone/>
            </a:pPr>
            <a:endParaRPr lang="en-US" dirty="0"/>
          </a:p>
          <a:p>
            <a:pPr>
              <a:buNone/>
            </a:pPr>
            <a:endParaRPr lang="en-US" dirty="0"/>
          </a:p>
        </p:txBody>
      </p:sp>
      <p:sp>
        <p:nvSpPr>
          <p:cNvPr id="4" name="Content Placeholder 3"/>
          <p:cNvSpPr>
            <a:spLocks noGrp="1"/>
          </p:cNvSpPr>
          <p:nvPr>
            <p:ph sz="half" idx="2"/>
          </p:nvPr>
        </p:nvSpPr>
        <p:spPr/>
        <p:txBody>
          <a:bodyPr>
            <a:normAutofit/>
          </a:bodyPr>
          <a:lstStyle/>
          <a:p>
            <a:pPr marL="119063" indent="17463">
              <a:buNone/>
            </a:pPr>
            <a:r>
              <a:rPr lang="en-US" dirty="0" smtClean="0"/>
              <a:t>Ruling: B1 is awarded third.  Though F5’s throw was the first play by an infielder, all runners (in this case only the </a:t>
            </a:r>
            <a:r>
              <a:rPr lang="en-US" b="1" dirty="0"/>
              <a:t>batter-runner</a:t>
            </a:r>
            <a:r>
              <a:rPr lang="en-US" dirty="0" smtClean="0"/>
              <a:t>) have already advanced a base.  Therefore, the awards are measured from the time of the throw.</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#19</a:t>
            </a:r>
            <a:endParaRPr lang="en-US" dirty="0"/>
          </a:p>
        </p:txBody>
      </p:sp>
      <p:sp>
        <p:nvSpPr>
          <p:cNvPr id="3" name="Content Placeholder 2"/>
          <p:cNvSpPr>
            <a:spLocks noGrp="1"/>
          </p:cNvSpPr>
          <p:nvPr>
            <p:ph sz="half" idx="1"/>
          </p:nvPr>
        </p:nvSpPr>
        <p:spPr>
          <a:xfrm>
            <a:off x="457200" y="1112837"/>
            <a:ext cx="4038600" cy="5287963"/>
          </a:xfrm>
        </p:spPr>
        <p:txBody>
          <a:bodyPr>
            <a:noAutofit/>
          </a:bodyPr>
          <a:lstStyle/>
          <a:p>
            <a:pPr marL="119063" indent="17463">
              <a:buNone/>
            </a:pPr>
            <a:r>
              <a:rPr lang="en-US" sz="2000" b="1" dirty="0"/>
              <a:t>With runners on first and third bases, the pitcher assumes his position on the pitcher’s plate in the set position with the ball in both hands in front of his body.  </a:t>
            </a:r>
            <a:r>
              <a:rPr lang="en-US" sz="2000" b="1" dirty="0" smtClean="0"/>
              <a:t>R3 </a:t>
            </a:r>
            <a:r>
              <a:rPr lang="en-US" sz="2000" b="1" dirty="0"/>
              <a:t>makes a break towards the plate.  F1 steps clearly backward off the pitcher’s plate.  F1 then runs several steps towards home plate and throws the ball to the catcher while </a:t>
            </a:r>
            <a:r>
              <a:rPr lang="en-US" sz="2000" b="1" dirty="0" smtClean="0"/>
              <a:t>R3 </a:t>
            </a:r>
            <a:r>
              <a:rPr lang="en-US" sz="2000" b="1" dirty="0"/>
              <a:t>continues to advance.  The throw bounces away from F2 and into the stands.  How far should </a:t>
            </a:r>
            <a:r>
              <a:rPr lang="en-US" sz="2000" b="1" dirty="0" smtClean="0"/>
              <a:t>R1 </a:t>
            </a:r>
            <a:r>
              <a:rPr lang="en-US" sz="2000" b="1" dirty="0"/>
              <a:t>, who is on first, be allowed to </a:t>
            </a:r>
            <a:r>
              <a:rPr lang="en-US" sz="2000" b="1" dirty="0" smtClean="0"/>
              <a:t>advance?  </a:t>
            </a:r>
            <a:endParaRPr lang="en-US" sz="2000" b="1" dirty="0"/>
          </a:p>
        </p:txBody>
      </p:sp>
      <p:sp>
        <p:nvSpPr>
          <p:cNvPr id="4" name="Content Placeholder 3"/>
          <p:cNvSpPr>
            <a:spLocks noGrp="1"/>
          </p:cNvSpPr>
          <p:nvPr>
            <p:ph sz="half" idx="2"/>
          </p:nvPr>
        </p:nvSpPr>
        <p:spPr/>
        <p:txBody>
          <a:bodyPr>
            <a:normAutofit fontScale="77500" lnSpcReduction="20000"/>
          </a:bodyPr>
          <a:lstStyle/>
          <a:p>
            <a:pPr marL="119063" indent="17463">
              <a:buNone/>
            </a:pPr>
            <a:r>
              <a:rPr lang="en-US" sz="3100" b="1" dirty="0" smtClean="0"/>
              <a:t>Ruling:  When </a:t>
            </a:r>
            <a:r>
              <a:rPr lang="en-US" sz="3100" b="1" dirty="0"/>
              <a:t>the pitcher legally stepped clearly backward off the pitcher’s plate, he became an infielder and his throw into the stands resulted in all runner’s being awarded two bases from where they were at the time the throw left the fielder’s hand.  R2 would be awarded third base in this situation.</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#20</a:t>
            </a:r>
            <a:endParaRPr lang="en-US" dirty="0"/>
          </a:p>
        </p:txBody>
      </p:sp>
      <p:sp>
        <p:nvSpPr>
          <p:cNvPr id="3" name="Content Placeholder 2"/>
          <p:cNvSpPr>
            <a:spLocks noGrp="1"/>
          </p:cNvSpPr>
          <p:nvPr>
            <p:ph sz="half" idx="1"/>
          </p:nvPr>
        </p:nvSpPr>
        <p:spPr/>
        <p:txBody>
          <a:bodyPr>
            <a:normAutofit/>
          </a:bodyPr>
          <a:lstStyle/>
          <a:p>
            <a:pPr marL="119063" indent="17463">
              <a:lnSpc>
                <a:spcPct val="90000"/>
              </a:lnSpc>
              <a:buNone/>
            </a:pPr>
            <a:r>
              <a:rPr lang="en-US" sz="2400" b="1" dirty="0"/>
              <a:t>B1 hits a long fly ball to left field.  F7 goes back to the fence, leaps, but is not able to touch the ball.  The ball then rebounds off the fence, strikes the fielder’s glove and ricochets over the fence in fair territory.  Is this a home run or ground rule double?  </a:t>
            </a:r>
          </a:p>
        </p:txBody>
      </p:sp>
      <p:sp>
        <p:nvSpPr>
          <p:cNvPr id="4" name="Content Placeholder 3"/>
          <p:cNvSpPr>
            <a:spLocks noGrp="1"/>
          </p:cNvSpPr>
          <p:nvPr>
            <p:ph sz="half" idx="2"/>
          </p:nvPr>
        </p:nvSpPr>
        <p:spPr/>
        <p:txBody>
          <a:bodyPr>
            <a:normAutofit/>
          </a:bodyPr>
          <a:lstStyle/>
          <a:p>
            <a:pPr marL="119063" indent="17463">
              <a:lnSpc>
                <a:spcPct val="90000"/>
              </a:lnSpc>
              <a:buNone/>
            </a:pPr>
            <a:r>
              <a:rPr lang="en-US" sz="2400" b="1" dirty="0"/>
              <a:t>This would be considered a ground-rule double.  To be a home run, the ball must clear the fence in flight.  Action secondary to the hit (ball ricocheting off the fence and then off the fielder’s glove) caused the ball to go into dead-ball area.  Therefore, the hit shall be ruled a ground-rule double.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#21</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400" b="1" dirty="0"/>
              <a:t>R1 is on first when B2 hits fair ball (a) down the right-field line that rolls into foul territory or (b) to the left-center field gap.  In both cases, a spectator picks up the ball in live-ball territory and tosses it to the fielder.  </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400" b="1" dirty="0"/>
              <a:t>In both (a) and (b) ball is dead immediately at the moment of interference and the umpire shall award R1 and B2 the bases they would have reached, in his opinion, had there been no spectator interference.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#22</a:t>
            </a:r>
            <a:endParaRPr lang="en-US" dirty="0"/>
          </a:p>
        </p:txBody>
      </p:sp>
      <p:sp>
        <p:nvSpPr>
          <p:cNvPr id="3" name="Content Placeholder 2"/>
          <p:cNvSpPr>
            <a:spLocks noGrp="1"/>
          </p:cNvSpPr>
          <p:nvPr>
            <p:ph sz="half" idx="1"/>
          </p:nvPr>
        </p:nvSpPr>
        <p:spPr/>
        <p:txBody>
          <a:bodyPr>
            <a:normAutofit/>
          </a:bodyPr>
          <a:lstStyle/>
          <a:p>
            <a:pPr marL="119063" indent="17463">
              <a:lnSpc>
                <a:spcPct val="90000"/>
              </a:lnSpc>
              <a:buNone/>
            </a:pPr>
            <a:r>
              <a:rPr lang="en-US" sz="2400" b="1" dirty="0"/>
              <a:t>The batter hits a single to right.  Batter-runner is caught in a rundown between first and second.  During the rundown, the ball becomes lodged in batter-runner’s shirt while he is (a) headed toward first base (b) headed toward second.</a:t>
            </a:r>
          </a:p>
        </p:txBody>
      </p:sp>
      <p:sp>
        <p:nvSpPr>
          <p:cNvPr id="4" name="Content Placeholder 3"/>
          <p:cNvSpPr>
            <a:spLocks noGrp="1"/>
          </p:cNvSpPr>
          <p:nvPr>
            <p:ph sz="half" idx="2"/>
          </p:nvPr>
        </p:nvSpPr>
        <p:spPr/>
        <p:txBody>
          <a:bodyPr>
            <a:normAutofit/>
          </a:bodyPr>
          <a:lstStyle/>
          <a:p>
            <a:pPr marL="119063" indent="17463">
              <a:lnSpc>
                <a:spcPct val="90000"/>
              </a:lnSpc>
              <a:buNone/>
            </a:pPr>
            <a:r>
              <a:rPr lang="en-US" sz="2400" b="1" dirty="0"/>
              <a:t>The ball is dead immediately in both cases, (a) batter-runner is placed on first; in (b) batter-runner is awarded second.  In either case, all other runners move up, if forced to advance because of the award to the batter-runner.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#23</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800" b="1" dirty="0"/>
              <a:t>F3 reaches into the stands to make a catch on a foul fly ball.  A spectator touches the ball or glove of F3 and prevents the catch.  </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800" b="1" dirty="0"/>
              <a:t>Interference is not called.  Fielders  are not covered by the spectator interference rule when the fielder reaches into dead-ball territory.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Bonus Time!</a:t>
            </a:r>
            <a:endParaRPr lang="en-US" dirty="0"/>
          </a:p>
        </p:txBody>
      </p:sp>
      <p:sp>
        <p:nvSpPr>
          <p:cNvPr id="3" name="Content Placeholder 2"/>
          <p:cNvSpPr>
            <a:spLocks noGrp="1"/>
          </p:cNvSpPr>
          <p:nvPr>
            <p:ph sz="half" idx="1"/>
          </p:nvPr>
        </p:nvSpPr>
        <p:spPr/>
        <p:txBody>
          <a:bodyPr>
            <a:normAutofit/>
          </a:bodyPr>
          <a:lstStyle/>
          <a:p>
            <a:pPr marL="119063" indent="17463">
              <a:lnSpc>
                <a:spcPct val="80000"/>
              </a:lnSpc>
              <a:buNone/>
            </a:pPr>
            <a:r>
              <a:rPr lang="en-US" sz="2400" b="1" dirty="0"/>
              <a:t>Can you name a situation when a runner will be awarded 3 bases?</a:t>
            </a:r>
          </a:p>
        </p:txBody>
      </p:sp>
      <p:sp>
        <p:nvSpPr>
          <p:cNvPr id="4" name="Content Placeholder 3"/>
          <p:cNvSpPr>
            <a:spLocks noGrp="1"/>
          </p:cNvSpPr>
          <p:nvPr>
            <p:ph sz="half" idx="2"/>
          </p:nvPr>
        </p:nvSpPr>
        <p:spPr/>
        <p:txBody>
          <a:bodyPr>
            <a:normAutofit/>
          </a:bodyPr>
          <a:lstStyle/>
          <a:p>
            <a:pPr marL="119063" indent="17463">
              <a:lnSpc>
                <a:spcPct val="80000"/>
              </a:lnSpc>
              <a:buNone/>
            </a:pPr>
            <a:r>
              <a:rPr lang="en-US" sz="2400" b="1" dirty="0"/>
              <a:t>Fair Batted ball contacted with detached player equipment or illegal glove/mitt.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plus(in)">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Bonus</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Can you name a situation when four bases will be awarded?</a:t>
            </a:r>
            <a:endParaRPr lang="en-US" dirty="0"/>
          </a:p>
        </p:txBody>
      </p:sp>
      <p:sp>
        <p:nvSpPr>
          <p:cNvPr id="4" name="Content Placeholder 3"/>
          <p:cNvSpPr>
            <a:spLocks noGrp="1"/>
          </p:cNvSpPr>
          <p:nvPr>
            <p:ph sz="half" idx="2"/>
          </p:nvPr>
        </p:nvSpPr>
        <p:spPr/>
        <p:txBody>
          <a:bodyPr>
            <a:normAutofit fontScale="85000" lnSpcReduction="10000"/>
          </a:bodyPr>
          <a:lstStyle/>
          <a:p>
            <a:pPr marL="651510" indent="-514350">
              <a:buAutoNum type="arabicPeriod"/>
            </a:pPr>
            <a:r>
              <a:rPr lang="en-US" dirty="0" smtClean="0"/>
              <a:t>Fair batted ball over fence in flight.</a:t>
            </a:r>
          </a:p>
          <a:p>
            <a:pPr marL="651510" indent="-514350">
              <a:buAutoNum type="arabicPeriod"/>
            </a:pPr>
            <a:r>
              <a:rPr lang="en-US" dirty="0" smtClean="0"/>
              <a:t>Fair batted ball hits foul pole above fence in flight.</a:t>
            </a:r>
          </a:p>
          <a:p>
            <a:pPr marL="651510" indent="-514350">
              <a:buAutoNum type="arabicPeriod"/>
            </a:pPr>
            <a:r>
              <a:rPr lang="en-US" dirty="0" smtClean="0"/>
              <a:t>Fair batted ball prevented from going over fence because it is touched by spectator.</a:t>
            </a:r>
          </a:p>
          <a:p>
            <a:pPr marL="651510" indent="-514350">
              <a:buAutoNum type="arabicPeriod"/>
            </a:pPr>
            <a:r>
              <a:rPr lang="en-US" dirty="0" smtClean="0"/>
              <a:t>Fair batted ball prevented from going over fence because of contact with detached player equipment or illegal glove/mitt.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amond(in)">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diamond(in)">
                                      <p:cBhvr>
                                        <p:cTn id="17" dur="20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diamond(in)">
                                      <p:cBhvr>
                                        <p:cTn id="22" dur="20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diamond(in)">
                                      <p:cBhvr>
                                        <p:cTn id="27"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#2</a:t>
            </a:r>
            <a:endParaRPr lang="en-US" dirty="0"/>
          </a:p>
        </p:txBody>
      </p:sp>
      <p:sp>
        <p:nvSpPr>
          <p:cNvPr id="3" name="Content Placeholder 2"/>
          <p:cNvSpPr>
            <a:spLocks noGrp="1"/>
          </p:cNvSpPr>
          <p:nvPr>
            <p:ph sz="half" idx="1"/>
          </p:nvPr>
        </p:nvSpPr>
        <p:spPr>
          <a:xfrm>
            <a:off x="457200" y="1295400"/>
            <a:ext cx="4038600" cy="4525963"/>
          </a:xfrm>
        </p:spPr>
        <p:txBody>
          <a:bodyPr>
            <a:normAutofit lnSpcReduction="10000"/>
          </a:bodyPr>
          <a:lstStyle/>
          <a:p>
            <a:pPr marL="119063" indent="17463">
              <a:buNone/>
            </a:pPr>
            <a:r>
              <a:rPr lang="en-US" b="1" dirty="0" smtClean="0"/>
              <a:t>R1 is at first when B2 hits to F6, who runs toward second for the force out.  Realizing he cannot beat R1 to the base, he throws to first and the ball goes into dead ball territory.  At the time of the throw, R1 had touched second, but B2 had not touched first.  </a:t>
            </a:r>
            <a:endParaRPr lang="en-US" b="1" dirty="0"/>
          </a:p>
        </p:txBody>
      </p:sp>
      <p:sp>
        <p:nvSpPr>
          <p:cNvPr id="4" name="Content Placeholder 3"/>
          <p:cNvSpPr>
            <a:spLocks noGrp="1"/>
          </p:cNvSpPr>
          <p:nvPr>
            <p:ph sz="half" idx="2"/>
          </p:nvPr>
        </p:nvSpPr>
        <p:spPr>
          <a:xfrm>
            <a:off x="4648200" y="1295400"/>
            <a:ext cx="4038600" cy="4525963"/>
          </a:xfrm>
        </p:spPr>
        <p:txBody>
          <a:bodyPr>
            <a:normAutofit lnSpcReduction="10000"/>
          </a:bodyPr>
          <a:lstStyle/>
          <a:p>
            <a:pPr marL="119063" indent="17463">
              <a:buNone/>
            </a:pPr>
            <a:r>
              <a:rPr lang="en-US" b="1" dirty="0" smtClean="0"/>
              <a:t>Ruling: F6’s attempt to put out R1 at second is considered a play.  The overthrow by F6 is considered a second play.  Because it was the second play by an infielder, R1 is awarded home an B2 is awarded second.</a:t>
            </a: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#3</a:t>
            </a:r>
            <a:endParaRPr lang="en-US" dirty="0"/>
          </a:p>
        </p:txBody>
      </p:sp>
      <p:sp>
        <p:nvSpPr>
          <p:cNvPr id="3" name="Content Placeholder 2"/>
          <p:cNvSpPr>
            <a:spLocks noGrp="1"/>
          </p:cNvSpPr>
          <p:nvPr>
            <p:ph sz="half" idx="1"/>
          </p:nvPr>
        </p:nvSpPr>
        <p:spPr>
          <a:xfrm>
            <a:off x="457200" y="1295400"/>
            <a:ext cx="4038600" cy="4525963"/>
          </a:xfrm>
        </p:spPr>
        <p:txBody>
          <a:bodyPr/>
          <a:lstStyle/>
          <a:p>
            <a:pPr marL="225425" lvl="1" indent="0">
              <a:buNone/>
            </a:pPr>
            <a:r>
              <a:rPr lang="en-US" b="1" dirty="0" smtClean="0"/>
              <a:t>R2 is at second when B3 hits to F6, who tries to tag R2 but misses.  F6 then overthrows first into dead-ball area.  R2 remains at second, but B3 had touched first at the time of the throw.</a:t>
            </a:r>
            <a:endParaRPr lang="en-US" b="1" dirty="0"/>
          </a:p>
        </p:txBody>
      </p:sp>
      <p:sp>
        <p:nvSpPr>
          <p:cNvPr id="4" name="Content Placeholder 3"/>
          <p:cNvSpPr>
            <a:spLocks noGrp="1"/>
          </p:cNvSpPr>
          <p:nvPr>
            <p:ph sz="half" idx="2"/>
          </p:nvPr>
        </p:nvSpPr>
        <p:spPr>
          <a:xfrm>
            <a:off x="4648200" y="1295400"/>
            <a:ext cx="4038600" cy="4525963"/>
          </a:xfrm>
        </p:spPr>
        <p:txBody>
          <a:bodyPr/>
          <a:lstStyle/>
          <a:p>
            <a:pPr marL="119063" indent="17463">
              <a:buNone/>
            </a:pPr>
            <a:r>
              <a:rPr lang="en-US" b="1" dirty="0" smtClean="0"/>
              <a:t>Ruling: Because it was the second play by an infielder, R2 is awarded home, and B3 is awarded third.</a:t>
            </a: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#4</a:t>
            </a:r>
            <a:endParaRPr lang="en-US" dirty="0"/>
          </a:p>
        </p:txBody>
      </p:sp>
      <p:sp>
        <p:nvSpPr>
          <p:cNvPr id="3" name="Content Placeholder 2"/>
          <p:cNvSpPr>
            <a:spLocks noGrp="1"/>
          </p:cNvSpPr>
          <p:nvPr>
            <p:ph sz="half" idx="1"/>
          </p:nvPr>
        </p:nvSpPr>
        <p:spPr/>
        <p:txBody>
          <a:bodyPr/>
          <a:lstStyle/>
          <a:p>
            <a:pPr marL="119063" indent="17463">
              <a:buNone/>
            </a:pPr>
            <a:r>
              <a:rPr lang="en-US" b="1" dirty="0" smtClean="0"/>
              <a:t>On a hit and run single, R1 has reached and passed second before the ball batted by B2 bounces over or through the fence in right field.</a:t>
            </a:r>
            <a:endParaRPr lang="en-US" b="1" dirty="0"/>
          </a:p>
        </p:txBody>
      </p:sp>
      <p:sp>
        <p:nvSpPr>
          <p:cNvPr id="4" name="Content Placeholder 3"/>
          <p:cNvSpPr>
            <a:spLocks noGrp="1"/>
          </p:cNvSpPr>
          <p:nvPr>
            <p:ph sz="half" idx="2"/>
          </p:nvPr>
        </p:nvSpPr>
        <p:spPr/>
        <p:txBody>
          <a:bodyPr/>
          <a:lstStyle/>
          <a:p>
            <a:pPr marL="119063" indent="17463">
              <a:buNone/>
            </a:pPr>
            <a:r>
              <a:rPr lang="en-US" b="1" dirty="0" smtClean="0"/>
              <a:t>Ruling:  The award of two bases is from first for R1 and from home plate for B2.</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#5</a:t>
            </a:r>
            <a:endParaRPr lang="en-US" dirty="0"/>
          </a:p>
        </p:txBody>
      </p:sp>
      <p:sp>
        <p:nvSpPr>
          <p:cNvPr id="3" name="Content Placeholder 2"/>
          <p:cNvSpPr>
            <a:spLocks noGrp="1"/>
          </p:cNvSpPr>
          <p:nvPr>
            <p:ph sz="half" idx="1"/>
          </p:nvPr>
        </p:nvSpPr>
        <p:spPr/>
        <p:txBody>
          <a:bodyPr>
            <a:normAutofit fontScale="92500" lnSpcReduction="10000"/>
          </a:bodyPr>
          <a:lstStyle/>
          <a:p>
            <a:pPr marL="119063" indent="17463">
              <a:buNone/>
            </a:pPr>
            <a:r>
              <a:rPr lang="en-US" b="1" dirty="0" smtClean="0"/>
              <a:t>With R1 on first base </a:t>
            </a:r>
            <a:r>
              <a:rPr lang="en-US" b="1" dirty="0" smtClean="0"/>
              <a:t>and </a:t>
            </a:r>
            <a:r>
              <a:rPr lang="en-US" b="1" dirty="0" smtClean="0"/>
              <a:t>one out, B3 hits a </a:t>
            </a:r>
            <a:r>
              <a:rPr lang="en-US" b="1" dirty="0" err="1" smtClean="0"/>
              <a:t>looper</a:t>
            </a:r>
            <a:r>
              <a:rPr lang="en-US" b="1" dirty="0" smtClean="0"/>
              <a:t> to right field.  R1 goes halfway to second and B3 rounds first base.  F9 traps the ball.  However, believing he has caught the ball, F9 throws to first with intentions of doubling off R1.  His throw is wild and goes into dead-ball territory.  What bases are awarded?</a:t>
            </a:r>
            <a:endParaRPr lang="en-US" b="1" dirty="0"/>
          </a:p>
        </p:txBody>
      </p:sp>
      <p:sp>
        <p:nvSpPr>
          <p:cNvPr id="4" name="Content Placeholder 3"/>
          <p:cNvSpPr>
            <a:spLocks noGrp="1"/>
          </p:cNvSpPr>
          <p:nvPr>
            <p:ph sz="half" idx="2"/>
          </p:nvPr>
        </p:nvSpPr>
        <p:spPr/>
        <p:txBody>
          <a:bodyPr>
            <a:normAutofit fontScale="92500" lnSpcReduction="10000"/>
          </a:bodyPr>
          <a:lstStyle/>
          <a:p>
            <a:pPr marL="119063" indent="17463">
              <a:buNone/>
            </a:pPr>
            <a:r>
              <a:rPr lang="en-US" b="1" dirty="0" smtClean="0"/>
              <a:t>Ruling: In this instance there were two runners between first and second bases when the ball left F9’s hand.  The runners will be placed on second and third, because no runner can be awarded more than two bases in this situation.  This means, technically B3 is awarded only one base.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#6</a:t>
            </a:r>
            <a:endParaRPr lang="en-US" dirty="0"/>
          </a:p>
        </p:txBody>
      </p:sp>
      <p:sp>
        <p:nvSpPr>
          <p:cNvPr id="3" name="Content Placeholder 2"/>
          <p:cNvSpPr>
            <a:spLocks noGrp="1"/>
          </p:cNvSpPr>
          <p:nvPr>
            <p:ph sz="half" idx="1"/>
          </p:nvPr>
        </p:nvSpPr>
        <p:spPr>
          <a:xfrm>
            <a:off x="457200" y="1219200"/>
            <a:ext cx="4038600" cy="4525963"/>
          </a:xfrm>
        </p:spPr>
        <p:txBody>
          <a:bodyPr>
            <a:noAutofit/>
          </a:bodyPr>
          <a:lstStyle/>
          <a:p>
            <a:pPr marL="119063" indent="17463">
              <a:buNone/>
            </a:pPr>
            <a:r>
              <a:rPr lang="en-US" sz="2400" b="1" dirty="0" smtClean="0"/>
              <a:t>F1 throws a pitch that strikes F2 on a </a:t>
            </a:r>
            <a:r>
              <a:rPr lang="en-US" sz="2400" b="1" dirty="0" err="1" smtClean="0"/>
              <a:t>shinguard</a:t>
            </a:r>
            <a:r>
              <a:rPr lang="en-US" sz="2400" b="1" dirty="0" smtClean="0"/>
              <a:t> and rolls away.  The ball (a) has stopped moving and F2, attempting to pick it up, kicks it into dead ball territory, or (b) is rolling and deflects off F2’s glove into dead-ball territory, or (c) F2 intentionally kicks the ball into dead-ball terr.</a:t>
            </a:r>
            <a:endParaRPr lang="en-US" sz="2400" b="1" dirty="0"/>
          </a:p>
        </p:txBody>
      </p:sp>
      <p:sp>
        <p:nvSpPr>
          <p:cNvPr id="4" name="Content Placeholder 3"/>
          <p:cNvSpPr>
            <a:spLocks noGrp="1"/>
          </p:cNvSpPr>
          <p:nvPr>
            <p:ph sz="half" idx="2"/>
          </p:nvPr>
        </p:nvSpPr>
        <p:spPr>
          <a:xfrm>
            <a:off x="4648200" y="1219200"/>
            <a:ext cx="4038600" cy="4906963"/>
          </a:xfrm>
        </p:spPr>
        <p:txBody>
          <a:bodyPr>
            <a:noAutofit/>
          </a:bodyPr>
          <a:lstStyle/>
          <a:p>
            <a:pPr marL="119063" indent="17463">
              <a:buNone/>
            </a:pPr>
            <a:r>
              <a:rPr lang="en-US" sz="1700" b="1" dirty="0" smtClean="0"/>
              <a:t>Ruling:  In (a) F2 applied the force that caused the ball to go into dead-ball territory, so the kick(throw) results in all runners being awarded two bases from the base occupied at the time of the kick(throw).  The pitch is considered over.  In (b) the force on the pitch caused the ball to go into dead-ball territory, so  the award to all runners is one base from the time of the pitch.  In (c) if the umpire judges the pitch would have gone into dead-ball territory without  the kick, one base is awarded from the time of the pitch.  If the kick is judged to have caused the ball to go into dead-ball territory, two bases are awarded from the time of the throw(kick).</a:t>
            </a:r>
            <a:endParaRPr lang="en-US" sz="17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#7</a:t>
            </a:r>
            <a:endParaRPr lang="en-US" dirty="0"/>
          </a:p>
        </p:txBody>
      </p:sp>
      <p:sp>
        <p:nvSpPr>
          <p:cNvPr id="3" name="Content Placeholder 2"/>
          <p:cNvSpPr>
            <a:spLocks noGrp="1"/>
          </p:cNvSpPr>
          <p:nvPr>
            <p:ph sz="half" idx="1"/>
          </p:nvPr>
        </p:nvSpPr>
        <p:spPr>
          <a:xfrm>
            <a:off x="457200" y="1371600"/>
            <a:ext cx="4038600" cy="4525963"/>
          </a:xfrm>
        </p:spPr>
        <p:txBody>
          <a:bodyPr>
            <a:normAutofit fontScale="92500" lnSpcReduction="10000"/>
          </a:bodyPr>
          <a:lstStyle/>
          <a:p>
            <a:pPr marL="119063" indent="17463">
              <a:buNone/>
            </a:pPr>
            <a:r>
              <a:rPr lang="en-US" b="1" dirty="0" smtClean="0"/>
              <a:t>R3 is on third and R1 is on first with one out.  B4 hits a fly ball that is caught in right-center field.  Both runners tag to advance.  R3 legally tags and scores after the catch.  R1 stays on first as the batter-runner rounds first and makes a break toward second.  F8 throws wildly to F4, who deflects the ball into dead-ball territory.</a:t>
            </a:r>
            <a:endParaRPr lang="en-US" b="1" dirty="0"/>
          </a:p>
        </p:txBody>
      </p:sp>
      <p:sp>
        <p:nvSpPr>
          <p:cNvPr id="4" name="Content Placeholder 3"/>
          <p:cNvSpPr>
            <a:spLocks noGrp="1"/>
          </p:cNvSpPr>
          <p:nvPr>
            <p:ph sz="half" idx="2"/>
          </p:nvPr>
        </p:nvSpPr>
        <p:spPr/>
        <p:txBody>
          <a:bodyPr>
            <a:normAutofit fontScale="92500" lnSpcReduction="10000"/>
          </a:bodyPr>
          <a:lstStyle/>
          <a:p>
            <a:pPr marL="119063" indent="17463">
              <a:buNone/>
            </a:pPr>
            <a:r>
              <a:rPr lang="en-US" b="1" dirty="0" smtClean="0"/>
              <a:t>Ruling:  Legal.  B4 was out with the catch.  Each runner would be awarded two bases from the time the ball left the hand of F8.  Therefore, </a:t>
            </a:r>
            <a:r>
              <a:rPr lang="en-US" b="1" dirty="0" smtClean="0"/>
              <a:t>R3 </a:t>
            </a:r>
            <a:r>
              <a:rPr lang="en-US" b="1" dirty="0" smtClean="0"/>
              <a:t>scores and </a:t>
            </a:r>
            <a:r>
              <a:rPr lang="en-US" b="1" dirty="0" smtClean="0"/>
              <a:t>R1 </a:t>
            </a:r>
            <a:r>
              <a:rPr lang="en-US" b="1" dirty="0" smtClean="0"/>
              <a:t>is on third.</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#8</a:t>
            </a:r>
            <a:endParaRPr lang="en-US" dirty="0"/>
          </a:p>
        </p:txBody>
      </p:sp>
      <p:sp>
        <p:nvSpPr>
          <p:cNvPr id="3" name="Content Placeholder 2"/>
          <p:cNvSpPr>
            <a:spLocks noGrp="1"/>
          </p:cNvSpPr>
          <p:nvPr>
            <p:ph sz="half" idx="1"/>
          </p:nvPr>
        </p:nvSpPr>
        <p:spPr/>
        <p:txBody>
          <a:bodyPr/>
          <a:lstStyle/>
          <a:p>
            <a:pPr marL="119063" indent="17463">
              <a:buNone/>
            </a:pPr>
            <a:r>
              <a:rPr lang="en-US" b="1" dirty="0" smtClean="0"/>
              <a:t>F1 feints a throw to first base.  Someone in the defensive team’s dugout throws a ball against the fence alongside first base, making R1 think an overthrow took place.  </a:t>
            </a:r>
            <a:endParaRPr lang="en-US" b="1" dirty="0"/>
          </a:p>
        </p:txBody>
      </p:sp>
      <p:sp>
        <p:nvSpPr>
          <p:cNvPr id="4" name="Content Placeholder 3"/>
          <p:cNvSpPr>
            <a:spLocks noGrp="1"/>
          </p:cNvSpPr>
          <p:nvPr>
            <p:ph sz="half" idx="2"/>
          </p:nvPr>
        </p:nvSpPr>
        <p:spPr/>
        <p:txBody>
          <a:bodyPr/>
          <a:lstStyle/>
          <a:p>
            <a:pPr marL="119063" indent="17463">
              <a:buNone/>
            </a:pPr>
            <a:r>
              <a:rPr lang="en-US" b="1" dirty="0" smtClean="0"/>
              <a:t>Ruling:  The umpire shall call Obstruction and award R1 second base.  He shall also eject the offender from the game and issue a warning to the coach.</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558</TotalTime>
  <Words>2582</Words>
  <Application>Microsoft Office PowerPoint</Application>
  <PresentationFormat>On-screen Show (4:3)</PresentationFormat>
  <Paragraphs>80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Apex</vt:lpstr>
      <vt:lpstr>Delco PIAA March 5, 2014</vt:lpstr>
      <vt:lpstr>Play 1:</vt:lpstr>
      <vt:lpstr>Play #2</vt:lpstr>
      <vt:lpstr>Play #3</vt:lpstr>
      <vt:lpstr>Play #4</vt:lpstr>
      <vt:lpstr>Play #5</vt:lpstr>
      <vt:lpstr>Play #6</vt:lpstr>
      <vt:lpstr>Play #7</vt:lpstr>
      <vt:lpstr>Play #8</vt:lpstr>
      <vt:lpstr>Play # 9</vt:lpstr>
      <vt:lpstr>Play #10</vt:lpstr>
      <vt:lpstr>Play #11</vt:lpstr>
      <vt:lpstr>Play #12</vt:lpstr>
      <vt:lpstr>Play #13</vt:lpstr>
      <vt:lpstr>Play #14</vt:lpstr>
      <vt:lpstr>Play #15</vt:lpstr>
      <vt:lpstr>Play #16</vt:lpstr>
      <vt:lpstr>Play # 17</vt:lpstr>
      <vt:lpstr>Play #18</vt:lpstr>
      <vt:lpstr>Play #19</vt:lpstr>
      <vt:lpstr>Play #20</vt:lpstr>
      <vt:lpstr>Play #21</vt:lpstr>
      <vt:lpstr>Play #22</vt:lpstr>
      <vt:lpstr>Play #23</vt:lpstr>
      <vt:lpstr>Bonus Time!</vt:lpstr>
      <vt:lpstr>Double Bonus</vt:lpstr>
    </vt:vector>
  </TitlesOfParts>
  <Company>Drexel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Delco PIAA March 5, 2014</dc:title>
  <dc:creator>McDermotts</dc:creator>
  <cp:lastModifiedBy>Tom</cp:lastModifiedBy>
  <cp:revision>51</cp:revision>
  <dcterms:created xsi:type="dcterms:W3CDTF">2014-03-02T19:53:13Z</dcterms:created>
  <dcterms:modified xsi:type="dcterms:W3CDTF">2014-03-04T19:43:07Z</dcterms:modified>
</cp:coreProperties>
</file>