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Default Extension="docx" ContentType="application/vnd.openxmlformats-officedocument.wordprocessingml.document"/>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8.xml" ContentType="application/vnd.openxmlformats-officedocument.presentationml.slideMaster+xml"/>
  <Default Extension="doc" ContentType="application/msword"/>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89.xml" ContentType="application/vnd.openxmlformats-officedocument.presentationml.slide+xml"/>
  <Override PartName="/ppt/slideMasters/slideMaster5.xml" ContentType="application/vnd.openxmlformats-officedocument.presentationml.slideMaster+xml"/>
  <Override PartName="/ppt/slides/slide49.xml" ContentType="application/vnd.openxmlformats-officedocument.presentationml.slide+xml"/>
  <Override PartName="/ppt/slides/slide78.xml" ContentType="application/vnd.openxmlformats-officedocument.presentationml.slide+xml"/>
  <Override PartName="/ppt/theme/theme7.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Override PartName="/ppt/slides/slide79.xml" ContentType="application/vnd.openxmlformats-officedocument.presentationml.slide+xml"/>
  <Override PartName="/ppt/theme/theme8.xml" ContentType="application/vnd.openxmlformats-officedocument.them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Masters/slideMaster7.xml" ContentType="application/vnd.openxmlformats-officedocument.presentationml.slideMaster+xml"/>
  <Override PartName="/ppt/theme/theme9.xml" ContentType="application/vnd.openxmlformats-officedocument.them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 id="2147483658" r:id="rId2"/>
    <p:sldMasterId id="2147483666" r:id="rId3"/>
    <p:sldMasterId id="2147483757" r:id="rId4"/>
    <p:sldMasterId id="2147483871" r:id="rId5"/>
    <p:sldMasterId id="2147483999" r:id="rId6"/>
    <p:sldMasterId id="2147484001" r:id="rId7"/>
    <p:sldMasterId id="2147484183" r:id="rId8"/>
  </p:sldMasterIdLst>
  <p:notesMasterIdLst>
    <p:notesMasterId r:id="rId104"/>
  </p:notesMasterIdLst>
  <p:sldIdLst>
    <p:sldId id="302" r:id="rId9"/>
    <p:sldId id="271" r:id="rId10"/>
    <p:sldId id="510" r:id="rId11"/>
    <p:sldId id="597" r:id="rId12"/>
    <p:sldId id="475" r:id="rId13"/>
    <p:sldId id="476" r:id="rId14"/>
    <p:sldId id="477" r:id="rId15"/>
    <p:sldId id="478" r:id="rId16"/>
    <p:sldId id="699" r:id="rId17"/>
    <p:sldId id="608" r:id="rId18"/>
    <p:sldId id="609" r:id="rId19"/>
    <p:sldId id="691" r:id="rId20"/>
    <p:sldId id="692" r:id="rId21"/>
    <p:sldId id="611" r:id="rId22"/>
    <p:sldId id="618" r:id="rId23"/>
    <p:sldId id="619" r:id="rId24"/>
    <p:sldId id="613" r:id="rId25"/>
    <p:sldId id="620" r:id="rId26"/>
    <p:sldId id="621" r:id="rId27"/>
    <p:sldId id="622" r:id="rId28"/>
    <p:sldId id="623" r:id="rId29"/>
    <p:sldId id="624" r:id="rId30"/>
    <p:sldId id="625" r:id="rId31"/>
    <p:sldId id="626" r:id="rId32"/>
    <p:sldId id="614" r:id="rId33"/>
    <p:sldId id="627" r:id="rId34"/>
    <p:sldId id="628" r:id="rId35"/>
    <p:sldId id="615" r:id="rId36"/>
    <p:sldId id="629" r:id="rId37"/>
    <p:sldId id="630" r:id="rId38"/>
    <p:sldId id="631" r:id="rId39"/>
    <p:sldId id="616" r:id="rId40"/>
    <p:sldId id="632" r:id="rId41"/>
    <p:sldId id="633" r:id="rId42"/>
    <p:sldId id="634" r:id="rId43"/>
    <p:sldId id="635" r:id="rId44"/>
    <p:sldId id="638" r:id="rId45"/>
    <p:sldId id="639" r:id="rId46"/>
    <p:sldId id="640" r:id="rId47"/>
    <p:sldId id="693" r:id="rId48"/>
    <p:sldId id="694" r:id="rId49"/>
    <p:sldId id="695" r:id="rId50"/>
    <p:sldId id="642" r:id="rId51"/>
    <p:sldId id="645" r:id="rId52"/>
    <p:sldId id="643" r:id="rId53"/>
    <p:sldId id="644" r:id="rId54"/>
    <p:sldId id="687" r:id="rId55"/>
    <p:sldId id="689" r:id="rId56"/>
    <p:sldId id="646" r:id="rId57"/>
    <p:sldId id="686" r:id="rId58"/>
    <p:sldId id="647" r:id="rId59"/>
    <p:sldId id="648" r:id="rId60"/>
    <p:sldId id="649" r:id="rId61"/>
    <p:sldId id="650" r:id="rId62"/>
    <p:sldId id="651" r:id="rId63"/>
    <p:sldId id="696" r:id="rId64"/>
    <p:sldId id="652" r:id="rId65"/>
    <p:sldId id="636" r:id="rId66"/>
    <p:sldId id="637" r:id="rId67"/>
    <p:sldId id="671" r:id="rId68"/>
    <p:sldId id="672" r:id="rId69"/>
    <p:sldId id="653" r:id="rId70"/>
    <p:sldId id="654" r:id="rId71"/>
    <p:sldId id="677" r:id="rId72"/>
    <p:sldId id="678" r:id="rId73"/>
    <p:sldId id="655" r:id="rId74"/>
    <p:sldId id="656" r:id="rId75"/>
    <p:sldId id="657" r:id="rId76"/>
    <p:sldId id="658" r:id="rId77"/>
    <p:sldId id="690" r:id="rId78"/>
    <p:sldId id="659" r:id="rId79"/>
    <p:sldId id="660" r:id="rId80"/>
    <p:sldId id="661" r:id="rId81"/>
    <p:sldId id="682" r:id="rId82"/>
    <p:sldId id="662" r:id="rId83"/>
    <p:sldId id="663" r:id="rId84"/>
    <p:sldId id="679" r:id="rId85"/>
    <p:sldId id="664" r:id="rId86"/>
    <p:sldId id="665" r:id="rId87"/>
    <p:sldId id="666" r:id="rId88"/>
    <p:sldId id="667" r:id="rId89"/>
    <p:sldId id="668" r:id="rId90"/>
    <p:sldId id="669" r:id="rId91"/>
    <p:sldId id="697" r:id="rId92"/>
    <p:sldId id="698" r:id="rId93"/>
    <p:sldId id="617" r:id="rId94"/>
    <p:sldId id="612" r:id="rId95"/>
    <p:sldId id="670" r:id="rId96"/>
    <p:sldId id="673" r:id="rId97"/>
    <p:sldId id="674" r:id="rId98"/>
    <p:sldId id="675" r:id="rId99"/>
    <p:sldId id="676" r:id="rId100"/>
    <p:sldId id="680" r:id="rId101"/>
    <p:sldId id="681" r:id="rId102"/>
    <p:sldId id="595" r:id="rId10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modifyVerifier cryptProviderType="rsaFull" cryptAlgorithmClass="hash" cryptAlgorithmType="typeAny" cryptAlgorithmSid="4" spinCount="100000" saltData="+S/P4tY/dhh/f7EwTp0UlQ==" hashData="UP1+RKIRge1CY39Zd0xYDSlivt8="/>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CC"/>
    <a:srgbClr val="0000FF"/>
    <a:srgbClr val="008000"/>
    <a:srgbClr val="99FFCC"/>
    <a:srgbClr val="0033CC"/>
    <a:srgbClr val="CC0066"/>
    <a:srgbClr val="009900"/>
    <a:srgbClr val="CC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787" autoAdjust="0"/>
  </p:normalViewPr>
  <p:slideViewPr>
    <p:cSldViewPr>
      <p:cViewPr varScale="1">
        <p:scale>
          <a:sx n="77" d="100"/>
          <a:sy n="77" d="100"/>
        </p:scale>
        <p:origin x="-912" y="-8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534"/>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07" Type="http://schemas.openxmlformats.org/officeDocument/2006/relationships/theme" Target="theme/theme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slide" Target="slides/slide66.xml"/><Relationship Id="rId79" Type="http://schemas.openxmlformats.org/officeDocument/2006/relationships/slide" Target="slides/slide71.xml"/><Relationship Id="rId87" Type="http://schemas.openxmlformats.org/officeDocument/2006/relationships/slide" Target="slides/slide79.xml"/><Relationship Id="rId102" Type="http://schemas.openxmlformats.org/officeDocument/2006/relationships/slide" Target="slides/slide94.xml"/><Relationship Id="rId5" Type="http://schemas.openxmlformats.org/officeDocument/2006/relationships/slideMaster" Target="slideMasters/slideMaster5.xml"/><Relationship Id="rId61" Type="http://schemas.openxmlformats.org/officeDocument/2006/relationships/slide" Target="slides/slide53.xml"/><Relationship Id="rId82" Type="http://schemas.openxmlformats.org/officeDocument/2006/relationships/slide" Target="slides/slide74.xml"/><Relationship Id="rId90" Type="http://schemas.openxmlformats.org/officeDocument/2006/relationships/slide" Target="slides/slide82.xml"/><Relationship Id="rId95" Type="http://schemas.openxmlformats.org/officeDocument/2006/relationships/slide" Target="slides/slide87.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slide" Target="slides/slide77.xml"/><Relationship Id="rId93" Type="http://schemas.openxmlformats.org/officeDocument/2006/relationships/slide" Target="slides/slide85.xml"/><Relationship Id="rId98" Type="http://schemas.openxmlformats.org/officeDocument/2006/relationships/slide" Target="slides/slide90.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103" Type="http://schemas.openxmlformats.org/officeDocument/2006/relationships/slide" Target="slides/slide95.xml"/><Relationship Id="rId108"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slide" Target="slides/slide80.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6" Type="http://schemas.openxmlformats.org/officeDocument/2006/relationships/viewProps" Target="viewProp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image" Target="../media/image4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92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09572"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2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92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C819AB12-0B79-4646-9AD4-97074517154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Rot="1" noChangeArrowheads="1" noTextEdit="1"/>
          </p:cNvSpPr>
          <p:nvPr>
            <p:ph type="sldImg"/>
          </p:nvPr>
        </p:nvSpPr>
        <p:spPr>
          <a:xfrm>
            <a:off x="1144588" y="684213"/>
            <a:ext cx="4572000" cy="3429000"/>
          </a:xfr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Rot="1" noChangeArrowheads="1" noTextEdit="1"/>
          </p:cNvSpPr>
          <p:nvPr>
            <p:ph type="sldImg"/>
          </p:nvPr>
        </p:nvSpPr>
        <p:spPr>
          <a:xfrm>
            <a:off x="1144588" y="684213"/>
            <a:ext cx="4572000" cy="3429000"/>
          </a:xfr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2700"/>
            <a:ext cx="9156700" cy="6870700"/>
            <a:chOff x="0" y="-8"/>
            <a:chExt cx="5768" cy="4328"/>
          </a:xfrm>
        </p:grpSpPr>
        <p:sp>
          <p:nvSpPr>
            <p:cNvPr id="5" name="Rectangle 3"/>
            <p:cNvSpPr>
              <a:spLocks noChangeArrowheads="1"/>
            </p:cNvSpPr>
            <p:nvPr/>
          </p:nvSpPr>
          <p:spPr bwMode="auto">
            <a:xfrm>
              <a:off x="0" y="0"/>
              <a:ext cx="5760" cy="1344"/>
            </a:xfrm>
            <a:prstGeom prst="rect">
              <a:avLst/>
            </a:prstGeom>
            <a:solidFill>
              <a:schemeClr val="bg1"/>
            </a:solidFill>
            <a:ln w="9525">
              <a:noFill/>
              <a:miter lim="800000"/>
              <a:headEnd/>
              <a:tailEnd/>
            </a:ln>
            <a:effectLst/>
          </p:spPr>
          <p:txBody>
            <a:bodyPr wrap="none" anchor="ctr"/>
            <a:lstStyle/>
            <a:p>
              <a:pPr>
                <a:defRPr/>
              </a:pPr>
              <a:endParaRPr lang="en-IN"/>
            </a:p>
          </p:txBody>
        </p:sp>
        <p:sp>
          <p:nvSpPr>
            <p:cNvPr id="6" name="Rectangle 4"/>
            <p:cNvSpPr>
              <a:spLocks noChangeArrowheads="1"/>
            </p:cNvSpPr>
            <p:nvPr/>
          </p:nvSpPr>
          <p:spPr bwMode="white">
            <a:xfrm>
              <a:off x="0" y="1344"/>
              <a:ext cx="5760" cy="2976"/>
            </a:xfrm>
            <a:prstGeom prst="rect">
              <a:avLst/>
            </a:prstGeom>
            <a:gradFill rotWithShape="0">
              <a:gsLst>
                <a:gs pos="0">
                  <a:schemeClr val="bg1"/>
                </a:gs>
                <a:gs pos="50000">
                  <a:schemeClr val="bg2"/>
                </a:gs>
                <a:gs pos="100000">
                  <a:schemeClr val="bg1"/>
                </a:gs>
              </a:gsLst>
              <a:lin ang="5400000" scaled="1"/>
            </a:gradFill>
            <a:ln w="9525">
              <a:noFill/>
              <a:miter lim="800000"/>
              <a:headEnd/>
              <a:tailEnd/>
            </a:ln>
            <a:effectLst/>
          </p:spPr>
          <p:txBody>
            <a:bodyPr wrap="none" anchor="ctr"/>
            <a:lstStyle/>
            <a:p>
              <a:pPr>
                <a:defRPr/>
              </a:pPr>
              <a:endParaRPr lang="en-IN"/>
            </a:p>
          </p:txBody>
        </p:sp>
        <p:sp>
          <p:nvSpPr>
            <p:cNvPr id="7" name="Freeform 5"/>
            <p:cNvSpPr>
              <a:spLocks/>
            </p:cNvSpPr>
            <p:nvPr/>
          </p:nvSpPr>
          <p:spPr bwMode="hidden">
            <a:xfrm>
              <a:off x="0" y="-8"/>
              <a:ext cx="3640" cy="1434"/>
            </a:xfrm>
            <a:custGeom>
              <a:avLst/>
              <a:gdLst/>
              <a:ahLst/>
              <a:cxnLst>
                <a:cxn ang="0">
                  <a:pos x="0" y="1152"/>
                </a:cxn>
                <a:cxn ang="0">
                  <a:pos x="672" y="1392"/>
                </a:cxn>
                <a:cxn ang="0">
                  <a:pos x="912" y="1152"/>
                </a:cxn>
                <a:cxn ang="0">
                  <a:pos x="864" y="816"/>
                </a:cxn>
                <a:cxn ang="0">
                  <a:pos x="1170" y="588"/>
                </a:cxn>
                <a:cxn ang="0">
                  <a:pos x="1692" y="546"/>
                </a:cxn>
                <a:cxn ang="0">
                  <a:pos x="2112" y="576"/>
                </a:cxn>
                <a:cxn ang="0">
                  <a:pos x="2208" y="384"/>
                </a:cxn>
                <a:cxn ang="0">
                  <a:pos x="2184" y="138"/>
                </a:cxn>
                <a:cxn ang="0">
                  <a:pos x="2640" y="144"/>
                </a:cxn>
                <a:cxn ang="0">
                  <a:pos x="3024" y="432"/>
                </a:cxn>
                <a:cxn ang="0">
                  <a:pos x="3552" y="192"/>
                </a:cxn>
                <a:cxn ang="0">
                  <a:pos x="3552" y="0"/>
                </a:cxn>
              </a:cxnLst>
              <a:rect l="0" t="0" r="r" b="b"/>
              <a:pathLst>
                <a:path w="3640" h="1434">
                  <a:moveTo>
                    <a:pt x="0" y="1152"/>
                  </a:moveTo>
                  <a:cubicBezTo>
                    <a:pt x="112" y="1192"/>
                    <a:pt x="204" y="1434"/>
                    <a:pt x="672" y="1392"/>
                  </a:cubicBezTo>
                  <a:cubicBezTo>
                    <a:pt x="824" y="1392"/>
                    <a:pt x="880" y="1248"/>
                    <a:pt x="912" y="1152"/>
                  </a:cubicBezTo>
                  <a:cubicBezTo>
                    <a:pt x="944" y="1056"/>
                    <a:pt x="821" y="910"/>
                    <a:pt x="864" y="816"/>
                  </a:cubicBezTo>
                  <a:cubicBezTo>
                    <a:pt x="864" y="552"/>
                    <a:pt x="1044" y="582"/>
                    <a:pt x="1170" y="588"/>
                  </a:cubicBezTo>
                  <a:cubicBezTo>
                    <a:pt x="1386" y="666"/>
                    <a:pt x="1535" y="548"/>
                    <a:pt x="1692" y="546"/>
                  </a:cubicBezTo>
                  <a:cubicBezTo>
                    <a:pt x="1849" y="544"/>
                    <a:pt x="1944" y="648"/>
                    <a:pt x="2112" y="576"/>
                  </a:cubicBezTo>
                  <a:cubicBezTo>
                    <a:pt x="2250" y="510"/>
                    <a:pt x="2200" y="448"/>
                    <a:pt x="2208" y="384"/>
                  </a:cubicBezTo>
                  <a:cubicBezTo>
                    <a:pt x="2220" y="311"/>
                    <a:pt x="2040" y="198"/>
                    <a:pt x="2184" y="138"/>
                  </a:cubicBezTo>
                  <a:cubicBezTo>
                    <a:pt x="2346" y="60"/>
                    <a:pt x="2500" y="95"/>
                    <a:pt x="2640" y="144"/>
                  </a:cubicBezTo>
                  <a:cubicBezTo>
                    <a:pt x="2780" y="193"/>
                    <a:pt x="2872" y="424"/>
                    <a:pt x="3024" y="432"/>
                  </a:cubicBezTo>
                  <a:cubicBezTo>
                    <a:pt x="3176" y="440"/>
                    <a:pt x="3464" y="264"/>
                    <a:pt x="3552" y="192"/>
                  </a:cubicBezTo>
                  <a:cubicBezTo>
                    <a:pt x="3640" y="120"/>
                    <a:pt x="3552" y="40"/>
                    <a:pt x="3552" y="0"/>
                  </a:cubicBezTo>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8" name="Freeform 6"/>
            <p:cNvSpPr>
              <a:spLocks/>
            </p:cNvSpPr>
            <p:nvPr/>
          </p:nvSpPr>
          <p:spPr bwMode="hidden">
            <a:xfrm>
              <a:off x="0" y="-8"/>
              <a:ext cx="1996" cy="1240"/>
            </a:xfrm>
            <a:custGeom>
              <a:avLst/>
              <a:gdLst/>
              <a:ahLst/>
              <a:cxnLst>
                <a:cxn ang="0">
                  <a:pos x="0" y="960"/>
                </a:cxn>
                <a:cxn ang="0">
                  <a:pos x="336" y="1200"/>
                </a:cxn>
                <a:cxn ang="0">
                  <a:pos x="576" y="1200"/>
                </a:cxn>
                <a:cxn ang="0">
                  <a:pos x="696" y="972"/>
                </a:cxn>
                <a:cxn ang="0">
                  <a:pos x="636" y="462"/>
                </a:cxn>
                <a:cxn ang="0">
                  <a:pos x="816" y="276"/>
                </a:cxn>
                <a:cxn ang="0">
                  <a:pos x="1392" y="432"/>
                </a:cxn>
                <a:cxn ang="0">
                  <a:pos x="1740" y="390"/>
                </a:cxn>
                <a:cxn ang="0">
                  <a:pos x="1974" y="348"/>
                </a:cxn>
                <a:cxn ang="0">
                  <a:pos x="1872" y="0"/>
                </a:cxn>
              </a:cxnLst>
              <a:rect l="0" t="0" r="r" b="b"/>
              <a:pathLst>
                <a:path w="1996" h="1240">
                  <a:moveTo>
                    <a:pt x="0" y="960"/>
                  </a:moveTo>
                  <a:cubicBezTo>
                    <a:pt x="56" y="1000"/>
                    <a:pt x="240" y="1160"/>
                    <a:pt x="336" y="1200"/>
                  </a:cubicBezTo>
                  <a:cubicBezTo>
                    <a:pt x="432" y="1240"/>
                    <a:pt x="516" y="1238"/>
                    <a:pt x="576" y="1200"/>
                  </a:cubicBezTo>
                  <a:cubicBezTo>
                    <a:pt x="636" y="1162"/>
                    <a:pt x="686" y="1095"/>
                    <a:pt x="696" y="972"/>
                  </a:cubicBezTo>
                  <a:cubicBezTo>
                    <a:pt x="706" y="849"/>
                    <a:pt x="616" y="578"/>
                    <a:pt x="636" y="462"/>
                  </a:cubicBezTo>
                  <a:cubicBezTo>
                    <a:pt x="656" y="346"/>
                    <a:pt x="690" y="281"/>
                    <a:pt x="816" y="276"/>
                  </a:cubicBezTo>
                  <a:cubicBezTo>
                    <a:pt x="942" y="271"/>
                    <a:pt x="1238" y="413"/>
                    <a:pt x="1392" y="432"/>
                  </a:cubicBezTo>
                  <a:cubicBezTo>
                    <a:pt x="1546" y="451"/>
                    <a:pt x="1643" y="404"/>
                    <a:pt x="1740" y="390"/>
                  </a:cubicBezTo>
                  <a:cubicBezTo>
                    <a:pt x="1837" y="376"/>
                    <a:pt x="1952" y="413"/>
                    <a:pt x="1974" y="348"/>
                  </a:cubicBezTo>
                  <a:cubicBezTo>
                    <a:pt x="1996" y="283"/>
                    <a:pt x="1986" y="84"/>
                    <a:pt x="1872" y="0"/>
                  </a:cubicBezTo>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9" name="Freeform 7"/>
            <p:cNvSpPr>
              <a:spLocks/>
            </p:cNvSpPr>
            <p:nvPr/>
          </p:nvSpPr>
          <p:spPr bwMode="hidden">
            <a:xfrm>
              <a:off x="0" y="-8"/>
              <a:ext cx="1584" cy="1008"/>
            </a:xfrm>
            <a:custGeom>
              <a:avLst/>
              <a:gdLst/>
              <a:ahLst/>
              <a:cxnLst>
                <a:cxn ang="0">
                  <a:pos x="0" y="576"/>
                </a:cxn>
                <a:cxn ang="0">
                  <a:pos x="336" y="960"/>
                </a:cxn>
                <a:cxn ang="0">
                  <a:pos x="480" y="864"/>
                </a:cxn>
                <a:cxn ang="0">
                  <a:pos x="318" y="414"/>
                </a:cxn>
                <a:cxn ang="0">
                  <a:pos x="780" y="36"/>
                </a:cxn>
                <a:cxn ang="0">
                  <a:pos x="1440" y="192"/>
                </a:cxn>
                <a:cxn ang="0">
                  <a:pos x="1584" y="0"/>
                </a:cxn>
              </a:cxnLst>
              <a:rect l="0" t="0" r="r" b="b"/>
              <a:pathLst>
                <a:path w="1584" h="1008">
                  <a:moveTo>
                    <a:pt x="0" y="576"/>
                  </a:moveTo>
                  <a:cubicBezTo>
                    <a:pt x="56" y="640"/>
                    <a:pt x="256" y="912"/>
                    <a:pt x="336" y="960"/>
                  </a:cubicBezTo>
                  <a:cubicBezTo>
                    <a:pt x="416" y="1008"/>
                    <a:pt x="483" y="955"/>
                    <a:pt x="480" y="864"/>
                  </a:cubicBezTo>
                  <a:cubicBezTo>
                    <a:pt x="477" y="773"/>
                    <a:pt x="384" y="618"/>
                    <a:pt x="318" y="414"/>
                  </a:cubicBezTo>
                  <a:cubicBezTo>
                    <a:pt x="156" y="12"/>
                    <a:pt x="528" y="6"/>
                    <a:pt x="780" y="36"/>
                  </a:cubicBezTo>
                  <a:cubicBezTo>
                    <a:pt x="1002" y="66"/>
                    <a:pt x="1306" y="198"/>
                    <a:pt x="1440" y="192"/>
                  </a:cubicBezTo>
                  <a:cubicBezTo>
                    <a:pt x="1574" y="186"/>
                    <a:pt x="1554" y="40"/>
                    <a:pt x="1584" y="0"/>
                  </a:cubicBezTo>
                </a:path>
              </a:pathLst>
            </a:custGeom>
            <a:noFill/>
            <a:ln w="9525">
              <a:solidFill>
                <a:schemeClr val="accent2"/>
              </a:solidFill>
              <a:round/>
              <a:headEnd/>
              <a:tailEnd/>
            </a:ln>
            <a:effectLst/>
          </p:spPr>
          <p:txBody>
            <a:bodyPr wrap="none" anchor="ctr"/>
            <a:lstStyle/>
            <a:p>
              <a:pPr>
                <a:defRPr/>
              </a:pPr>
              <a:endParaRPr lang="en-IN"/>
            </a:p>
          </p:txBody>
        </p:sp>
        <p:sp>
          <p:nvSpPr>
            <p:cNvPr id="10" name="Freeform 8"/>
            <p:cNvSpPr>
              <a:spLocks/>
            </p:cNvSpPr>
            <p:nvPr/>
          </p:nvSpPr>
          <p:spPr bwMode="hidden">
            <a:xfrm>
              <a:off x="856" y="144"/>
              <a:ext cx="3752" cy="1816"/>
            </a:xfrm>
            <a:custGeom>
              <a:avLst/>
              <a:gdLst/>
              <a:ahLst/>
              <a:cxnLst>
                <a:cxn ang="0">
                  <a:pos x="248" y="1000"/>
                </a:cxn>
                <a:cxn ang="0">
                  <a:pos x="200" y="760"/>
                </a:cxn>
                <a:cxn ang="0">
                  <a:pos x="248" y="664"/>
                </a:cxn>
                <a:cxn ang="0">
                  <a:pos x="584" y="616"/>
                </a:cxn>
                <a:cxn ang="0">
                  <a:pos x="1304" y="664"/>
                </a:cxn>
                <a:cxn ang="0">
                  <a:pos x="1640" y="424"/>
                </a:cxn>
                <a:cxn ang="0">
                  <a:pos x="1976" y="472"/>
                </a:cxn>
                <a:cxn ang="0">
                  <a:pos x="2600" y="424"/>
                </a:cxn>
                <a:cxn ang="0">
                  <a:pos x="3128" y="88"/>
                </a:cxn>
                <a:cxn ang="0">
                  <a:pos x="3560" y="40"/>
                </a:cxn>
                <a:cxn ang="0">
                  <a:pos x="3656" y="328"/>
                </a:cxn>
                <a:cxn ang="0">
                  <a:pos x="2984" y="760"/>
                </a:cxn>
                <a:cxn ang="0">
                  <a:pos x="2456" y="952"/>
                </a:cxn>
                <a:cxn ang="0">
                  <a:pos x="1976" y="1432"/>
                </a:cxn>
                <a:cxn ang="0">
                  <a:pos x="1400" y="1768"/>
                </a:cxn>
                <a:cxn ang="0">
                  <a:pos x="968" y="1720"/>
                </a:cxn>
                <a:cxn ang="0">
                  <a:pos x="296" y="1768"/>
                </a:cxn>
                <a:cxn ang="0">
                  <a:pos x="8" y="1432"/>
                </a:cxn>
                <a:cxn ang="0">
                  <a:pos x="248" y="1000"/>
                </a:cxn>
              </a:cxnLst>
              <a:rect l="0" t="0" r="r" b="b"/>
              <a:pathLst>
                <a:path w="3752" h="1816">
                  <a:moveTo>
                    <a:pt x="248" y="1000"/>
                  </a:moveTo>
                  <a:cubicBezTo>
                    <a:pt x="280" y="888"/>
                    <a:pt x="200" y="816"/>
                    <a:pt x="200" y="760"/>
                  </a:cubicBezTo>
                  <a:cubicBezTo>
                    <a:pt x="200" y="704"/>
                    <a:pt x="184" y="688"/>
                    <a:pt x="248" y="664"/>
                  </a:cubicBezTo>
                  <a:cubicBezTo>
                    <a:pt x="312" y="640"/>
                    <a:pt x="408" y="616"/>
                    <a:pt x="584" y="616"/>
                  </a:cubicBezTo>
                  <a:cubicBezTo>
                    <a:pt x="760" y="616"/>
                    <a:pt x="1128" y="696"/>
                    <a:pt x="1304" y="664"/>
                  </a:cubicBezTo>
                  <a:cubicBezTo>
                    <a:pt x="1480" y="632"/>
                    <a:pt x="1528" y="456"/>
                    <a:pt x="1640" y="424"/>
                  </a:cubicBezTo>
                  <a:cubicBezTo>
                    <a:pt x="1752" y="392"/>
                    <a:pt x="1816" y="472"/>
                    <a:pt x="1976" y="472"/>
                  </a:cubicBezTo>
                  <a:cubicBezTo>
                    <a:pt x="2136" y="472"/>
                    <a:pt x="2408" y="488"/>
                    <a:pt x="2600" y="424"/>
                  </a:cubicBezTo>
                  <a:cubicBezTo>
                    <a:pt x="2792" y="360"/>
                    <a:pt x="2968" y="152"/>
                    <a:pt x="3128" y="88"/>
                  </a:cubicBezTo>
                  <a:cubicBezTo>
                    <a:pt x="3288" y="24"/>
                    <a:pt x="3472" y="0"/>
                    <a:pt x="3560" y="40"/>
                  </a:cubicBezTo>
                  <a:cubicBezTo>
                    <a:pt x="3648" y="80"/>
                    <a:pt x="3752" y="208"/>
                    <a:pt x="3656" y="328"/>
                  </a:cubicBezTo>
                  <a:cubicBezTo>
                    <a:pt x="3560" y="448"/>
                    <a:pt x="3184" y="656"/>
                    <a:pt x="2984" y="760"/>
                  </a:cubicBezTo>
                  <a:cubicBezTo>
                    <a:pt x="2784" y="864"/>
                    <a:pt x="2624" y="840"/>
                    <a:pt x="2456" y="952"/>
                  </a:cubicBezTo>
                  <a:cubicBezTo>
                    <a:pt x="2288" y="1064"/>
                    <a:pt x="2152" y="1296"/>
                    <a:pt x="1976" y="1432"/>
                  </a:cubicBezTo>
                  <a:cubicBezTo>
                    <a:pt x="1800" y="1568"/>
                    <a:pt x="1568" y="1720"/>
                    <a:pt x="1400" y="1768"/>
                  </a:cubicBezTo>
                  <a:cubicBezTo>
                    <a:pt x="1232" y="1816"/>
                    <a:pt x="1152" y="1720"/>
                    <a:pt x="968" y="1720"/>
                  </a:cubicBezTo>
                  <a:cubicBezTo>
                    <a:pt x="784" y="1720"/>
                    <a:pt x="456" y="1816"/>
                    <a:pt x="296" y="1768"/>
                  </a:cubicBezTo>
                  <a:cubicBezTo>
                    <a:pt x="136" y="1720"/>
                    <a:pt x="16" y="1560"/>
                    <a:pt x="8" y="1432"/>
                  </a:cubicBezTo>
                  <a:cubicBezTo>
                    <a:pt x="0" y="1304"/>
                    <a:pt x="216" y="1112"/>
                    <a:pt x="248" y="1000"/>
                  </a:cubicBezTo>
                  <a:close/>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11" name="Freeform 9"/>
            <p:cNvSpPr>
              <a:spLocks/>
            </p:cNvSpPr>
            <p:nvPr/>
          </p:nvSpPr>
          <p:spPr bwMode="hidden">
            <a:xfrm>
              <a:off x="972" y="688"/>
              <a:ext cx="2580" cy="1140"/>
            </a:xfrm>
            <a:custGeom>
              <a:avLst/>
              <a:gdLst/>
              <a:ahLst/>
              <a:cxnLst>
                <a:cxn ang="0">
                  <a:pos x="36" y="792"/>
                </a:cxn>
                <a:cxn ang="0">
                  <a:pos x="228" y="456"/>
                </a:cxn>
                <a:cxn ang="0">
                  <a:pos x="324" y="264"/>
                </a:cxn>
                <a:cxn ang="0">
                  <a:pos x="612" y="216"/>
                </a:cxn>
                <a:cxn ang="0">
                  <a:pos x="1092" y="312"/>
                </a:cxn>
                <a:cxn ang="0">
                  <a:pos x="1536" y="60"/>
                </a:cxn>
                <a:cxn ang="0">
                  <a:pos x="2388" y="120"/>
                </a:cxn>
                <a:cxn ang="0">
                  <a:pos x="2328" y="288"/>
                </a:cxn>
                <a:cxn ang="0">
                  <a:pos x="2028" y="612"/>
                </a:cxn>
                <a:cxn ang="0">
                  <a:pos x="1428" y="1032"/>
                </a:cxn>
                <a:cxn ang="0">
                  <a:pos x="1140" y="1080"/>
                </a:cxn>
                <a:cxn ang="0">
                  <a:pos x="324" y="1032"/>
                </a:cxn>
                <a:cxn ang="0">
                  <a:pos x="36" y="792"/>
                </a:cxn>
              </a:cxnLst>
              <a:rect l="0" t="0" r="r" b="b"/>
              <a:pathLst>
                <a:path w="2580" h="1140">
                  <a:moveTo>
                    <a:pt x="36" y="792"/>
                  </a:moveTo>
                  <a:cubicBezTo>
                    <a:pt x="66" y="666"/>
                    <a:pt x="180" y="544"/>
                    <a:pt x="228" y="456"/>
                  </a:cubicBezTo>
                  <a:cubicBezTo>
                    <a:pt x="276" y="368"/>
                    <a:pt x="260" y="304"/>
                    <a:pt x="324" y="264"/>
                  </a:cubicBezTo>
                  <a:cubicBezTo>
                    <a:pt x="388" y="224"/>
                    <a:pt x="484" y="208"/>
                    <a:pt x="612" y="216"/>
                  </a:cubicBezTo>
                  <a:cubicBezTo>
                    <a:pt x="740" y="224"/>
                    <a:pt x="828" y="330"/>
                    <a:pt x="1092" y="312"/>
                  </a:cubicBezTo>
                  <a:cubicBezTo>
                    <a:pt x="1422" y="270"/>
                    <a:pt x="1416" y="0"/>
                    <a:pt x="1536" y="60"/>
                  </a:cubicBezTo>
                  <a:cubicBezTo>
                    <a:pt x="1782" y="204"/>
                    <a:pt x="2256" y="82"/>
                    <a:pt x="2388" y="120"/>
                  </a:cubicBezTo>
                  <a:cubicBezTo>
                    <a:pt x="2520" y="158"/>
                    <a:pt x="2580" y="198"/>
                    <a:pt x="2328" y="288"/>
                  </a:cubicBezTo>
                  <a:cubicBezTo>
                    <a:pt x="2094" y="378"/>
                    <a:pt x="2178" y="488"/>
                    <a:pt x="2028" y="612"/>
                  </a:cubicBezTo>
                  <a:cubicBezTo>
                    <a:pt x="1878" y="736"/>
                    <a:pt x="1576" y="954"/>
                    <a:pt x="1428" y="1032"/>
                  </a:cubicBezTo>
                  <a:cubicBezTo>
                    <a:pt x="1292" y="1112"/>
                    <a:pt x="1218" y="1140"/>
                    <a:pt x="1140" y="1080"/>
                  </a:cubicBezTo>
                  <a:cubicBezTo>
                    <a:pt x="918" y="960"/>
                    <a:pt x="508" y="1080"/>
                    <a:pt x="324" y="1032"/>
                  </a:cubicBezTo>
                  <a:cubicBezTo>
                    <a:pt x="140" y="984"/>
                    <a:pt x="0" y="918"/>
                    <a:pt x="36" y="792"/>
                  </a:cubicBezTo>
                  <a:close/>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12" name="Freeform 10"/>
            <p:cNvSpPr>
              <a:spLocks/>
            </p:cNvSpPr>
            <p:nvPr/>
          </p:nvSpPr>
          <p:spPr bwMode="hidden">
            <a:xfrm>
              <a:off x="1170" y="910"/>
              <a:ext cx="1758" cy="696"/>
            </a:xfrm>
            <a:custGeom>
              <a:avLst/>
              <a:gdLst/>
              <a:ahLst/>
              <a:cxnLst>
                <a:cxn ang="0">
                  <a:pos x="60" y="594"/>
                </a:cxn>
                <a:cxn ang="0">
                  <a:pos x="126" y="234"/>
                </a:cxn>
                <a:cxn ang="0">
                  <a:pos x="1182" y="234"/>
                </a:cxn>
                <a:cxn ang="0">
                  <a:pos x="1518" y="90"/>
                </a:cxn>
                <a:cxn ang="0">
                  <a:pos x="1710" y="138"/>
                </a:cxn>
                <a:cxn ang="0">
                  <a:pos x="1230" y="522"/>
                </a:cxn>
                <a:cxn ang="0">
                  <a:pos x="750" y="666"/>
                </a:cxn>
                <a:cxn ang="0">
                  <a:pos x="60" y="594"/>
                </a:cxn>
              </a:cxnLst>
              <a:rect l="0" t="0" r="r" b="b"/>
              <a:pathLst>
                <a:path w="1758" h="696">
                  <a:moveTo>
                    <a:pt x="60" y="594"/>
                  </a:moveTo>
                  <a:cubicBezTo>
                    <a:pt x="0" y="462"/>
                    <a:pt x="48" y="306"/>
                    <a:pt x="126" y="234"/>
                  </a:cubicBezTo>
                  <a:cubicBezTo>
                    <a:pt x="390" y="30"/>
                    <a:pt x="654" y="378"/>
                    <a:pt x="1182" y="234"/>
                  </a:cubicBezTo>
                  <a:cubicBezTo>
                    <a:pt x="1414" y="210"/>
                    <a:pt x="1284" y="132"/>
                    <a:pt x="1518" y="90"/>
                  </a:cubicBezTo>
                  <a:cubicBezTo>
                    <a:pt x="1680" y="0"/>
                    <a:pt x="1758" y="66"/>
                    <a:pt x="1710" y="138"/>
                  </a:cubicBezTo>
                  <a:cubicBezTo>
                    <a:pt x="1662" y="210"/>
                    <a:pt x="1290" y="372"/>
                    <a:pt x="1230" y="522"/>
                  </a:cubicBezTo>
                  <a:cubicBezTo>
                    <a:pt x="1134" y="696"/>
                    <a:pt x="945" y="654"/>
                    <a:pt x="750" y="666"/>
                  </a:cubicBezTo>
                  <a:cubicBezTo>
                    <a:pt x="555" y="678"/>
                    <a:pt x="164" y="666"/>
                    <a:pt x="60" y="594"/>
                  </a:cubicBezTo>
                  <a:close/>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13" name="Freeform 11"/>
            <p:cNvSpPr>
              <a:spLocks/>
            </p:cNvSpPr>
            <p:nvPr/>
          </p:nvSpPr>
          <p:spPr bwMode="hidden">
            <a:xfrm rot="-299203">
              <a:off x="1296" y="1240"/>
              <a:ext cx="928" cy="192"/>
            </a:xfrm>
            <a:custGeom>
              <a:avLst/>
              <a:gdLst/>
              <a:ahLst/>
              <a:cxnLst>
                <a:cxn ang="0">
                  <a:pos x="104" y="96"/>
                </a:cxn>
                <a:cxn ang="0">
                  <a:pos x="152" y="0"/>
                </a:cxn>
                <a:cxn ang="0">
                  <a:pos x="728" y="96"/>
                </a:cxn>
                <a:cxn ang="0">
                  <a:pos x="920" y="96"/>
                </a:cxn>
                <a:cxn ang="0">
                  <a:pos x="776" y="192"/>
                </a:cxn>
                <a:cxn ang="0">
                  <a:pos x="104" y="96"/>
                </a:cxn>
              </a:cxnLst>
              <a:rect l="0" t="0" r="r" b="b"/>
              <a:pathLst>
                <a:path w="928" h="192">
                  <a:moveTo>
                    <a:pt x="104" y="96"/>
                  </a:moveTo>
                  <a:cubicBezTo>
                    <a:pt x="0" y="64"/>
                    <a:pt x="48" y="0"/>
                    <a:pt x="152" y="0"/>
                  </a:cubicBezTo>
                  <a:cubicBezTo>
                    <a:pt x="256" y="0"/>
                    <a:pt x="600" y="80"/>
                    <a:pt x="728" y="96"/>
                  </a:cubicBezTo>
                  <a:cubicBezTo>
                    <a:pt x="856" y="112"/>
                    <a:pt x="912" y="80"/>
                    <a:pt x="920" y="96"/>
                  </a:cubicBezTo>
                  <a:cubicBezTo>
                    <a:pt x="928" y="112"/>
                    <a:pt x="912" y="192"/>
                    <a:pt x="776" y="192"/>
                  </a:cubicBezTo>
                  <a:cubicBezTo>
                    <a:pt x="640" y="192"/>
                    <a:pt x="208" y="128"/>
                    <a:pt x="104" y="96"/>
                  </a:cubicBezTo>
                  <a:close/>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14" name="Freeform 12"/>
            <p:cNvSpPr>
              <a:spLocks/>
            </p:cNvSpPr>
            <p:nvPr/>
          </p:nvSpPr>
          <p:spPr bwMode="hidden">
            <a:xfrm>
              <a:off x="0" y="1584"/>
              <a:ext cx="5754" cy="2280"/>
            </a:xfrm>
            <a:custGeom>
              <a:avLst/>
              <a:gdLst/>
              <a:ahLst/>
              <a:cxnLst>
                <a:cxn ang="0">
                  <a:pos x="0" y="40"/>
                </a:cxn>
                <a:cxn ang="0">
                  <a:pos x="336" y="40"/>
                </a:cxn>
                <a:cxn ang="0">
                  <a:pos x="720" y="280"/>
                </a:cxn>
                <a:cxn ang="0">
                  <a:pos x="912" y="712"/>
                </a:cxn>
                <a:cxn ang="0">
                  <a:pos x="864" y="1240"/>
                </a:cxn>
                <a:cxn ang="0">
                  <a:pos x="960" y="1768"/>
                </a:cxn>
                <a:cxn ang="0">
                  <a:pos x="1440" y="2152"/>
                </a:cxn>
                <a:cxn ang="0">
                  <a:pos x="2160" y="2248"/>
                </a:cxn>
                <a:cxn ang="0">
                  <a:pos x="2688" y="1960"/>
                </a:cxn>
                <a:cxn ang="0">
                  <a:pos x="2706" y="472"/>
                </a:cxn>
                <a:cxn ang="0">
                  <a:pos x="3456" y="424"/>
                </a:cxn>
                <a:cxn ang="0">
                  <a:pos x="4416" y="712"/>
                </a:cxn>
                <a:cxn ang="0">
                  <a:pos x="4416" y="1432"/>
                </a:cxn>
                <a:cxn ang="0">
                  <a:pos x="4728" y="1822"/>
                </a:cxn>
                <a:cxn ang="0">
                  <a:pos x="5322" y="2206"/>
                </a:cxn>
                <a:cxn ang="0">
                  <a:pos x="5754" y="1510"/>
                </a:cxn>
              </a:cxnLst>
              <a:rect l="0" t="0" r="r" b="b"/>
              <a:pathLst>
                <a:path w="5754" h="2280">
                  <a:moveTo>
                    <a:pt x="0" y="40"/>
                  </a:moveTo>
                  <a:cubicBezTo>
                    <a:pt x="56" y="40"/>
                    <a:pt x="216" y="0"/>
                    <a:pt x="336" y="40"/>
                  </a:cubicBezTo>
                  <a:cubicBezTo>
                    <a:pt x="456" y="80"/>
                    <a:pt x="624" y="168"/>
                    <a:pt x="720" y="280"/>
                  </a:cubicBezTo>
                  <a:cubicBezTo>
                    <a:pt x="816" y="392"/>
                    <a:pt x="888" y="552"/>
                    <a:pt x="912" y="712"/>
                  </a:cubicBezTo>
                  <a:cubicBezTo>
                    <a:pt x="936" y="872"/>
                    <a:pt x="856" y="1064"/>
                    <a:pt x="864" y="1240"/>
                  </a:cubicBezTo>
                  <a:cubicBezTo>
                    <a:pt x="872" y="1416"/>
                    <a:pt x="864" y="1616"/>
                    <a:pt x="960" y="1768"/>
                  </a:cubicBezTo>
                  <a:cubicBezTo>
                    <a:pt x="1056" y="1920"/>
                    <a:pt x="1240" y="2072"/>
                    <a:pt x="1440" y="2152"/>
                  </a:cubicBezTo>
                  <a:cubicBezTo>
                    <a:pt x="1640" y="2232"/>
                    <a:pt x="1952" y="2280"/>
                    <a:pt x="2160" y="2248"/>
                  </a:cubicBezTo>
                  <a:cubicBezTo>
                    <a:pt x="2368" y="2216"/>
                    <a:pt x="2597" y="2256"/>
                    <a:pt x="2688" y="1960"/>
                  </a:cubicBezTo>
                  <a:cubicBezTo>
                    <a:pt x="2779" y="1664"/>
                    <a:pt x="2578" y="728"/>
                    <a:pt x="2706" y="472"/>
                  </a:cubicBezTo>
                  <a:cubicBezTo>
                    <a:pt x="2834" y="216"/>
                    <a:pt x="3171" y="384"/>
                    <a:pt x="3456" y="424"/>
                  </a:cubicBezTo>
                  <a:cubicBezTo>
                    <a:pt x="3741" y="464"/>
                    <a:pt x="4256" y="544"/>
                    <a:pt x="4416" y="712"/>
                  </a:cubicBezTo>
                  <a:cubicBezTo>
                    <a:pt x="4576" y="880"/>
                    <a:pt x="4364" y="1247"/>
                    <a:pt x="4416" y="1432"/>
                  </a:cubicBezTo>
                  <a:cubicBezTo>
                    <a:pt x="4468" y="1617"/>
                    <a:pt x="4577" y="1693"/>
                    <a:pt x="4728" y="1822"/>
                  </a:cubicBezTo>
                  <a:cubicBezTo>
                    <a:pt x="4879" y="1951"/>
                    <a:pt x="5151" y="2258"/>
                    <a:pt x="5322" y="2206"/>
                  </a:cubicBezTo>
                  <a:cubicBezTo>
                    <a:pt x="5493" y="2154"/>
                    <a:pt x="5664" y="1655"/>
                    <a:pt x="5754" y="1510"/>
                  </a:cubicBezTo>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15" name="Freeform 13"/>
            <p:cNvSpPr>
              <a:spLocks/>
            </p:cNvSpPr>
            <p:nvPr/>
          </p:nvSpPr>
          <p:spPr bwMode="hidden">
            <a:xfrm>
              <a:off x="1056" y="2008"/>
              <a:ext cx="1496" cy="1464"/>
            </a:xfrm>
            <a:custGeom>
              <a:avLst/>
              <a:gdLst/>
              <a:ahLst/>
              <a:cxnLst>
                <a:cxn ang="0">
                  <a:pos x="408" y="16"/>
                </a:cxn>
                <a:cxn ang="0">
                  <a:pos x="72" y="304"/>
                </a:cxn>
                <a:cxn ang="0">
                  <a:pos x="72" y="976"/>
                </a:cxn>
                <a:cxn ang="0">
                  <a:pos x="504" y="1360"/>
                </a:cxn>
                <a:cxn ang="0">
                  <a:pos x="1128" y="1408"/>
                </a:cxn>
                <a:cxn ang="0">
                  <a:pos x="1464" y="1024"/>
                </a:cxn>
                <a:cxn ang="0">
                  <a:pos x="1320" y="208"/>
                </a:cxn>
                <a:cxn ang="0">
                  <a:pos x="408" y="16"/>
                </a:cxn>
              </a:cxnLst>
              <a:rect l="0" t="0" r="r" b="b"/>
              <a:pathLst>
                <a:path w="1496" h="1464">
                  <a:moveTo>
                    <a:pt x="408" y="16"/>
                  </a:moveTo>
                  <a:cubicBezTo>
                    <a:pt x="200" y="32"/>
                    <a:pt x="128" y="144"/>
                    <a:pt x="72" y="304"/>
                  </a:cubicBezTo>
                  <a:cubicBezTo>
                    <a:pt x="16" y="464"/>
                    <a:pt x="0" y="800"/>
                    <a:pt x="72" y="976"/>
                  </a:cubicBezTo>
                  <a:cubicBezTo>
                    <a:pt x="144" y="1152"/>
                    <a:pt x="328" y="1288"/>
                    <a:pt x="504" y="1360"/>
                  </a:cubicBezTo>
                  <a:cubicBezTo>
                    <a:pt x="680" y="1432"/>
                    <a:pt x="968" y="1464"/>
                    <a:pt x="1128" y="1408"/>
                  </a:cubicBezTo>
                  <a:cubicBezTo>
                    <a:pt x="1288" y="1352"/>
                    <a:pt x="1432" y="1224"/>
                    <a:pt x="1464" y="1024"/>
                  </a:cubicBezTo>
                  <a:cubicBezTo>
                    <a:pt x="1496" y="824"/>
                    <a:pt x="1496" y="376"/>
                    <a:pt x="1320" y="208"/>
                  </a:cubicBezTo>
                  <a:cubicBezTo>
                    <a:pt x="1144" y="40"/>
                    <a:pt x="616" y="0"/>
                    <a:pt x="408" y="16"/>
                  </a:cubicBezTo>
                  <a:close/>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16" name="Freeform 14"/>
            <p:cNvSpPr>
              <a:spLocks/>
            </p:cNvSpPr>
            <p:nvPr/>
          </p:nvSpPr>
          <p:spPr bwMode="hidden">
            <a:xfrm rot="1159149">
              <a:off x="1296" y="2152"/>
              <a:ext cx="1126" cy="730"/>
            </a:xfrm>
            <a:custGeom>
              <a:avLst/>
              <a:gdLst/>
              <a:ahLst/>
              <a:cxnLst>
                <a:cxn ang="0">
                  <a:pos x="940" y="196"/>
                </a:cxn>
                <a:cxn ang="0">
                  <a:pos x="576" y="20"/>
                </a:cxn>
                <a:cxn ang="0">
                  <a:pos x="192" y="76"/>
                </a:cxn>
                <a:cxn ang="0">
                  <a:pos x="24" y="372"/>
                </a:cxn>
                <a:cxn ang="0">
                  <a:pos x="520" y="670"/>
                </a:cxn>
                <a:cxn ang="0">
                  <a:pos x="1048" y="568"/>
                </a:cxn>
                <a:cxn ang="0">
                  <a:pos x="940" y="196"/>
                </a:cxn>
              </a:cxnLst>
              <a:rect l="0" t="0" r="r" b="b"/>
              <a:pathLst>
                <a:path w="1126" h="730">
                  <a:moveTo>
                    <a:pt x="940" y="196"/>
                  </a:moveTo>
                  <a:cubicBezTo>
                    <a:pt x="700" y="100"/>
                    <a:pt x="701" y="40"/>
                    <a:pt x="576" y="20"/>
                  </a:cubicBezTo>
                  <a:cubicBezTo>
                    <a:pt x="451" y="0"/>
                    <a:pt x="284" y="17"/>
                    <a:pt x="192" y="76"/>
                  </a:cubicBezTo>
                  <a:cubicBezTo>
                    <a:pt x="100" y="135"/>
                    <a:pt x="56" y="132"/>
                    <a:pt x="24" y="372"/>
                  </a:cubicBezTo>
                  <a:cubicBezTo>
                    <a:pt x="0" y="730"/>
                    <a:pt x="350" y="637"/>
                    <a:pt x="520" y="670"/>
                  </a:cubicBezTo>
                  <a:cubicBezTo>
                    <a:pt x="690" y="703"/>
                    <a:pt x="978" y="647"/>
                    <a:pt x="1048" y="568"/>
                  </a:cubicBezTo>
                  <a:cubicBezTo>
                    <a:pt x="1118" y="489"/>
                    <a:pt x="1126" y="280"/>
                    <a:pt x="940" y="196"/>
                  </a:cubicBezTo>
                  <a:close/>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17" name="Freeform 15"/>
            <p:cNvSpPr>
              <a:spLocks/>
            </p:cNvSpPr>
            <p:nvPr/>
          </p:nvSpPr>
          <p:spPr bwMode="hidden">
            <a:xfrm>
              <a:off x="3112" y="-8"/>
              <a:ext cx="2648" cy="3394"/>
            </a:xfrm>
            <a:custGeom>
              <a:avLst/>
              <a:gdLst/>
              <a:ahLst/>
              <a:cxnLst>
                <a:cxn ang="0">
                  <a:pos x="1496" y="0"/>
                </a:cxn>
                <a:cxn ang="0">
                  <a:pos x="1640" y="384"/>
                </a:cxn>
                <a:cxn ang="0">
                  <a:pos x="1400" y="864"/>
                </a:cxn>
                <a:cxn ang="0">
                  <a:pos x="536" y="1200"/>
                </a:cxn>
                <a:cxn ang="0">
                  <a:pos x="56" y="1584"/>
                </a:cxn>
                <a:cxn ang="0">
                  <a:pos x="200" y="1872"/>
                </a:cxn>
                <a:cxn ang="0">
                  <a:pos x="1064" y="2016"/>
                </a:cxn>
                <a:cxn ang="0">
                  <a:pos x="1592" y="2304"/>
                </a:cxn>
                <a:cxn ang="0">
                  <a:pos x="1562" y="2940"/>
                </a:cxn>
                <a:cxn ang="0">
                  <a:pos x="2120" y="3384"/>
                </a:cxn>
                <a:cxn ang="0">
                  <a:pos x="2648" y="2880"/>
                </a:cxn>
              </a:cxnLst>
              <a:rect l="0" t="0" r="r" b="b"/>
              <a:pathLst>
                <a:path w="2648" h="3394">
                  <a:moveTo>
                    <a:pt x="1496" y="0"/>
                  </a:moveTo>
                  <a:cubicBezTo>
                    <a:pt x="1520" y="64"/>
                    <a:pt x="1656" y="240"/>
                    <a:pt x="1640" y="384"/>
                  </a:cubicBezTo>
                  <a:cubicBezTo>
                    <a:pt x="1624" y="528"/>
                    <a:pt x="1584" y="728"/>
                    <a:pt x="1400" y="864"/>
                  </a:cubicBezTo>
                  <a:cubicBezTo>
                    <a:pt x="1216" y="1000"/>
                    <a:pt x="760" y="1080"/>
                    <a:pt x="536" y="1200"/>
                  </a:cubicBezTo>
                  <a:cubicBezTo>
                    <a:pt x="312" y="1320"/>
                    <a:pt x="112" y="1472"/>
                    <a:pt x="56" y="1584"/>
                  </a:cubicBezTo>
                  <a:cubicBezTo>
                    <a:pt x="0" y="1696"/>
                    <a:pt x="32" y="1800"/>
                    <a:pt x="200" y="1872"/>
                  </a:cubicBezTo>
                  <a:cubicBezTo>
                    <a:pt x="368" y="1944"/>
                    <a:pt x="832" y="1944"/>
                    <a:pt x="1064" y="2016"/>
                  </a:cubicBezTo>
                  <a:cubicBezTo>
                    <a:pt x="1296" y="2088"/>
                    <a:pt x="1509" y="2150"/>
                    <a:pt x="1592" y="2304"/>
                  </a:cubicBezTo>
                  <a:cubicBezTo>
                    <a:pt x="1675" y="2458"/>
                    <a:pt x="1474" y="2760"/>
                    <a:pt x="1562" y="2940"/>
                  </a:cubicBezTo>
                  <a:cubicBezTo>
                    <a:pt x="1650" y="3120"/>
                    <a:pt x="1939" y="3394"/>
                    <a:pt x="2120" y="3384"/>
                  </a:cubicBezTo>
                  <a:cubicBezTo>
                    <a:pt x="2301" y="3374"/>
                    <a:pt x="2538" y="2985"/>
                    <a:pt x="2648" y="2880"/>
                  </a:cubicBezTo>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18" name="Freeform 16"/>
            <p:cNvSpPr>
              <a:spLocks/>
            </p:cNvSpPr>
            <p:nvPr/>
          </p:nvSpPr>
          <p:spPr bwMode="hidden">
            <a:xfrm>
              <a:off x="3504" y="-8"/>
              <a:ext cx="2256" cy="3160"/>
            </a:xfrm>
            <a:custGeom>
              <a:avLst/>
              <a:gdLst/>
              <a:ahLst/>
              <a:cxnLst>
                <a:cxn ang="0">
                  <a:pos x="1488" y="0"/>
                </a:cxn>
                <a:cxn ang="0">
                  <a:pos x="1488" y="528"/>
                </a:cxn>
                <a:cxn ang="0">
                  <a:pos x="1104" y="1008"/>
                </a:cxn>
                <a:cxn ang="0">
                  <a:pos x="144" y="1488"/>
                </a:cxn>
                <a:cxn ang="0">
                  <a:pos x="240" y="1776"/>
                </a:cxn>
                <a:cxn ang="0">
                  <a:pos x="1056" y="1872"/>
                </a:cxn>
                <a:cxn ang="0">
                  <a:pos x="1536" y="2064"/>
                </a:cxn>
                <a:cxn ang="0">
                  <a:pos x="1536" y="2448"/>
                </a:cxn>
                <a:cxn ang="0">
                  <a:pos x="1344" y="2784"/>
                </a:cxn>
                <a:cxn ang="0">
                  <a:pos x="1632" y="3120"/>
                </a:cxn>
                <a:cxn ang="0">
                  <a:pos x="1968" y="3024"/>
                </a:cxn>
                <a:cxn ang="0">
                  <a:pos x="2208" y="2496"/>
                </a:cxn>
                <a:cxn ang="0">
                  <a:pos x="2112" y="1968"/>
                </a:cxn>
                <a:cxn ang="0">
                  <a:pos x="1776" y="1584"/>
                </a:cxn>
                <a:cxn ang="0">
                  <a:pos x="1824" y="1152"/>
                </a:cxn>
                <a:cxn ang="0">
                  <a:pos x="2256" y="672"/>
                </a:cxn>
              </a:cxnLst>
              <a:rect l="0" t="0" r="r" b="b"/>
              <a:pathLst>
                <a:path w="2256" h="3160">
                  <a:moveTo>
                    <a:pt x="1488" y="0"/>
                  </a:moveTo>
                  <a:cubicBezTo>
                    <a:pt x="1488" y="88"/>
                    <a:pt x="1552" y="360"/>
                    <a:pt x="1488" y="528"/>
                  </a:cubicBezTo>
                  <a:cubicBezTo>
                    <a:pt x="1424" y="696"/>
                    <a:pt x="1328" y="848"/>
                    <a:pt x="1104" y="1008"/>
                  </a:cubicBezTo>
                  <a:cubicBezTo>
                    <a:pt x="880" y="1168"/>
                    <a:pt x="288" y="1360"/>
                    <a:pt x="144" y="1488"/>
                  </a:cubicBezTo>
                  <a:cubicBezTo>
                    <a:pt x="0" y="1616"/>
                    <a:pt x="88" y="1712"/>
                    <a:pt x="240" y="1776"/>
                  </a:cubicBezTo>
                  <a:cubicBezTo>
                    <a:pt x="392" y="1840"/>
                    <a:pt x="840" y="1824"/>
                    <a:pt x="1056" y="1872"/>
                  </a:cubicBezTo>
                  <a:cubicBezTo>
                    <a:pt x="1272" y="1920"/>
                    <a:pt x="1456" y="1968"/>
                    <a:pt x="1536" y="2064"/>
                  </a:cubicBezTo>
                  <a:cubicBezTo>
                    <a:pt x="1616" y="2160"/>
                    <a:pt x="1568" y="2328"/>
                    <a:pt x="1536" y="2448"/>
                  </a:cubicBezTo>
                  <a:cubicBezTo>
                    <a:pt x="1504" y="2568"/>
                    <a:pt x="1328" y="2672"/>
                    <a:pt x="1344" y="2784"/>
                  </a:cubicBezTo>
                  <a:cubicBezTo>
                    <a:pt x="1360" y="2896"/>
                    <a:pt x="1528" y="3080"/>
                    <a:pt x="1632" y="3120"/>
                  </a:cubicBezTo>
                  <a:cubicBezTo>
                    <a:pt x="1736" y="3160"/>
                    <a:pt x="1872" y="3128"/>
                    <a:pt x="1968" y="3024"/>
                  </a:cubicBezTo>
                  <a:cubicBezTo>
                    <a:pt x="2064" y="2920"/>
                    <a:pt x="2184" y="2672"/>
                    <a:pt x="2208" y="2496"/>
                  </a:cubicBezTo>
                  <a:cubicBezTo>
                    <a:pt x="2232" y="2320"/>
                    <a:pt x="2184" y="2120"/>
                    <a:pt x="2112" y="1968"/>
                  </a:cubicBezTo>
                  <a:cubicBezTo>
                    <a:pt x="2040" y="1816"/>
                    <a:pt x="1824" y="1720"/>
                    <a:pt x="1776" y="1584"/>
                  </a:cubicBezTo>
                  <a:cubicBezTo>
                    <a:pt x="1728" y="1448"/>
                    <a:pt x="1744" y="1304"/>
                    <a:pt x="1824" y="1152"/>
                  </a:cubicBezTo>
                  <a:cubicBezTo>
                    <a:pt x="1904" y="1000"/>
                    <a:pt x="2166" y="772"/>
                    <a:pt x="2256" y="672"/>
                  </a:cubicBezTo>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19" name="Freeform 17"/>
            <p:cNvSpPr>
              <a:spLocks/>
            </p:cNvSpPr>
            <p:nvPr/>
          </p:nvSpPr>
          <p:spPr bwMode="hidden">
            <a:xfrm>
              <a:off x="4008" y="1080"/>
              <a:ext cx="1048" cy="696"/>
            </a:xfrm>
            <a:custGeom>
              <a:avLst/>
              <a:gdLst/>
              <a:ahLst/>
              <a:cxnLst>
                <a:cxn ang="0">
                  <a:pos x="984" y="256"/>
                </a:cxn>
                <a:cxn ang="0">
                  <a:pos x="840" y="16"/>
                </a:cxn>
                <a:cxn ang="0">
                  <a:pos x="552" y="160"/>
                </a:cxn>
                <a:cxn ang="0">
                  <a:pos x="320" y="304"/>
                </a:cxn>
                <a:cxn ang="0">
                  <a:pos x="600" y="592"/>
                </a:cxn>
                <a:cxn ang="0">
                  <a:pos x="984" y="640"/>
                </a:cxn>
                <a:cxn ang="0">
                  <a:pos x="984" y="256"/>
                </a:cxn>
              </a:cxnLst>
              <a:rect l="0" t="0" r="r" b="b"/>
              <a:pathLst>
                <a:path w="1048" h="696">
                  <a:moveTo>
                    <a:pt x="984" y="256"/>
                  </a:moveTo>
                  <a:cubicBezTo>
                    <a:pt x="960" y="152"/>
                    <a:pt x="992" y="32"/>
                    <a:pt x="840" y="16"/>
                  </a:cubicBezTo>
                  <a:cubicBezTo>
                    <a:pt x="736" y="0"/>
                    <a:pt x="624" y="104"/>
                    <a:pt x="552" y="160"/>
                  </a:cubicBezTo>
                  <a:cubicBezTo>
                    <a:pt x="465" y="208"/>
                    <a:pt x="480" y="240"/>
                    <a:pt x="320" y="304"/>
                  </a:cubicBezTo>
                  <a:cubicBezTo>
                    <a:pt x="168" y="368"/>
                    <a:pt x="0" y="512"/>
                    <a:pt x="600" y="592"/>
                  </a:cubicBezTo>
                  <a:cubicBezTo>
                    <a:pt x="696" y="640"/>
                    <a:pt x="920" y="696"/>
                    <a:pt x="984" y="640"/>
                  </a:cubicBezTo>
                  <a:cubicBezTo>
                    <a:pt x="1048" y="584"/>
                    <a:pt x="984" y="336"/>
                    <a:pt x="984" y="256"/>
                  </a:cubicBezTo>
                  <a:close/>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20" name="Freeform 18"/>
            <p:cNvSpPr>
              <a:spLocks/>
            </p:cNvSpPr>
            <p:nvPr/>
          </p:nvSpPr>
          <p:spPr bwMode="hidden">
            <a:xfrm>
              <a:off x="5117" y="-8"/>
              <a:ext cx="547" cy="696"/>
            </a:xfrm>
            <a:custGeom>
              <a:avLst/>
              <a:gdLst/>
              <a:ahLst/>
              <a:cxnLst>
                <a:cxn ang="0">
                  <a:pos x="19" y="0"/>
                </a:cxn>
                <a:cxn ang="0">
                  <a:pos x="19" y="528"/>
                </a:cxn>
                <a:cxn ang="0">
                  <a:pos x="131" y="680"/>
                </a:cxn>
                <a:cxn ang="0">
                  <a:pos x="355" y="624"/>
                </a:cxn>
                <a:cxn ang="0">
                  <a:pos x="499" y="384"/>
                </a:cxn>
                <a:cxn ang="0">
                  <a:pos x="547" y="0"/>
                </a:cxn>
              </a:cxnLst>
              <a:rect l="0" t="0" r="r" b="b"/>
              <a:pathLst>
                <a:path w="547" h="696">
                  <a:moveTo>
                    <a:pt x="19" y="0"/>
                  </a:moveTo>
                  <a:cubicBezTo>
                    <a:pt x="19" y="88"/>
                    <a:pt x="0" y="415"/>
                    <a:pt x="19" y="528"/>
                  </a:cubicBezTo>
                  <a:cubicBezTo>
                    <a:pt x="38" y="641"/>
                    <a:pt x="75" y="664"/>
                    <a:pt x="131" y="680"/>
                  </a:cubicBezTo>
                  <a:cubicBezTo>
                    <a:pt x="187" y="696"/>
                    <a:pt x="294" y="673"/>
                    <a:pt x="355" y="624"/>
                  </a:cubicBezTo>
                  <a:cubicBezTo>
                    <a:pt x="416" y="575"/>
                    <a:pt x="467" y="488"/>
                    <a:pt x="499" y="384"/>
                  </a:cubicBezTo>
                  <a:cubicBezTo>
                    <a:pt x="531" y="280"/>
                    <a:pt x="537" y="80"/>
                    <a:pt x="547" y="0"/>
                  </a:cubicBezTo>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21" name="Freeform 19"/>
            <p:cNvSpPr>
              <a:spLocks/>
            </p:cNvSpPr>
            <p:nvPr/>
          </p:nvSpPr>
          <p:spPr bwMode="hidden">
            <a:xfrm>
              <a:off x="0" y="2024"/>
              <a:ext cx="1984" cy="2296"/>
            </a:xfrm>
            <a:custGeom>
              <a:avLst/>
              <a:gdLst/>
              <a:ahLst/>
              <a:cxnLst>
                <a:cxn ang="0">
                  <a:pos x="0" y="32"/>
                </a:cxn>
                <a:cxn ang="0">
                  <a:pos x="336" y="32"/>
                </a:cxn>
                <a:cxn ang="0">
                  <a:pos x="592" y="224"/>
                </a:cxn>
                <a:cxn ang="0">
                  <a:pos x="696" y="664"/>
                </a:cxn>
                <a:cxn ang="0">
                  <a:pos x="664" y="1224"/>
                </a:cxn>
                <a:cxn ang="0">
                  <a:pos x="816" y="1784"/>
                </a:cxn>
                <a:cxn ang="0">
                  <a:pos x="1128" y="2128"/>
                </a:cxn>
                <a:cxn ang="0">
                  <a:pos x="1984" y="2296"/>
                </a:cxn>
              </a:cxnLst>
              <a:rect l="0" t="0" r="r" b="b"/>
              <a:pathLst>
                <a:path w="1984" h="2296">
                  <a:moveTo>
                    <a:pt x="0" y="32"/>
                  </a:moveTo>
                  <a:cubicBezTo>
                    <a:pt x="56" y="32"/>
                    <a:pt x="237" y="0"/>
                    <a:pt x="336" y="32"/>
                  </a:cubicBezTo>
                  <a:cubicBezTo>
                    <a:pt x="435" y="64"/>
                    <a:pt x="532" y="119"/>
                    <a:pt x="592" y="224"/>
                  </a:cubicBezTo>
                  <a:cubicBezTo>
                    <a:pt x="652" y="329"/>
                    <a:pt x="684" y="497"/>
                    <a:pt x="696" y="664"/>
                  </a:cubicBezTo>
                  <a:cubicBezTo>
                    <a:pt x="708" y="831"/>
                    <a:pt x="644" y="1037"/>
                    <a:pt x="664" y="1224"/>
                  </a:cubicBezTo>
                  <a:cubicBezTo>
                    <a:pt x="684" y="1411"/>
                    <a:pt x="739" y="1633"/>
                    <a:pt x="816" y="1784"/>
                  </a:cubicBezTo>
                  <a:cubicBezTo>
                    <a:pt x="893" y="1935"/>
                    <a:pt x="933" y="2043"/>
                    <a:pt x="1128" y="2128"/>
                  </a:cubicBezTo>
                  <a:cubicBezTo>
                    <a:pt x="1323" y="2213"/>
                    <a:pt x="1806" y="2261"/>
                    <a:pt x="1984" y="2296"/>
                  </a:cubicBezTo>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22" name="Freeform 20"/>
            <p:cNvSpPr>
              <a:spLocks/>
            </p:cNvSpPr>
            <p:nvPr/>
          </p:nvSpPr>
          <p:spPr bwMode="hidden">
            <a:xfrm>
              <a:off x="0" y="2400"/>
              <a:ext cx="816" cy="1912"/>
            </a:xfrm>
            <a:custGeom>
              <a:avLst/>
              <a:gdLst/>
              <a:ahLst/>
              <a:cxnLst>
                <a:cxn ang="0">
                  <a:pos x="0" y="280"/>
                </a:cxn>
                <a:cxn ang="0">
                  <a:pos x="384" y="280"/>
                </a:cxn>
                <a:cxn ang="0">
                  <a:pos x="368" y="896"/>
                </a:cxn>
                <a:cxn ang="0">
                  <a:pos x="528" y="1528"/>
                </a:cxn>
                <a:cxn ang="0">
                  <a:pos x="816" y="1912"/>
                </a:cxn>
              </a:cxnLst>
              <a:rect l="0" t="0" r="r" b="b"/>
              <a:pathLst>
                <a:path w="816" h="1912">
                  <a:moveTo>
                    <a:pt x="0" y="280"/>
                  </a:moveTo>
                  <a:cubicBezTo>
                    <a:pt x="144" y="0"/>
                    <a:pt x="323" y="177"/>
                    <a:pt x="384" y="280"/>
                  </a:cubicBezTo>
                  <a:cubicBezTo>
                    <a:pt x="488" y="440"/>
                    <a:pt x="344" y="688"/>
                    <a:pt x="368" y="896"/>
                  </a:cubicBezTo>
                  <a:cubicBezTo>
                    <a:pt x="392" y="1104"/>
                    <a:pt x="453" y="1359"/>
                    <a:pt x="528" y="1528"/>
                  </a:cubicBezTo>
                  <a:cubicBezTo>
                    <a:pt x="603" y="1697"/>
                    <a:pt x="756" y="1832"/>
                    <a:pt x="816" y="1912"/>
                  </a:cubicBezTo>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23" name="Freeform 21"/>
            <p:cNvSpPr>
              <a:spLocks/>
            </p:cNvSpPr>
            <p:nvPr/>
          </p:nvSpPr>
          <p:spPr bwMode="hidden">
            <a:xfrm>
              <a:off x="2688" y="3228"/>
              <a:ext cx="3080" cy="1084"/>
            </a:xfrm>
            <a:custGeom>
              <a:avLst/>
              <a:gdLst/>
              <a:ahLst/>
              <a:cxnLst>
                <a:cxn ang="0">
                  <a:pos x="0" y="1084"/>
                </a:cxn>
                <a:cxn ang="0">
                  <a:pos x="424" y="932"/>
                </a:cxn>
                <a:cxn ang="0">
                  <a:pos x="640" y="292"/>
                </a:cxn>
                <a:cxn ang="0">
                  <a:pos x="1032" y="20"/>
                </a:cxn>
                <a:cxn ang="0">
                  <a:pos x="1536" y="172"/>
                </a:cxn>
                <a:cxn ang="0">
                  <a:pos x="2064" y="604"/>
                </a:cxn>
                <a:cxn ang="0">
                  <a:pos x="2400" y="940"/>
                </a:cxn>
                <a:cxn ang="0">
                  <a:pos x="3080" y="1084"/>
                </a:cxn>
              </a:cxnLst>
              <a:rect l="0" t="0" r="r" b="b"/>
              <a:pathLst>
                <a:path w="3080" h="1084">
                  <a:moveTo>
                    <a:pt x="0" y="1084"/>
                  </a:moveTo>
                  <a:cubicBezTo>
                    <a:pt x="71" y="1059"/>
                    <a:pt x="317" y="1064"/>
                    <a:pt x="424" y="932"/>
                  </a:cubicBezTo>
                  <a:cubicBezTo>
                    <a:pt x="531" y="800"/>
                    <a:pt x="539" y="444"/>
                    <a:pt x="640" y="292"/>
                  </a:cubicBezTo>
                  <a:cubicBezTo>
                    <a:pt x="741" y="140"/>
                    <a:pt x="883" y="40"/>
                    <a:pt x="1032" y="20"/>
                  </a:cubicBezTo>
                  <a:cubicBezTo>
                    <a:pt x="1181" y="0"/>
                    <a:pt x="1364" y="75"/>
                    <a:pt x="1536" y="172"/>
                  </a:cubicBezTo>
                  <a:cubicBezTo>
                    <a:pt x="1708" y="269"/>
                    <a:pt x="1920" y="476"/>
                    <a:pt x="2064" y="604"/>
                  </a:cubicBezTo>
                  <a:cubicBezTo>
                    <a:pt x="2208" y="732"/>
                    <a:pt x="2231" y="860"/>
                    <a:pt x="2400" y="940"/>
                  </a:cubicBezTo>
                  <a:cubicBezTo>
                    <a:pt x="2569" y="1020"/>
                    <a:pt x="2939" y="1054"/>
                    <a:pt x="3080" y="1084"/>
                  </a:cubicBezTo>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pic>
          <p:nvPicPr>
            <p:cNvPr id="24" name="Picture 22" descr="Topbanx"/>
            <p:cNvPicPr>
              <a:picLocks noChangeAspect="1" noChangeArrowheads="1"/>
            </p:cNvPicPr>
            <p:nvPr/>
          </p:nvPicPr>
          <p:blipFill>
            <a:blip r:embed="rId2" cstate="print">
              <a:clrChange>
                <a:clrFrom>
                  <a:srgbClr val="33CC99"/>
                </a:clrFrom>
                <a:clrTo>
                  <a:srgbClr val="33CC99">
                    <a:alpha val="0"/>
                  </a:srgbClr>
                </a:clrTo>
              </a:clrChange>
            </a:blip>
            <a:srcRect l="31929" t="5319" b="4256"/>
            <a:stretch>
              <a:fillRect/>
            </a:stretch>
          </p:blipFill>
          <p:spPr bwMode="auto">
            <a:xfrm>
              <a:off x="0" y="0"/>
              <a:ext cx="325" cy="4320"/>
            </a:xfrm>
            <a:prstGeom prst="rect">
              <a:avLst/>
            </a:prstGeom>
            <a:noFill/>
            <a:ln w="9525">
              <a:noFill/>
              <a:miter lim="800000"/>
              <a:headEnd/>
              <a:tailEnd/>
            </a:ln>
          </p:spPr>
        </p:pic>
        <p:sp>
          <p:nvSpPr>
            <p:cNvPr id="25" name="Rectangle 23"/>
            <p:cNvSpPr>
              <a:spLocks noChangeArrowheads="1"/>
            </p:cNvSpPr>
            <p:nvPr/>
          </p:nvSpPr>
          <p:spPr bwMode="ltGray">
            <a:xfrm>
              <a:off x="240" y="2112"/>
              <a:ext cx="2688" cy="96"/>
            </a:xfrm>
            <a:prstGeom prst="rect">
              <a:avLst/>
            </a:prstGeom>
            <a:solidFill>
              <a:schemeClr val="bg1"/>
            </a:solidFill>
            <a:ln w="9525">
              <a:noFill/>
              <a:miter lim="800000"/>
              <a:headEnd/>
              <a:tailEnd/>
            </a:ln>
            <a:effectLst/>
          </p:spPr>
          <p:txBody>
            <a:bodyPr wrap="none" anchor="ctr"/>
            <a:lstStyle/>
            <a:p>
              <a:pPr>
                <a:defRPr/>
              </a:pPr>
              <a:endParaRPr lang="en-IN"/>
            </a:p>
          </p:txBody>
        </p:sp>
      </p:grpSp>
      <p:sp>
        <p:nvSpPr>
          <p:cNvPr id="26" name="Line 24"/>
          <p:cNvSpPr>
            <a:spLocks noChangeShapeType="1"/>
          </p:cNvSpPr>
          <p:nvPr/>
        </p:nvSpPr>
        <p:spPr bwMode="ltGray">
          <a:xfrm>
            <a:off x="685800" y="3429000"/>
            <a:ext cx="1676400" cy="0"/>
          </a:xfrm>
          <a:prstGeom prst="line">
            <a:avLst/>
          </a:prstGeom>
          <a:noFill/>
          <a:ln w="9525">
            <a:solidFill>
              <a:schemeClr val="tx1"/>
            </a:solidFill>
            <a:round/>
            <a:headEnd/>
            <a:tailEnd type="stealth" w="med" len="lg"/>
          </a:ln>
          <a:effectLst/>
        </p:spPr>
        <p:txBody>
          <a:bodyPr wrap="none" anchor="ctr"/>
          <a:lstStyle/>
          <a:p>
            <a:pPr>
              <a:defRPr/>
            </a:pPr>
            <a:endParaRPr lang="en-IN"/>
          </a:p>
        </p:txBody>
      </p:sp>
      <p:grpSp>
        <p:nvGrpSpPr>
          <p:cNvPr id="27" name="Group 25"/>
          <p:cNvGrpSpPr>
            <a:grpSpLocks/>
          </p:cNvGrpSpPr>
          <p:nvPr/>
        </p:nvGrpSpPr>
        <p:grpSpPr bwMode="auto">
          <a:xfrm>
            <a:off x="762000" y="3352800"/>
            <a:ext cx="457200" cy="457200"/>
            <a:chOff x="480" y="2112"/>
            <a:chExt cx="288" cy="288"/>
          </a:xfrm>
        </p:grpSpPr>
        <p:sp>
          <p:nvSpPr>
            <p:cNvPr id="28" name="Line 26"/>
            <p:cNvSpPr>
              <a:spLocks noChangeShapeType="1"/>
            </p:cNvSpPr>
            <p:nvPr/>
          </p:nvSpPr>
          <p:spPr bwMode="ltGray">
            <a:xfrm>
              <a:off x="528" y="2160"/>
              <a:ext cx="240" cy="240"/>
            </a:xfrm>
            <a:prstGeom prst="line">
              <a:avLst/>
            </a:prstGeom>
            <a:noFill/>
            <a:ln w="9525">
              <a:solidFill>
                <a:schemeClr val="tx1"/>
              </a:solidFill>
              <a:round/>
              <a:headEnd/>
              <a:tailEnd type="stealth" w="sm" len="lg"/>
            </a:ln>
            <a:effectLst/>
          </p:spPr>
          <p:txBody>
            <a:bodyPr wrap="none" anchor="ctr"/>
            <a:lstStyle/>
            <a:p>
              <a:pPr>
                <a:defRPr/>
              </a:pPr>
              <a:endParaRPr lang="en-IN"/>
            </a:p>
          </p:txBody>
        </p:sp>
        <p:sp>
          <p:nvSpPr>
            <p:cNvPr id="29" name="Oval 27"/>
            <p:cNvSpPr>
              <a:spLocks noChangeArrowheads="1"/>
            </p:cNvSpPr>
            <p:nvPr/>
          </p:nvSpPr>
          <p:spPr bwMode="ltGray">
            <a:xfrm>
              <a:off x="480" y="2112"/>
              <a:ext cx="117" cy="117"/>
            </a:xfrm>
            <a:prstGeom prst="ellipse">
              <a:avLst/>
            </a:prstGeom>
            <a:noFill/>
            <a:ln w="9525">
              <a:solidFill>
                <a:schemeClr val="tx1"/>
              </a:solidFill>
              <a:round/>
              <a:headEnd/>
              <a:tailEnd/>
            </a:ln>
            <a:effectLst/>
          </p:spPr>
          <p:txBody>
            <a:bodyPr wrap="none" anchor="ctr"/>
            <a:lstStyle/>
            <a:p>
              <a:pPr>
                <a:defRPr/>
              </a:pPr>
              <a:endParaRPr lang="en-IN"/>
            </a:p>
          </p:txBody>
        </p:sp>
      </p:grpSp>
      <p:sp>
        <p:nvSpPr>
          <p:cNvPr id="32796" name="Rectangle 28"/>
          <p:cNvSpPr>
            <a:spLocks noGrp="1" noChangeArrowheads="1"/>
          </p:cNvSpPr>
          <p:nvPr>
            <p:ph type="ctrTitle" sz="quarter"/>
          </p:nvPr>
        </p:nvSpPr>
        <p:spPr>
          <a:xfrm>
            <a:off x="685800" y="2133600"/>
            <a:ext cx="7772400" cy="1143000"/>
          </a:xfrm>
        </p:spPr>
        <p:txBody>
          <a:bodyPr anchor="ctr"/>
          <a:lstStyle>
            <a:lvl1pPr>
              <a:defRPr/>
            </a:lvl1pPr>
          </a:lstStyle>
          <a:p>
            <a:r>
              <a:rPr lang="en-US"/>
              <a:t>Click to edit Master title style</a:t>
            </a:r>
          </a:p>
        </p:txBody>
      </p:sp>
      <p:sp>
        <p:nvSpPr>
          <p:cNvPr id="32797" name="Rectangle 29"/>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30" name="Rectangle 30"/>
          <p:cNvSpPr>
            <a:spLocks noGrp="1" noChangeArrowheads="1"/>
          </p:cNvSpPr>
          <p:nvPr>
            <p:ph type="dt" sz="quarter" idx="10"/>
          </p:nvPr>
        </p:nvSpPr>
        <p:spPr>
          <a:xfrm>
            <a:off x="685800" y="6342063"/>
            <a:ext cx="1905000" cy="457200"/>
          </a:xfrm>
        </p:spPr>
        <p:txBody>
          <a:bodyPr/>
          <a:lstStyle>
            <a:lvl1pPr>
              <a:defRPr/>
            </a:lvl1pPr>
          </a:lstStyle>
          <a:p>
            <a:pPr>
              <a:defRPr/>
            </a:pPr>
            <a:endParaRPr lang="en-US"/>
          </a:p>
        </p:txBody>
      </p:sp>
      <p:sp>
        <p:nvSpPr>
          <p:cNvPr id="31" name="Rectangle 31"/>
          <p:cNvSpPr>
            <a:spLocks noGrp="1" noChangeArrowheads="1"/>
          </p:cNvSpPr>
          <p:nvPr>
            <p:ph type="ftr" sz="quarter" idx="11"/>
          </p:nvPr>
        </p:nvSpPr>
        <p:spPr>
          <a:xfrm>
            <a:off x="3124200" y="6342063"/>
            <a:ext cx="2895600" cy="457200"/>
          </a:xfrm>
        </p:spPr>
        <p:txBody>
          <a:bodyPr/>
          <a:lstStyle>
            <a:lvl1pPr>
              <a:defRPr/>
            </a:lvl1pPr>
          </a:lstStyle>
          <a:p>
            <a:pPr>
              <a:defRPr/>
            </a:pPr>
            <a:endParaRPr lang="en-US"/>
          </a:p>
        </p:txBody>
      </p:sp>
      <p:sp>
        <p:nvSpPr>
          <p:cNvPr id="32" name="Rectangle 32"/>
          <p:cNvSpPr>
            <a:spLocks noGrp="1" noChangeArrowheads="1"/>
          </p:cNvSpPr>
          <p:nvPr>
            <p:ph type="sldNum" sz="quarter" idx="12"/>
          </p:nvPr>
        </p:nvSpPr>
        <p:spPr>
          <a:xfrm>
            <a:off x="7086600" y="6342063"/>
            <a:ext cx="1905000" cy="457200"/>
          </a:xfrm>
        </p:spPr>
        <p:txBody>
          <a:bodyPr/>
          <a:lstStyle>
            <a:lvl1pPr>
              <a:defRPr/>
            </a:lvl1pPr>
          </a:lstStyle>
          <a:p>
            <a:pPr>
              <a:defRPr/>
            </a:pPr>
            <a:fld id="{B95EAF15-C169-4E89-8B87-690F3C9DE021}"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25"/>
          <p:cNvSpPr>
            <a:spLocks noGrp="1" noChangeArrowheads="1"/>
          </p:cNvSpPr>
          <p:nvPr>
            <p:ph type="dt" sz="half" idx="10"/>
          </p:nvPr>
        </p:nvSpPr>
        <p:spPr>
          <a:ln/>
        </p:spPr>
        <p:txBody>
          <a:bodyPr/>
          <a:lstStyle>
            <a:lvl1pPr>
              <a:defRPr/>
            </a:lvl1pPr>
          </a:lstStyle>
          <a:p>
            <a:pPr>
              <a:defRPr/>
            </a:pPr>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8A403DFB-BDCA-4408-9FE5-85CF7AA2730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5"/>
          <p:cNvSpPr>
            <a:spLocks noGrp="1" noChangeArrowheads="1"/>
          </p:cNvSpPr>
          <p:nvPr>
            <p:ph type="dt" sz="half" idx="10"/>
          </p:nvPr>
        </p:nvSpPr>
        <p:spPr>
          <a:ln/>
        </p:spPr>
        <p:txBody>
          <a:bodyPr/>
          <a:lstStyle>
            <a:lvl1pPr>
              <a:defRPr/>
            </a:lvl1pPr>
          </a:lstStyle>
          <a:p>
            <a:pPr>
              <a:defRPr/>
            </a:pPr>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FF4ED6E9-094D-4005-9334-653017AB368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25"/>
          <p:cNvSpPr>
            <a:spLocks noGrp="1" noChangeArrowheads="1"/>
          </p:cNvSpPr>
          <p:nvPr>
            <p:ph type="dt" sz="half" idx="10"/>
          </p:nvPr>
        </p:nvSpPr>
        <p:spPr>
          <a:ln/>
        </p:spPr>
        <p:txBody>
          <a:bodyPr/>
          <a:lstStyle>
            <a:lvl1pPr>
              <a:defRPr/>
            </a:lvl1pPr>
          </a:lstStyle>
          <a:p>
            <a:pPr>
              <a:defRPr/>
            </a:pPr>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32C689D8-7A2C-455B-94AD-19156114F98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25"/>
          <p:cNvSpPr>
            <a:spLocks noGrp="1" noChangeArrowheads="1"/>
          </p:cNvSpPr>
          <p:nvPr>
            <p:ph type="dt" sz="half" idx="10"/>
          </p:nvPr>
        </p:nvSpPr>
        <p:spPr>
          <a:ln/>
        </p:spPr>
        <p:txBody>
          <a:bodyPr/>
          <a:lstStyle>
            <a:lvl1pPr>
              <a:defRPr/>
            </a:lvl1pPr>
          </a:lstStyle>
          <a:p>
            <a:pPr>
              <a:defRPr/>
            </a:pPr>
            <a:endParaRPr lang="en-US"/>
          </a:p>
        </p:txBody>
      </p:sp>
      <p:sp>
        <p:nvSpPr>
          <p:cNvPr id="8" name="Rectangle 26"/>
          <p:cNvSpPr>
            <a:spLocks noGrp="1" noChangeArrowheads="1"/>
          </p:cNvSpPr>
          <p:nvPr>
            <p:ph type="ftr" sz="quarter" idx="11"/>
          </p:nvPr>
        </p:nvSpPr>
        <p:spPr>
          <a:ln/>
        </p:spPr>
        <p:txBody>
          <a:bodyPr/>
          <a:lstStyle>
            <a:lvl1pPr>
              <a:defRPr/>
            </a:lvl1pPr>
          </a:lstStyle>
          <a:p>
            <a:pPr>
              <a:defRPr/>
            </a:pPr>
            <a:endParaRPr lang="en-US"/>
          </a:p>
        </p:txBody>
      </p:sp>
      <p:sp>
        <p:nvSpPr>
          <p:cNvPr id="9" name="Rectangle 27"/>
          <p:cNvSpPr>
            <a:spLocks noGrp="1" noChangeArrowheads="1"/>
          </p:cNvSpPr>
          <p:nvPr>
            <p:ph type="sldNum" sz="quarter" idx="12"/>
          </p:nvPr>
        </p:nvSpPr>
        <p:spPr>
          <a:ln/>
        </p:spPr>
        <p:txBody>
          <a:bodyPr/>
          <a:lstStyle>
            <a:lvl1pPr>
              <a:defRPr/>
            </a:lvl1pPr>
          </a:lstStyle>
          <a:p>
            <a:pPr>
              <a:defRPr/>
            </a:pPr>
            <a:fld id="{C3E12E8F-8937-4F15-92DC-3F28B92AAA0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25"/>
          <p:cNvSpPr>
            <a:spLocks noGrp="1" noChangeArrowheads="1"/>
          </p:cNvSpPr>
          <p:nvPr>
            <p:ph type="dt" sz="half" idx="10"/>
          </p:nvPr>
        </p:nvSpPr>
        <p:spPr>
          <a:ln/>
        </p:spPr>
        <p:txBody>
          <a:bodyPr/>
          <a:lstStyle>
            <a:lvl1pPr>
              <a:defRPr/>
            </a:lvl1pPr>
          </a:lstStyle>
          <a:p>
            <a:pPr>
              <a:defRPr/>
            </a:pPr>
            <a:endParaRPr lang="en-US"/>
          </a:p>
        </p:txBody>
      </p:sp>
      <p:sp>
        <p:nvSpPr>
          <p:cNvPr id="4" name="Rectangle 26"/>
          <p:cNvSpPr>
            <a:spLocks noGrp="1" noChangeArrowheads="1"/>
          </p:cNvSpPr>
          <p:nvPr>
            <p:ph type="ftr" sz="quarter" idx="11"/>
          </p:nvPr>
        </p:nvSpPr>
        <p:spPr>
          <a:ln/>
        </p:spPr>
        <p:txBody>
          <a:bodyPr/>
          <a:lstStyle>
            <a:lvl1pPr>
              <a:defRPr/>
            </a:lvl1pPr>
          </a:lstStyle>
          <a:p>
            <a:pPr>
              <a:defRPr/>
            </a:pPr>
            <a:endParaRPr lang="en-US"/>
          </a:p>
        </p:txBody>
      </p:sp>
      <p:sp>
        <p:nvSpPr>
          <p:cNvPr id="5" name="Rectangle 27"/>
          <p:cNvSpPr>
            <a:spLocks noGrp="1" noChangeArrowheads="1"/>
          </p:cNvSpPr>
          <p:nvPr>
            <p:ph type="sldNum" sz="quarter" idx="12"/>
          </p:nvPr>
        </p:nvSpPr>
        <p:spPr>
          <a:ln/>
        </p:spPr>
        <p:txBody>
          <a:bodyPr/>
          <a:lstStyle>
            <a:lvl1pPr>
              <a:defRPr/>
            </a:lvl1pPr>
          </a:lstStyle>
          <a:p>
            <a:pPr>
              <a:defRPr/>
            </a:pPr>
            <a:fld id="{F0154102-A988-4091-B875-B06FF96A1B3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ln/>
        </p:spPr>
        <p:txBody>
          <a:bodyPr/>
          <a:lstStyle>
            <a:lvl1pPr>
              <a:defRPr/>
            </a:lvl1pPr>
          </a:lstStyle>
          <a:p>
            <a:pPr>
              <a:defRPr/>
            </a:pPr>
            <a:endParaRPr lang="en-US"/>
          </a:p>
        </p:txBody>
      </p:sp>
      <p:sp>
        <p:nvSpPr>
          <p:cNvPr id="3" name="Rectangle 26"/>
          <p:cNvSpPr>
            <a:spLocks noGrp="1" noChangeArrowheads="1"/>
          </p:cNvSpPr>
          <p:nvPr>
            <p:ph type="ftr" sz="quarter" idx="11"/>
          </p:nvPr>
        </p:nvSpPr>
        <p:spPr>
          <a:ln/>
        </p:spPr>
        <p:txBody>
          <a:bodyPr/>
          <a:lstStyle>
            <a:lvl1pPr>
              <a:defRPr/>
            </a:lvl1pPr>
          </a:lstStyle>
          <a:p>
            <a:pPr>
              <a:defRPr/>
            </a:pPr>
            <a:endParaRPr lang="en-US"/>
          </a:p>
        </p:txBody>
      </p:sp>
      <p:sp>
        <p:nvSpPr>
          <p:cNvPr id="4" name="Rectangle 27"/>
          <p:cNvSpPr>
            <a:spLocks noGrp="1" noChangeArrowheads="1"/>
          </p:cNvSpPr>
          <p:nvPr>
            <p:ph type="sldNum" sz="quarter" idx="12"/>
          </p:nvPr>
        </p:nvSpPr>
        <p:spPr>
          <a:ln/>
        </p:spPr>
        <p:txBody>
          <a:bodyPr/>
          <a:lstStyle>
            <a:lvl1pPr>
              <a:defRPr/>
            </a:lvl1pPr>
          </a:lstStyle>
          <a:p>
            <a:pPr>
              <a:defRPr/>
            </a:pPr>
            <a:fld id="{E3E2E656-B517-4234-9116-B8E8209172B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ln/>
        </p:spPr>
        <p:txBody>
          <a:bodyPr/>
          <a:lstStyle>
            <a:lvl1pPr>
              <a:defRPr/>
            </a:lvl1pPr>
          </a:lstStyle>
          <a:p>
            <a:pPr>
              <a:defRPr/>
            </a:pPr>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88A1A071-B6AD-4DCF-AC79-88105E6B001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ln/>
        </p:spPr>
        <p:txBody>
          <a:bodyPr/>
          <a:lstStyle>
            <a:lvl1pPr>
              <a:defRPr/>
            </a:lvl1pPr>
          </a:lstStyle>
          <a:p>
            <a:pPr>
              <a:defRPr/>
            </a:pPr>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2A48B8F0-548A-4B8D-AA4A-7CB6512F2FA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25"/>
          <p:cNvSpPr>
            <a:spLocks noGrp="1" noChangeArrowheads="1"/>
          </p:cNvSpPr>
          <p:nvPr>
            <p:ph type="dt" sz="half" idx="10"/>
          </p:nvPr>
        </p:nvSpPr>
        <p:spPr>
          <a:ln/>
        </p:spPr>
        <p:txBody>
          <a:bodyPr/>
          <a:lstStyle>
            <a:lvl1pPr>
              <a:defRPr/>
            </a:lvl1pPr>
          </a:lstStyle>
          <a:p>
            <a:pPr>
              <a:defRPr/>
            </a:pPr>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E1401703-60EA-4EBE-8145-12BE9742068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25"/>
          <p:cNvSpPr>
            <a:spLocks noGrp="1" noChangeArrowheads="1"/>
          </p:cNvSpPr>
          <p:nvPr>
            <p:ph type="dt" sz="half" idx="10"/>
          </p:nvPr>
        </p:nvSpPr>
        <p:spPr>
          <a:ln/>
        </p:spPr>
        <p:txBody>
          <a:bodyPr/>
          <a:lstStyle>
            <a:lvl1pPr>
              <a:defRPr/>
            </a:lvl1pPr>
          </a:lstStyle>
          <a:p>
            <a:pPr>
              <a:defRPr/>
            </a:pPr>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BD8009F6-0635-4A18-B91D-5EB7C219488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ARTBANNA"/>
          <p:cNvPicPr>
            <a:picLocks noChangeAspect="1" noChangeArrowheads="1"/>
          </p:cNvPicPr>
          <p:nvPr/>
        </p:nvPicPr>
        <p:blipFill>
          <a:blip r:embed="rId2" cstate="print"/>
          <a:srcRect l="8125"/>
          <a:stretch>
            <a:fillRect/>
          </a:stretch>
        </p:blipFill>
        <p:spPr bwMode="invGray">
          <a:xfrm>
            <a:off x="0" y="0"/>
            <a:ext cx="9144000" cy="914400"/>
          </a:xfrm>
          <a:prstGeom prst="rect">
            <a:avLst/>
          </a:prstGeom>
          <a:noFill/>
          <a:ln w="9525">
            <a:noFill/>
            <a:miter lim="800000"/>
            <a:headEnd/>
            <a:tailEnd/>
          </a:ln>
        </p:spPr>
      </p:pic>
      <p:pic>
        <p:nvPicPr>
          <p:cNvPr id="5" name="Picture 3" descr="Arthsepa"/>
          <p:cNvPicPr>
            <a:picLocks noChangeAspect="1" noChangeArrowheads="1"/>
          </p:cNvPicPr>
          <p:nvPr/>
        </p:nvPicPr>
        <p:blipFill>
          <a:blip r:embed="rId3" cstate="print"/>
          <a:srcRect/>
          <a:stretch>
            <a:fillRect/>
          </a:stretch>
        </p:blipFill>
        <p:spPr bwMode="auto">
          <a:xfrm>
            <a:off x="2514600" y="1752600"/>
            <a:ext cx="4495800" cy="96838"/>
          </a:xfrm>
          <a:prstGeom prst="rect">
            <a:avLst/>
          </a:prstGeom>
          <a:noFill/>
          <a:ln w="9525">
            <a:noFill/>
            <a:miter lim="800000"/>
            <a:headEnd/>
            <a:tailEnd/>
          </a:ln>
        </p:spPr>
      </p:pic>
      <p:sp>
        <p:nvSpPr>
          <p:cNvPr id="75780" name="Rectangle 4"/>
          <p:cNvSpPr>
            <a:spLocks noGrp="1" noChangeArrowheads="1"/>
          </p:cNvSpPr>
          <p:nvPr>
            <p:ph type="ctrTitle"/>
          </p:nvPr>
        </p:nvSpPr>
        <p:spPr>
          <a:xfrm>
            <a:off x="76200" y="228600"/>
            <a:ext cx="7772400" cy="609600"/>
          </a:xfrm>
          <a:ln w="9525">
            <a:noFill/>
          </a:ln>
        </p:spPr>
        <p:txBody>
          <a:bodyPr/>
          <a:lstStyle>
            <a:lvl1pPr algn="l">
              <a:defRPr/>
            </a:lvl1pPr>
          </a:lstStyle>
          <a:p>
            <a:r>
              <a:rPr lang="en-US"/>
              <a:t>Click to edit Master title style</a:t>
            </a:r>
          </a:p>
        </p:txBody>
      </p:sp>
      <p:sp>
        <p:nvSpPr>
          <p:cNvPr id="75781" name="Rectangle 5"/>
          <p:cNvSpPr>
            <a:spLocks noGrp="1" noChangeArrowheads="1"/>
          </p:cNvSpPr>
          <p:nvPr>
            <p:ph type="subTitle" idx="1"/>
          </p:nvPr>
        </p:nvSpPr>
        <p:spPr>
          <a:xfrm>
            <a:off x="1676400" y="1219200"/>
            <a:ext cx="6102350" cy="1752600"/>
          </a:xfrm>
        </p:spPr>
        <p:txBody>
          <a:bodyPr/>
          <a:lstStyle>
            <a:lvl1pPr marL="0" indent="0" algn="ctr">
              <a:buFont typeface="Wingdings" pitchFamily="2" charset="2"/>
              <a:buNone/>
              <a:defRPr/>
            </a:lvl1pPr>
          </a:lstStyle>
          <a:p>
            <a:r>
              <a:rPr lang="en-US"/>
              <a:t>Click to edit Master subtitle style</a:t>
            </a:r>
          </a:p>
        </p:txBody>
      </p:sp>
      <p:sp>
        <p:nvSpPr>
          <p:cNvPr id="6" name="Rectangle 6"/>
          <p:cNvSpPr>
            <a:spLocks noGrp="1" noChangeArrowheads="1"/>
          </p:cNvSpPr>
          <p:nvPr>
            <p:ph type="dt" sz="half" idx="10"/>
          </p:nvPr>
        </p:nvSpPr>
        <p:spPr>
          <a:xfrm>
            <a:off x="3359150" y="6343650"/>
            <a:ext cx="1905000" cy="457200"/>
          </a:xfrm>
        </p:spPr>
        <p:txBody>
          <a:bodyPr/>
          <a:lstStyle>
            <a:lvl1pPr>
              <a:defRPr/>
            </a:lvl1pPr>
          </a:lstStyle>
          <a:p>
            <a:pPr>
              <a:defRPr/>
            </a:pPr>
            <a:endParaRPr lang="en-US"/>
          </a:p>
        </p:txBody>
      </p:sp>
      <p:sp>
        <p:nvSpPr>
          <p:cNvPr id="7" name="Rectangle 7"/>
          <p:cNvSpPr>
            <a:spLocks noGrp="1" noChangeArrowheads="1"/>
          </p:cNvSpPr>
          <p:nvPr>
            <p:ph type="ftr" sz="quarter" idx="11"/>
          </p:nvPr>
        </p:nvSpPr>
        <p:spPr>
          <a:xfrm>
            <a:off x="6019800" y="6343650"/>
            <a:ext cx="2895600" cy="457200"/>
          </a:xfrm>
        </p:spPr>
        <p:txBody>
          <a:bodyPr/>
          <a:lstStyle>
            <a:lvl1pPr>
              <a:defRPr/>
            </a:lvl1pPr>
          </a:lstStyle>
          <a:p>
            <a:pPr>
              <a:defRPr/>
            </a:pPr>
            <a:endParaRPr lang="en-US"/>
          </a:p>
        </p:txBody>
      </p:sp>
      <p:sp>
        <p:nvSpPr>
          <p:cNvPr id="8" name="Rectangle 8"/>
          <p:cNvSpPr>
            <a:spLocks noGrp="1" noChangeArrowheads="1"/>
          </p:cNvSpPr>
          <p:nvPr>
            <p:ph type="sldNum" sz="quarter" idx="12"/>
          </p:nvPr>
        </p:nvSpPr>
        <p:spPr>
          <a:xfrm>
            <a:off x="125413" y="6361113"/>
            <a:ext cx="1905000" cy="457200"/>
          </a:xfrm>
        </p:spPr>
        <p:txBody>
          <a:bodyPr/>
          <a:lstStyle>
            <a:lvl1pPr>
              <a:defRPr/>
            </a:lvl1pPr>
          </a:lstStyle>
          <a:p>
            <a:pPr>
              <a:defRPr/>
            </a:pPr>
            <a:fld id="{61CCB1DC-731F-4194-BEEF-197600E312CE}"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10242A42-9587-4882-BDE7-7E07BB414B1D}"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376B4181-C71B-4621-92BB-89C7236216CA}"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304800" y="1524000"/>
            <a:ext cx="402748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484688" y="1524000"/>
            <a:ext cx="40290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E34F65EF-EDB6-4319-B75C-45B47012D063}"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7"/>
          <p:cNvSpPr>
            <a:spLocks noGrp="1" noChangeArrowheads="1"/>
          </p:cNvSpPr>
          <p:nvPr>
            <p:ph type="dt" sz="half" idx="10"/>
          </p:nvPr>
        </p:nvSpPr>
        <p:spPr>
          <a:ln/>
        </p:spPr>
        <p:txBody>
          <a:bodyPr/>
          <a:lstStyle>
            <a:lvl1pPr>
              <a:defRPr/>
            </a:lvl1pPr>
          </a:lstStyle>
          <a:p>
            <a:pPr>
              <a:defRPr/>
            </a:pPr>
            <a:endParaRPr lang="en-US"/>
          </a:p>
        </p:txBody>
      </p:sp>
      <p:sp>
        <p:nvSpPr>
          <p:cNvPr id="8" name="Rectangle 8"/>
          <p:cNvSpPr>
            <a:spLocks noGrp="1" noChangeArrowheads="1"/>
          </p:cNvSpPr>
          <p:nvPr>
            <p:ph type="ftr" sz="quarter" idx="11"/>
          </p:nvPr>
        </p:nvSpPr>
        <p:spPr>
          <a:ln/>
        </p:spPr>
        <p:txBody>
          <a:bodyPr/>
          <a:lstStyle>
            <a:lvl1pPr>
              <a:defRPr/>
            </a:lvl1pPr>
          </a:lstStyle>
          <a:p>
            <a:pPr>
              <a:defRPr/>
            </a:pPr>
            <a:endParaRPr lang="en-US"/>
          </a:p>
        </p:txBody>
      </p:sp>
      <p:sp>
        <p:nvSpPr>
          <p:cNvPr id="9" name="Rectangle 9"/>
          <p:cNvSpPr>
            <a:spLocks noGrp="1" noChangeArrowheads="1"/>
          </p:cNvSpPr>
          <p:nvPr>
            <p:ph type="sldNum" sz="quarter" idx="12"/>
          </p:nvPr>
        </p:nvSpPr>
        <p:spPr>
          <a:ln/>
        </p:spPr>
        <p:txBody>
          <a:bodyPr/>
          <a:lstStyle>
            <a:lvl1pPr>
              <a:defRPr/>
            </a:lvl1pPr>
          </a:lstStyle>
          <a:p>
            <a:pPr>
              <a:defRPr/>
            </a:pPr>
            <a:fld id="{E17323B2-E3DA-45A4-894D-E78665D25C55}"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7"/>
          <p:cNvSpPr>
            <a:spLocks noGrp="1" noChangeArrowheads="1"/>
          </p:cNvSpPr>
          <p:nvPr>
            <p:ph type="dt" sz="half" idx="10"/>
          </p:nvPr>
        </p:nvSpPr>
        <p:spPr>
          <a:ln/>
        </p:spPr>
        <p:txBody>
          <a:bodyPr/>
          <a:lstStyle>
            <a:lvl1pPr>
              <a:defRPr/>
            </a:lvl1pPr>
          </a:lstStyle>
          <a:p>
            <a:pPr>
              <a:defRPr/>
            </a:pPr>
            <a:endParaRPr lang="en-US"/>
          </a:p>
        </p:txBody>
      </p:sp>
      <p:sp>
        <p:nvSpPr>
          <p:cNvPr id="4" name="Rectangle 8"/>
          <p:cNvSpPr>
            <a:spLocks noGrp="1" noChangeArrowheads="1"/>
          </p:cNvSpPr>
          <p:nvPr>
            <p:ph type="ftr" sz="quarter" idx="11"/>
          </p:nvPr>
        </p:nvSpPr>
        <p:spPr>
          <a:ln/>
        </p:spPr>
        <p:txBody>
          <a:bodyPr/>
          <a:lstStyle>
            <a:lvl1pPr>
              <a:defRPr/>
            </a:lvl1pPr>
          </a:lstStyle>
          <a:p>
            <a:pPr>
              <a:defRPr/>
            </a:pPr>
            <a:endParaRPr lang="en-US"/>
          </a:p>
        </p:txBody>
      </p:sp>
      <p:sp>
        <p:nvSpPr>
          <p:cNvPr id="5" name="Rectangle 9"/>
          <p:cNvSpPr>
            <a:spLocks noGrp="1" noChangeArrowheads="1"/>
          </p:cNvSpPr>
          <p:nvPr>
            <p:ph type="sldNum" sz="quarter" idx="12"/>
          </p:nvPr>
        </p:nvSpPr>
        <p:spPr>
          <a:ln/>
        </p:spPr>
        <p:txBody>
          <a:bodyPr/>
          <a:lstStyle>
            <a:lvl1pPr>
              <a:defRPr/>
            </a:lvl1pPr>
          </a:lstStyle>
          <a:p>
            <a:pPr>
              <a:defRPr/>
            </a:pPr>
            <a:fld id="{43692BB3-08E2-4C59-92F7-161AAA2BA11B}"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en-US"/>
          </a:p>
        </p:txBody>
      </p:sp>
      <p:sp>
        <p:nvSpPr>
          <p:cNvPr id="3" name="Rectangle 8"/>
          <p:cNvSpPr>
            <a:spLocks noGrp="1" noChangeArrowheads="1"/>
          </p:cNvSpPr>
          <p:nvPr>
            <p:ph type="ftr" sz="quarter" idx="11"/>
          </p:nvPr>
        </p:nvSpPr>
        <p:spPr>
          <a:ln/>
        </p:spPr>
        <p:txBody>
          <a:bodyPr/>
          <a:lstStyle>
            <a:lvl1pPr>
              <a:defRPr/>
            </a:lvl1pPr>
          </a:lstStyle>
          <a:p>
            <a:pPr>
              <a:defRPr/>
            </a:pPr>
            <a:endParaRPr lang="en-US"/>
          </a:p>
        </p:txBody>
      </p:sp>
      <p:sp>
        <p:nvSpPr>
          <p:cNvPr id="4" name="Rectangle 9"/>
          <p:cNvSpPr>
            <a:spLocks noGrp="1" noChangeArrowheads="1"/>
          </p:cNvSpPr>
          <p:nvPr>
            <p:ph type="sldNum" sz="quarter" idx="12"/>
          </p:nvPr>
        </p:nvSpPr>
        <p:spPr>
          <a:ln/>
        </p:spPr>
        <p:txBody>
          <a:bodyPr/>
          <a:lstStyle>
            <a:lvl1pPr>
              <a:defRPr/>
            </a:lvl1pPr>
          </a:lstStyle>
          <a:p>
            <a:pPr>
              <a:defRPr/>
            </a:pPr>
            <a:fld id="{59D20D53-7212-4A96-B090-D808B45638CF}"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7A88F54B-0F98-484F-B652-62A0D3C57B33}"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1804F39B-A079-476A-A531-32D8F45CDBEE}"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183F2954-E8F5-43A5-9AC0-F61CED0BCB5A}"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2713" y="579438"/>
            <a:ext cx="2051050" cy="5059362"/>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304800" y="579438"/>
            <a:ext cx="6005513" cy="5059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8ABE9CBB-BD0D-4502-8539-40AB5DE8818D}"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0286F77A-3C54-4E1B-9397-3C352380F3DE}" type="slidenum">
              <a:rPr lang="en-AU"/>
              <a:pPr>
                <a:defRPr/>
              </a:pPr>
              <a:t>‹#›</a:t>
            </a:fld>
            <a:endParaRPr lang="en-A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27F683EB-BFF2-4C89-9630-115A6C50D91B}" type="slidenum">
              <a:rPr lang="en-AU"/>
              <a:pPr>
                <a:defRPr/>
              </a:pPr>
              <a:t>‹#›</a:t>
            </a:fld>
            <a:endParaRPr lang="en-A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043CFDA9-1AE5-431C-B80D-B37348322EE2}" type="slidenum">
              <a:rPr lang="en-AU"/>
              <a:pPr>
                <a:defRPr/>
              </a:pPr>
              <a:t>‹#›</a:t>
            </a:fld>
            <a:endParaRPr lang="en-AU"/>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21F1975A-EA29-4BB3-925D-BE42124A44A6}" type="slidenum">
              <a:rPr lang="en-AU"/>
              <a:pPr>
                <a:defRPr/>
              </a:pPr>
              <a:t>‹#›</a:t>
            </a:fld>
            <a:endParaRPr lang="en-A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AU"/>
          </a:p>
        </p:txBody>
      </p:sp>
      <p:sp>
        <p:nvSpPr>
          <p:cNvPr id="8" name="Rectangle 5"/>
          <p:cNvSpPr>
            <a:spLocks noGrp="1" noChangeArrowheads="1"/>
          </p:cNvSpPr>
          <p:nvPr>
            <p:ph type="ftr" sz="quarter" idx="11"/>
          </p:nvPr>
        </p:nvSpPr>
        <p:spPr>
          <a:ln/>
        </p:spPr>
        <p:txBody>
          <a:bodyPr/>
          <a:lstStyle>
            <a:lvl1pPr>
              <a:defRPr/>
            </a:lvl1pPr>
          </a:lstStyle>
          <a:p>
            <a:pPr>
              <a:defRPr/>
            </a:pPr>
            <a:endParaRPr lang="en-AU"/>
          </a:p>
        </p:txBody>
      </p:sp>
      <p:sp>
        <p:nvSpPr>
          <p:cNvPr id="9" name="Rectangle 6"/>
          <p:cNvSpPr>
            <a:spLocks noGrp="1" noChangeArrowheads="1"/>
          </p:cNvSpPr>
          <p:nvPr>
            <p:ph type="sldNum" sz="quarter" idx="12"/>
          </p:nvPr>
        </p:nvSpPr>
        <p:spPr>
          <a:ln/>
        </p:spPr>
        <p:txBody>
          <a:bodyPr/>
          <a:lstStyle>
            <a:lvl1pPr>
              <a:defRPr/>
            </a:lvl1pPr>
          </a:lstStyle>
          <a:p>
            <a:pPr>
              <a:defRPr/>
            </a:pPr>
            <a:fld id="{1B2FF970-6921-43A9-A0D5-53A413A5D74C}" type="slidenum">
              <a:rPr lang="en-AU"/>
              <a:pPr>
                <a:defRPr/>
              </a:pPr>
              <a:t>‹#›</a:t>
            </a:fld>
            <a:endParaRPr lang="en-A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AU"/>
          </a:p>
        </p:txBody>
      </p:sp>
      <p:sp>
        <p:nvSpPr>
          <p:cNvPr id="4" name="Rectangle 5"/>
          <p:cNvSpPr>
            <a:spLocks noGrp="1" noChangeArrowheads="1"/>
          </p:cNvSpPr>
          <p:nvPr>
            <p:ph type="ftr" sz="quarter" idx="11"/>
          </p:nvPr>
        </p:nvSpPr>
        <p:spPr>
          <a:ln/>
        </p:spPr>
        <p:txBody>
          <a:bodyPr/>
          <a:lstStyle>
            <a:lvl1pPr>
              <a:defRPr/>
            </a:lvl1pPr>
          </a:lstStyle>
          <a:p>
            <a:pPr>
              <a:defRPr/>
            </a:pPr>
            <a:endParaRPr lang="en-AU"/>
          </a:p>
        </p:txBody>
      </p:sp>
      <p:sp>
        <p:nvSpPr>
          <p:cNvPr id="5" name="Rectangle 6"/>
          <p:cNvSpPr>
            <a:spLocks noGrp="1" noChangeArrowheads="1"/>
          </p:cNvSpPr>
          <p:nvPr>
            <p:ph type="sldNum" sz="quarter" idx="12"/>
          </p:nvPr>
        </p:nvSpPr>
        <p:spPr>
          <a:ln/>
        </p:spPr>
        <p:txBody>
          <a:bodyPr/>
          <a:lstStyle>
            <a:lvl1pPr>
              <a:defRPr/>
            </a:lvl1pPr>
          </a:lstStyle>
          <a:p>
            <a:pPr>
              <a:defRPr/>
            </a:pPr>
            <a:fld id="{EBB76775-FD9F-4F37-A77A-4C001E27CD3C}" type="slidenum">
              <a:rPr lang="en-AU"/>
              <a:pPr>
                <a:defRPr/>
              </a:pPr>
              <a:t>‹#›</a:t>
            </a:fld>
            <a:endParaRPr lang="en-A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6B6750CE-7480-47F5-A117-73D26F234B46}" type="slidenum">
              <a:rPr lang="en-AU"/>
              <a:pPr>
                <a:defRPr/>
              </a:pPr>
              <a:t>‹#›</a:t>
            </a:fld>
            <a:endParaRPr lang="en-A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CD8742EA-D17B-4B48-8290-721445E5737A}" type="slidenum">
              <a:rPr lang="en-AU"/>
              <a:pPr>
                <a:defRPr/>
              </a:pPr>
              <a:t>‹#›</a:t>
            </a:fld>
            <a:endParaRPr lang="en-A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B026C704-9EA6-4414-8B42-4193E351A0C0}" type="slidenum">
              <a:rPr lang="en-AU"/>
              <a:pPr>
                <a:defRPr/>
              </a:pPr>
              <a:t>‹#›</a:t>
            </a:fld>
            <a:endParaRPr lang="en-A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5E0A393A-90B0-4B68-8E76-73C938E09C49}" type="slidenum">
              <a:rPr lang="en-AU"/>
              <a:pPr>
                <a:defRPr/>
              </a:pPr>
              <a:t>‹#›</a:t>
            </a:fld>
            <a:endParaRPr lang="en-A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28600"/>
            <a:ext cx="1943100" cy="5867400"/>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85800" y="228600"/>
            <a:ext cx="56769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0C9B6BB6-6851-458E-857B-E4530D4CDAA9}" type="slidenum">
              <a:rPr lang="en-AU"/>
              <a:pPr>
                <a:defRPr/>
              </a:pPr>
              <a:t>‹#›</a:t>
            </a:fld>
            <a:endParaRPr lang="en-AU"/>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Text Box 3"/>
          <p:cNvSpPr txBox="1">
            <a:spLocks noChangeArrowheads="1"/>
          </p:cNvSpPr>
          <p:nvPr userDrawn="1"/>
        </p:nvSpPr>
        <p:spPr bwMode="auto">
          <a:xfrm>
            <a:off x="762000" y="5791200"/>
            <a:ext cx="8001000" cy="950913"/>
          </a:xfrm>
          <a:prstGeom prst="rect">
            <a:avLst/>
          </a:prstGeom>
          <a:noFill/>
          <a:ln w="9525">
            <a:noFill/>
            <a:miter lim="800000"/>
            <a:headEnd/>
            <a:tailEnd/>
          </a:ln>
          <a:effectLst/>
        </p:spPr>
        <p:txBody>
          <a:bodyPr>
            <a:spAutoFit/>
          </a:bodyPr>
          <a:lstStyle/>
          <a:p>
            <a:pPr algn="ctr">
              <a:defRPr/>
            </a:pPr>
            <a:r>
              <a:rPr lang="en-US" sz="2400">
                <a:solidFill>
                  <a:schemeClr val="bg2"/>
                </a:solidFill>
                <a:effectLst>
                  <a:outerShdw blurRad="38100" dist="38100" dir="2700000" algn="tl">
                    <a:srgbClr val="C0C0C0"/>
                  </a:outerShdw>
                </a:effectLst>
              </a:rPr>
              <a:t>CE/ENVE 320 – Vadose Zone Hydrology/Soil Physics</a:t>
            </a:r>
          </a:p>
          <a:p>
            <a:pPr algn="ctr">
              <a:defRPr/>
            </a:pPr>
            <a:r>
              <a:rPr lang="en-US" sz="2400">
                <a:solidFill>
                  <a:schemeClr val="bg2"/>
                </a:solidFill>
                <a:effectLst>
                  <a:outerShdw blurRad="38100" dist="38100" dir="2700000" algn="tl">
                    <a:srgbClr val="C0C0C0"/>
                  </a:outerShdw>
                </a:effectLst>
              </a:rPr>
              <a:t>Spring 2004	</a:t>
            </a:r>
          </a:p>
          <a:p>
            <a:pPr algn="r">
              <a:spcBef>
                <a:spcPct val="5000"/>
              </a:spcBef>
              <a:defRPr/>
            </a:pPr>
            <a:r>
              <a:rPr lang="en-US" sz="800" b="1">
                <a:effectLst>
                  <a:outerShdw blurRad="38100" dist="38100" dir="2700000" algn="tl">
                    <a:srgbClr val="C0C0C0"/>
                  </a:outerShdw>
                </a:effectLst>
              </a:rPr>
              <a:t>Copyright © Markus Tuller and Dani Or 2002-2004</a:t>
            </a:r>
          </a:p>
        </p:txBody>
      </p:sp>
      <p:pic>
        <p:nvPicPr>
          <p:cNvPr id="4" name="Picture 4" descr="signa5"/>
          <p:cNvPicPr>
            <a:picLocks noChangeAspect="1" noChangeArrowheads="1"/>
          </p:cNvPicPr>
          <p:nvPr userDrawn="1"/>
        </p:nvPicPr>
        <p:blipFill>
          <a:blip r:embed="rId2" cstate="print"/>
          <a:srcRect/>
          <a:stretch>
            <a:fillRect/>
          </a:stretch>
        </p:blipFill>
        <p:spPr bwMode="auto">
          <a:xfrm>
            <a:off x="152400" y="5257800"/>
            <a:ext cx="346075" cy="1435100"/>
          </a:xfrm>
          <a:prstGeom prst="rect">
            <a:avLst/>
          </a:prstGeom>
          <a:noFill/>
          <a:ln w="9525">
            <a:noFill/>
            <a:miter lim="800000"/>
            <a:headEnd/>
            <a:tailEnd/>
          </a:ln>
        </p:spPr>
      </p:pic>
      <p:grpSp>
        <p:nvGrpSpPr>
          <p:cNvPr id="5" name="Group 5"/>
          <p:cNvGrpSpPr>
            <a:grpSpLocks/>
          </p:cNvGrpSpPr>
          <p:nvPr userDrawn="1"/>
        </p:nvGrpSpPr>
        <p:grpSpPr bwMode="auto">
          <a:xfrm>
            <a:off x="34925" y="238125"/>
            <a:ext cx="117475" cy="6467475"/>
            <a:chOff x="54" y="102"/>
            <a:chExt cx="108" cy="4122"/>
          </a:xfrm>
        </p:grpSpPr>
        <p:sp>
          <p:nvSpPr>
            <p:cNvPr id="6" name="Rectangle 6"/>
            <p:cNvSpPr>
              <a:spLocks noChangeArrowheads="1"/>
            </p:cNvSpPr>
            <p:nvPr/>
          </p:nvSpPr>
          <p:spPr bwMode="auto">
            <a:xfrm>
              <a:off x="54" y="1104"/>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7" name="Rectangle 7"/>
            <p:cNvSpPr>
              <a:spLocks noChangeArrowheads="1"/>
            </p:cNvSpPr>
            <p:nvPr/>
          </p:nvSpPr>
          <p:spPr bwMode="auto">
            <a:xfrm>
              <a:off x="54" y="1248"/>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8" name="Rectangle 8"/>
            <p:cNvSpPr>
              <a:spLocks noChangeArrowheads="1"/>
            </p:cNvSpPr>
            <p:nvPr/>
          </p:nvSpPr>
          <p:spPr bwMode="auto">
            <a:xfrm>
              <a:off x="54" y="1392"/>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9" name="Rectangle 9"/>
            <p:cNvSpPr>
              <a:spLocks noChangeArrowheads="1"/>
            </p:cNvSpPr>
            <p:nvPr/>
          </p:nvSpPr>
          <p:spPr bwMode="auto">
            <a:xfrm>
              <a:off x="54" y="1536"/>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0" name="Rectangle 10"/>
            <p:cNvSpPr>
              <a:spLocks noChangeArrowheads="1"/>
            </p:cNvSpPr>
            <p:nvPr/>
          </p:nvSpPr>
          <p:spPr bwMode="auto">
            <a:xfrm>
              <a:off x="54" y="1680"/>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1" name="Rectangle 11"/>
            <p:cNvSpPr>
              <a:spLocks noChangeArrowheads="1"/>
            </p:cNvSpPr>
            <p:nvPr/>
          </p:nvSpPr>
          <p:spPr bwMode="auto">
            <a:xfrm>
              <a:off x="54" y="1824"/>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2" name="Rectangle 12"/>
            <p:cNvSpPr>
              <a:spLocks noChangeArrowheads="1"/>
            </p:cNvSpPr>
            <p:nvPr/>
          </p:nvSpPr>
          <p:spPr bwMode="auto">
            <a:xfrm>
              <a:off x="54" y="1968"/>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3" name="Rectangle 13"/>
            <p:cNvSpPr>
              <a:spLocks noChangeArrowheads="1"/>
            </p:cNvSpPr>
            <p:nvPr/>
          </p:nvSpPr>
          <p:spPr bwMode="auto">
            <a:xfrm>
              <a:off x="54" y="2112"/>
              <a:ext cx="108" cy="93"/>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 name="Rectangle 14"/>
            <p:cNvSpPr>
              <a:spLocks noChangeArrowheads="1"/>
            </p:cNvSpPr>
            <p:nvPr/>
          </p:nvSpPr>
          <p:spPr bwMode="auto">
            <a:xfrm>
              <a:off x="54" y="2256"/>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5" name="Rectangle 15"/>
            <p:cNvSpPr>
              <a:spLocks noChangeArrowheads="1"/>
            </p:cNvSpPr>
            <p:nvPr/>
          </p:nvSpPr>
          <p:spPr bwMode="auto">
            <a:xfrm>
              <a:off x="54" y="2400"/>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6" name="Rectangle 16"/>
            <p:cNvSpPr>
              <a:spLocks noChangeArrowheads="1"/>
            </p:cNvSpPr>
            <p:nvPr/>
          </p:nvSpPr>
          <p:spPr bwMode="auto">
            <a:xfrm>
              <a:off x="54" y="2544"/>
              <a:ext cx="108" cy="91"/>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7" name="Rectangle 17"/>
            <p:cNvSpPr>
              <a:spLocks noChangeArrowheads="1"/>
            </p:cNvSpPr>
            <p:nvPr/>
          </p:nvSpPr>
          <p:spPr bwMode="auto">
            <a:xfrm>
              <a:off x="54" y="2688"/>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8" name="Rectangle 18"/>
            <p:cNvSpPr>
              <a:spLocks noChangeArrowheads="1"/>
            </p:cNvSpPr>
            <p:nvPr/>
          </p:nvSpPr>
          <p:spPr bwMode="auto">
            <a:xfrm>
              <a:off x="54" y="2832"/>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9" name="Rectangle 19"/>
            <p:cNvSpPr>
              <a:spLocks noChangeArrowheads="1"/>
            </p:cNvSpPr>
            <p:nvPr/>
          </p:nvSpPr>
          <p:spPr bwMode="auto">
            <a:xfrm>
              <a:off x="54" y="2976"/>
              <a:ext cx="108" cy="89"/>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20" name="Rectangle 20"/>
            <p:cNvSpPr>
              <a:spLocks noChangeArrowheads="1"/>
            </p:cNvSpPr>
            <p:nvPr/>
          </p:nvSpPr>
          <p:spPr bwMode="auto">
            <a:xfrm>
              <a:off x="54" y="3120"/>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21" name="Rectangle 21"/>
            <p:cNvSpPr>
              <a:spLocks noChangeArrowheads="1"/>
            </p:cNvSpPr>
            <p:nvPr/>
          </p:nvSpPr>
          <p:spPr bwMode="auto">
            <a:xfrm>
              <a:off x="54" y="3264"/>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22" name="Rectangle 22"/>
            <p:cNvSpPr>
              <a:spLocks noChangeArrowheads="1"/>
            </p:cNvSpPr>
            <p:nvPr/>
          </p:nvSpPr>
          <p:spPr bwMode="auto">
            <a:xfrm>
              <a:off x="54" y="3409"/>
              <a:ext cx="108" cy="95"/>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23" name="Rectangle 23"/>
            <p:cNvSpPr>
              <a:spLocks noChangeArrowheads="1"/>
            </p:cNvSpPr>
            <p:nvPr/>
          </p:nvSpPr>
          <p:spPr bwMode="auto">
            <a:xfrm>
              <a:off x="54" y="3552"/>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24" name="Rectangle 24"/>
            <p:cNvSpPr>
              <a:spLocks noChangeArrowheads="1"/>
            </p:cNvSpPr>
            <p:nvPr/>
          </p:nvSpPr>
          <p:spPr bwMode="auto">
            <a:xfrm>
              <a:off x="54" y="3696"/>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25" name="Rectangle 25"/>
            <p:cNvSpPr>
              <a:spLocks noChangeArrowheads="1"/>
            </p:cNvSpPr>
            <p:nvPr/>
          </p:nvSpPr>
          <p:spPr bwMode="auto">
            <a:xfrm>
              <a:off x="54" y="3840"/>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26" name="Rectangle 26"/>
            <p:cNvSpPr>
              <a:spLocks noChangeArrowheads="1"/>
            </p:cNvSpPr>
            <p:nvPr/>
          </p:nvSpPr>
          <p:spPr bwMode="auto">
            <a:xfrm>
              <a:off x="54" y="3984"/>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27" name="Rectangle 27"/>
            <p:cNvSpPr>
              <a:spLocks noChangeArrowheads="1"/>
            </p:cNvSpPr>
            <p:nvPr/>
          </p:nvSpPr>
          <p:spPr bwMode="auto">
            <a:xfrm>
              <a:off x="54" y="4128"/>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28" name="Rectangle 28"/>
            <p:cNvSpPr>
              <a:spLocks noChangeArrowheads="1"/>
            </p:cNvSpPr>
            <p:nvPr/>
          </p:nvSpPr>
          <p:spPr bwMode="auto">
            <a:xfrm>
              <a:off x="54" y="102"/>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29" name="Rectangle 29"/>
            <p:cNvSpPr>
              <a:spLocks noChangeArrowheads="1"/>
            </p:cNvSpPr>
            <p:nvPr/>
          </p:nvSpPr>
          <p:spPr bwMode="auto">
            <a:xfrm>
              <a:off x="54" y="246"/>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30" name="Rectangle 30"/>
            <p:cNvSpPr>
              <a:spLocks noChangeArrowheads="1"/>
            </p:cNvSpPr>
            <p:nvPr/>
          </p:nvSpPr>
          <p:spPr bwMode="auto">
            <a:xfrm>
              <a:off x="54" y="390"/>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31" name="Rectangle 31"/>
            <p:cNvSpPr>
              <a:spLocks noChangeArrowheads="1"/>
            </p:cNvSpPr>
            <p:nvPr/>
          </p:nvSpPr>
          <p:spPr bwMode="auto">
            <a:xfrm>
              <a:off x="54" y="534"/>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32" name="Rectangle 32"/>
            <p:cNvSpPr>
              <a:spLocks noChangeArrowheads="1"/>
            </p:cNvSpPr>
            <p:nvPr/>
          </p:nvSpPr>
          <p:spPr bwMode="auto">
            <a:xfrm>
              <a:off x="54" y="678"/>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33" name="Rectangle 33"/>
            <p:cNvSpPr>
              <a:spLocks noChangeArrowheads="1"/>
            </p:cNvSpPr>
            <p:nvPr/>
          </p:nvSpPr>
          <p:spPr bwMode="auto">
            <a:xfrm>
              <a:off x="54" y="822"/>
              <a:ext cx="108" cy="95"/>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34" name="Rectangle 34"/>
            <p:cNvSpPr>
              <a:spLocks noChangeArrowheads="1"/>
            </p:cNvSpPr>
            <p:nvPr/>
          </p:nvSpPr>
          <p:spPr bwMode="auto">
            <a:xfrm>
              <a:off x="54" y="966"/>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grpSp>
      <p:sp>
        <p:nvSpPr>
          <p:cNvPr id="144386" name="Rectangle 2"/>
          <p:cNvSpPr>
            <a:spLocks noGrp="1" noChangeArrowheads="1"/>
          </p:cNvSpPr>
          <p:nvPr>
            <p:ph type="ctrTitle"/>
          </p:nvPr>
        </p:nvSpPr>
        <p:spPr>
          <a:xfrm>
            <a:off x="685800" y="920750"/>
            <a:ext cx="8458200" cy="914400"/>
          </a:xfrm>
        </p:spPr>
        <p:txBody>
          <a:bodyPr/>
          <a:lstStyle>
            <a:lvl1pPr algn="ctr">
              <a:defRPr sz="3600"/>
            </a:lvl1pPr>
          </a:lstStyle>
          <a:p>
            <a:r>
              <a:rPr lang="en-US"/>
              <a:t>Click to edit Master title style</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85800" y="838200"/>
            <a:ext cx="39243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762500" y="838200"/>
            <a:ext cx="39243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000250" cy="6477000"/>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85800" y="152400"/>
            <a:ext cx="5848350" cy="6477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F57EEDB-D5AC-4B0A-9EFF-334BE007DDD3}" type="slidenum">
              <a:rPr lang="en-US"/>
              <a:pPr>
                <a:defRPr/>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FB12F1A-5963-487E-9641-E8568AA28976}" type="slidenum">
              <a:rPr lang="en-US"/>
              <a:pPr>
                <a:defRPr/>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045083-DB8A-481B-8FB3-335CAC63CDF1}" type="slidenum">
              <a:rPr lang="en-US"/>
              <a:pPr>
                <a:defRPr/>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B42DBFF-1048-4CD6-BBF7-E1905925FAD2}" type="slidenum">
              <a:rPr lang="en-US"/>
              <a:pPr>
                <a:defRPr/>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8C644C1-DDF2-4CE5-A47B-117BE246CAED}" type="slidenum">
              <a:rPr lang="en-US"/>
              <a:pPr>
                <a:defRPr/>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DD92D7A-5FB2-4CA9-B304-103C1DD4BEBA}" type="slidenum">
              <a:rPr lang="en-US"/>
              <a:pPr>
                <a:defRPr/>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6650A77-A281-4753-881D-202DB191B511}" type="slidenum">
              <a:rPr lang="en-US"/>
              <a:pPr>
                <a:defRPr/>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247D3B5-5466-4EBE-89B0-F2A5A1F6DD42}" type="slidenum">
              <a:rPr lang="en-US"/>
              <a:pPr>
                <a:defRPr/>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990226F-E116-4448-BD22-7554AAE181A2}" type="slidenum">
              <a:rPr lang="en-US"/>
              <a:pPr>
                <a:defRPr/>
              </a:pPr>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D6B2A01-4AFF-4212-B192-DE560DB3DD7A}" type="slidenum">
              <a:rPr lang="en-US"/>
              <a:pPr>
                <a:defRPr/>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EBF3A3F-74C8-427A-8C50-5503537683DE}" type="slidenum">
              <a:rPr lang="en-US"/>
              <a:pPr>
                <a:defRPr/>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CDDA3C0-15A4-4353-8688-12A4FC5B7F95}" type="slidenum">
              <a:rPr lang="en-US"/>
              <a:pPr>
                <a:defRPr/>
              </a:pPr>
              <a:t>‹#›</a:t>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DF55F3A-5B6A-4259-9643-1EEFF3BEB241}" type="slidenum">
              <a:rPr lang="en-US"/>
              <a:pPr>
                <a:defRPr/>
              </a:pPr>
              <a:t>‹#›</a:t>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CAF15B89-C654-47C1-A948-C7746AA3B494}" type="slidenum">
              <a:rPr lang="en-US" altLang="en-US"/>
              <a:pPr>
                <a:defRPr/>
              </a:pPr>
              <a:t>‹#›</a:t>
            </a:fld>
            <a:endParaRPr lang="en-US" altLang="en-US"/>
          </a:p>
        </p:txBody>
      </p:sp>
    </p:spTree>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png"/><Relationship Id="rId18" Type="http://schemas.openxmlformats.org/officeDocument/2006/relationships/image" Target="../media/image9.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8.png"/><Relationship Id="rId2" Type="http://schemas.openxmlformats.org/officeDocument/2006/relationships/slideLayout" Target="../slideLayouts/slideLayout13.xml"/><Relationship Id="rId16"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6.png"/><Relationship Id="rId10" Type="http://schemas.openxmlformats.org/officeDocument/2006/relationships/slideLayout" Target="../slideLayouts/slideLayout21.xml"/><Relationship Id="rId19" Type="http://schemas.openxmlformats.org/officeDocument/2006/relationships/image" Target="../media/image10.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5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White">
      <p:bgPr>
        <a:solidFill>
          <a:schemeClr val="bg1"/>
        </a:solidFill>
        <a:effectLst/>
      </p:bgPr>
    </p:bg>
    <p:spTree>
      <p:nvGrpSpPr>
        <p:cNvPr id="1" name=""/>
        <p:cNvGrpSpPr/>
        <p:nvPr/>
      </p:nvGrpSpPr>
      <p:grpSpPr>
        <a:xfrm>
          <a:off x="0" y="0"/>
          <a:ext cx="0" cy="0"/>
          <a:chOff x="0" y="0"/>
          <a:chExt cx="0" cy="0"/>
        </a:xfrm>
      </p:grpSpPr>
      <p:grpSp>
        <p:nvGrpSpPr>
          <p:cNvPr id="13314" name="Group 2"/>
          <p:cNvGrpSpPr>
            <a:grpSpLocks/>
          </p:cNvGrpSpPr>
          <p:nvPr/>
        </p:nvGrpSpPr>
        <p:grpSpPr bwMode="auto">
          <a:xfrm>
            <a:off x="0" y="-12700"/>
            <a:ext cx="9156700" cy="6870700"/>
            <a:chOff x="0" y="-8"/>
            <a:chExt cx="5768" cy="4328"/>
          </a:xfrm>
        </p:grpSpPr>
        <p:sp>
          <p:nvSpPr>
            <p:cNvPr id="31747" name="Rectangle 3"/>
            <p:cNvSpPr>
              <a:spLocks noChangeArrowheads="1"/>
            </p:cNvSpPr>
            <p:nvPr/>
          </p:nvSpPr>
          <p:spPr bwMode="auto">
            <a:xfrm>
              <a:off x="0" y="624"/>
              <a:ext cx="5760" cy="3696"/>
            </a:xfrm>
            <a:prstGeom prst="rect">
              <a:avLst/>
            </a:prstGeom>
            <a:solidFill>
              <a:schemeClr val="bg1"/>
            </a:solidFill>
            <a:ln w="9525">
              <a:noFill/>
              <a:miter lim="800000"/>
              <a:headEnd/>
              <a:tailEnd/>
            </a:ln>
            <a:effectLst/>
          </p:spPr>
          <p:txBody>
            <a:bodyPr wrap="none" anchor="ctr"/>
            <a:lstStyle/>
            <a:p>
              <a:pPr>
                <a:defRPr/>
              </a:pPr>
              <a:endParaRPr lang="en-IN"/>
            </a:p>
          </p:txBody>
        </p:sp>
        <p:sp>
          <p:nvSpPr>
            <p:cNvPr id="31748" name="Rectangle 4"/>
            <p:cNvSpPr>
              <a:spLocks noChangeArrowheads="1"/>
            </p:cNvSpPr>
            <p:nvPr/>
          </p:nvSpPr>
          <p:spPr bwMode="auto">
            <a:xfrm>
              <a:off x="0" y="0"/>
              <a:ext cx="5760" cy="624"/>
            </a:xfrm>
            <a:prstGeom prst="rect">
              <a:avLst/>
            </a:prstGeom>
            <a:gradFill rotWithShape="0">
              <a:gsLst>
                <a:gs pos="0">
                  <a:schemeClr val="bg2"/>
                </a:gs>
                <a:gs pos="100000">
                  <a:schemeClr val="bg1"/>
                </a:gs>
              </a:gsLst>
              <a:lin ang="5400000" scaled="1"/>
            </a:gradFill>
            <a:ln w="9525">
              <a:noFill/>
              <a:miter lim="800000"/>
              <a:headEnd/>
              <a:tailEnd/>
            </a:ln>
            <a:effectLst/>
          </p:spPr>
          <p:txBody>
            <a:bodyPr wrap="none" anchor="ctr"/>
            <a:lstStyle/>
            <a:p>
              <a:pPr>
                <a:defRPr/>
              </a:pPr>
              <a:endParaRPr lang="en-IN"/>
            </a:p>
          </p:txBody>
        </p:sp>
        <p:sp>
          <p:nvSpPr>
            <p:cNvPr id="31749" name="Freeform 5"/>
            <p:cNvSpPr>
              <a:spLocks/>
            </p:cNvSpPr>
            <p:nvPr/>
          </p:nvSpPr>
          <p:spPr bwMode="hidden">
            <a:xfrm>
              <a:off x="0" y="-8"/>
              <a:ext cx="3640" cy="1434"/>
            </a:xfrm>
            <a:custGeom>
              <a:avLst/>
              <a:gdLst/>
              <a:ahLst/>
              <a:cxnLst>
                <a:cxn ang="0">
                  <a:pos x="0" y="1152"/>
                </a:cxn>
                <a:cxn ang="0">
                  <a:pos x="672" y="1392"/>
                </a:cxn>
                <a:cxn ang="0">
                  <a:pos x="912" y="1152"/>
                </a:cxn>
                <a:cxn ang="0">
                  <a:pos x="864" y="816"/>
                </a:cxn>
                <a:cxn ang="0">
                  <a:pos x="1170" y="588"/>
                </a:cxn>
                <a:cxn ang="0">
                  <a:pos x="1692" y="546"/>
                </a:cxn>
                <a:cxn ang="0">
                  <a:pos x="2112" y="576"/>
                </a:cxn>
                <a:cxn ang="0">
                  <a:pos x="2208" y="384"/>
                </a:cxn>
                <a:cxn ang="0">
                  <a:pos x="2184" y="138"/>
                </a:cxn>
                <a:cxn ang="0">
                  <a:pos x="2640" y="144"/>
                </a:cxn>
                <a:cxn ang="0">
                  <a:pos x="3024" y="432"/>
                </a:cxn>
                <a:cxn ang="0">
                  <a:pos x="3552" y="192"/>
                </a:cxn>
                <a:cxn ang="0">
                  <a:pos x="3552" y="0"/>
                </a:cxn>
              </a:cxnLst>
              <a:rect l="0" t="0" r="r" b="b"/>
              <a:pathLst>
                <a:path w="3640" h="1434">
                  <a:moveTo>
                    <a:pt x="0" y="1152"/>
                  </a:moveTo>
                  <a:cubicBezTo>
                    <a:pt x="112" y="1192"/>
                    <a:pt x="204" y="1434"/>
                    <a:pt x="672" y="1392"/>
                  </a:cubicBezTo>
                  <a:cubicBezTo>
                    <a:pt x="824" y="1392"/>
                    <a:pt x="880" y="1248"/>
                    <a:pt x="912" y="1152"/>
                  </a:cubicBezTo>
                  <a:cubicBezTo>
                    <a:pt x="944" y="1056"/>
                    <a:pt x="821" y="910"/>
                    <a:pt x="864" y="816"/>
                  </a:cubicBezTo>
                  <a:cubicBezTo>
                    <a:pt x="864" y="552"/>
                    <a:pt x="1044" y="582"/>
                    <a:pt x="1170" y="588"/>
                  </a:cubicBezTo>
                  <a:cubicBezTo>
                    <a:pt x="1386" y="666"/>
                    <a:pt x="1535" y="548"/>
                    <a:pt x="1692" y="546"/>
                  </a:cubicBezTo>
                  <a:cubicBezTo>
                    <a:pt x="1849" y="544"/>
                    <a:pt x="1944" y="648"/>
                    <a:pt x="2112" y="576"/>
                  </a:cubicBezTo>
                  <a:cubicBezTo>
                    <a:pt x="2250" y="510"/>
                    <a:pt x="2200" y="448"/>
                    <a:pt x="2208" y="384"/>
                  </a:cubicBezTo>
                  <a:cubicBezTo>
                    <a:pt x="2220" y="311"/>
                    <a:pt x="2040" y="198"/>
                    <a:pt x="2184" y="138"/>
                  </a:cubicBezTo>
                  <a:cubicBezTo>
                    <a:pt x="2346" y="60"/>
                    <a:pt x="2500" y="95"/>
                    <a:pt x="2640" y="144"/>
                  </a:cubicBezTo>
                  <a:cubicBezTo>
                    <a:pt x="2780" y="193"/>
                    <a:pt x="2872" y="424"/>
                    <a:pt x="3024" y="432"/>
                  </a:cubicBezTo>
                  <a:cubicBezTo>
                    <a:pt x="3176" y="440"/>
                    <a:pt x="3464" y="264"/>
                    <a:pt x="3552" y="192"/>
                  </a:cubicBezTo>
                  <a:cubicBezTo>
                    <a:pt x="3640" y="120"/>
                    <a:pt x="3552" y="40"/>
                    <a:pt x="3552" y="0"/>
                  </a:cubicBezTo>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31750" name="Freeform 6"/>
            <p:cNvSpPr>
              <a:spLocks/>
            </p:cNvSpPr>
            <p:nvPr/>
          </p:nvSpPr>
          <p:spPr bwMode="hidden">
            <a:xfrm>
              <a:off x="0" y="-8"/>
              <a:ext cx="1996" cy="1240"/>
            </a:xfrm>
            <a:custGeom>
              <a:avLst/>
              <a:gdLst/>
              <a:ahLst/>
              <a:cxnLst>
                <a:cxn ang="0">
                  <a:pos x="0" y="960"/>
                </a:cxn>
                <a:cxn ang="0">
                  <a:pos x="336" y="1200"/>
                </a:cxn>
                <a:cxn ang="0">
                  <a:pos x="576" y="1200"/>
                </a:cxn>
                <a:cxn ang="0">
                  <a:pos x="696" y="972"/>
                </a:cxn>
                <a:cxn ang="0">
                  <a:pos x="636" y="462"/>
                </a:cxn>
                <a:cxn ang="0">
                  <a:pos x="816" y="276"/>
                </a:cxn>
                <a:cxn ang="0">
                  <a:pos x="1392" y="432"/>
                </a:cxn>
                <a:cxn ang="0">
                  <a:pos x="1740" y="390"/>
                </a:cxn>
                <a:cxn ang="0">
                  <a:pos x="1974" y="348"/>
                </a:cxn>
                <a:cxn ang="0">
                  <a:pos x="1872" y="0"/>
                </a:cxn>
              </a:cxnLst>
              <a:rect l="0" t="0" r="r" b="b"/>
              <a:pathLst>
                <a:path w="1996" h="1240">
                  <a:moveTo>
                    <a:pt x="0" y="960"/>
                  </a:moveTo>
                  <a:cubicBezTo>
                    <a:pt x="56" y="1000"/>
                    <a:pt x="240" y="1160"/>
                    <a:pt x="336" y="1200"/>
                  </a:cubicBezTo>
                  <a:cubicBezTo>
                    <a:pt x="432" y="1240"/>
                    <a:pt x="516" y="1238"/>
                    <a:pt x="576" y="1200"/>
                  </a:cubicBezTo>
                  <a:cubicBezTo>
                    <a:pt x="636" y="1162"/>
                    <a:pt x="686" y="1095"/>
                    <a:pt x="696" y="972"/>
                  </a:cubicBezTo>
                  <a:cubicBezTo>
                    <a:pt x="706" y="849"/>
                    <a:pt x="616" y="578"/>
                    <a:pt x="636" y="462"/>
                  </a:cubicBezTo>
                  <a:cubicBezTo>
                    <a:pt x="656" y="346"/>
                    <a:pt x="690" y="281"/>
                    <a:pt x="816" y="276"/>
                  </a:cubicBezTo>
                  <a:cubicBezTo>
                    <a:pt x="942" y="271"/>
                    <a:pt x="1238" y="413"/>
                    <a:pt x="1392" y="432"/>
                  </a:cubicBezTo>
                  <a:cubicBezTo>
                    <a:pt x="1546" y="451"/>
                    <a:pt x="1643" y="404"/>
                    <a:pt x="1740" y="390"/>
                  </a:cubicBezTo>
                  <a:cubicBezTo>
                    <a:pt x="1837" y="376"/>
                    <a:pt x="1952" y="413"/>
                    <a:pt x="1974" y="348"/>
                  </a:cubicBezTo>
                  <a:cubicBezTo>
                    <a:pt x="1996" y="283"/>
                    <a:pt x="1986" y="84"/>
                    <a:pt x="1872" y="0"/>
                  </a:cubicBezTo>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31751" name="Freeform 7"/>
            <p:cNvSpPr>
              <a:spLocks/>
            </p:cNvSpPr>
            <p:nvPr/>
          </p:nvSpPr>
          <p:spPr bwMode="hidden">
            <a:xfrm>
              <a:off x="0" y="-8"/>
              <a:ext cx="1584" cy="1008"/>
            </a:xfrm>
            <a:custGeom>
              <a:avLst/>
              <a:gdLst/>
              <a:ahLst/>
              <a:cxnLst>
                <a:cxn ang="0">
                  <a:pos x="0" y="576"/>
                </a:cxn>
                <a:cxn ang="0">
                  <a:pos x="336" y="960"/>
                </a:cxn>
                <a:cxn ang="0">
                  <a:pos x="480" y="864"/>
                </a:cxn>
                <a:cxn ang="0">
                  <a:pos x="318" y="414"/>
                </a:cxn>
                <a:cxn ang="0">
                  <a:pos x="780" y="36"/>
                </a:cxn>
                <a:cxn ang="0">
                  <a:pos x="1440" y="192"/>
                </a:cxn>
                <a:cxn ang="0">
                  <a:pos x="1584" y="0"/>
                </a:cxn>
              </a:cxnLst>
              <a:rect l="0" t="0" r="r" b="b"/>
              <a:pathLst>
                <a:path w="1584" h="1008">
                  <a:moveTo>
                    <a:pt x="0" y="576"/>
                  </a:moveTo>
                  <a:cubicBezTo>
                    <a:pt x="56" y="640"/>
                    <a:pt x="256" y="912"/>
                    <a:pt x="336" y="960"/>
                  </a:cubicBezTo>
                  <a:cubicBezTo>
                    <a:pt x="416" y="1008"/>
                    <a:pt x="483" y="955"/>
                    <a:pt x="480" y="864"/>
                  </a:cubicBezTo>
                  <a:cubicBezTo>
                    <a:pt x="477" y="773"/>
                    <a:pt x="384" y="618"/>
                    <a:pt x="318" y="414"/>
                  </a:cubicBezTo>
                  <a:cubicBezTo>
                    <a:pt x="156" y="12"/>
                    <a:pt x="528" y="6"/>
                    <a:pt x="780" y="36"/>
                  </a:cubicBezTo>
                  <a:cubicBezTo>
                    <a:pt x="1002" y="66"/>
                    <a:pt x="1306" y="198"/>
                    <a:pt x="1440" y="192"/>
                  </a:cubicBezTo>
                  <a:cubicBezTo>
                    <a:pt x="1574" y="186"/>
                    <a:pt x="1554" y="40"/>
                    <a:pt x="1584" y="0"/>
                  </a:cubicBezTo>
                </a:path>
              </a:pathLst>
            </a:custGeom>
            <a:noFill/>
            <a:ln w="9525">
              <a:solidFill>
                <a:schemeClr val="accent2"/>
              </a:solidFill>
              <a:round/>
              <a:headEnd/>
              <a:tailEnd/>
            </a:ln>
            <a:effectLst/>
          </p:spPr>
          <p:txBody>
            <a:bodyPr wrap="none" anchor="ctr"/>
            <a:lstStyle/>
            <a:p>
              <a:pPr>
                <a:defRPr/>
              </a:pPr>
              <a:endParaRPr lang="en-IN"/>
            </a:p>
          </p:txBody>
        </p:sp>
        <p:sp>
          <p:nvSpPr>
            <p:cNvPr id="31752" name="Freeform 8"/>
            <p:cNvSpPr>
              <a:spLocks/>
            </p:cNvSpPr>
            <p:nvPr/>
          </p:nvSpPr>
          <p:spPr bwMode="hidden">
            <a:xfrm>
              <a:off x="856" y="144"/>
              <a:ext cx="3752" cy="1816"/>
            </a:xfrm>
            <a:custGeom>
              <a:avLst/>
              <a:gdLst/>
              <a:ahLst/>
              <a:cxnLst>
                <a:cxn ang="0">
                  <a:pos x="248" y="1000"/>
                </a:cxn>
                <a:cxn ang="0">
                  <a:pos x="200" y="760"/>
                </a:cxn>
                <a:cxn ang="0">
                  <a:pos x="248" y="664"/>
                </a:cxn>
                <a:cxn ang="0">
                  <a:pos x="584" y="616"/>
                </a:cxn>
                <a:cxn ang="0">
                  <a:pos x="1304" y="664"/>
                </a:cxn>
                <a:cxn ang="0">
                  <a:pos x="1640" y="424"/>
                </a:cxn>
                <a:cxn ang="0">
                  <a:pos x="1976" y="472"/>
                </a:cxn>
                <a:cxn ang="0">
                  <a:pos x="2600" y="424"/>
                </a:cxn>
                <a:cxn ang="0">
                  <a:pos x="3128" y="88"/>
                </a:cxn>
                <a:cxn ang="0">
                  <a:pos x="3560" y="40"/>
                </a:cxn>
                <a:cxn ang="0">
                  <a:pos x="3656" y="328"/>
                </a:cxn>
                <a:cxn ang="0">
                  <a:pos x="2984" y="760"/>
                </a:cxn>
                <a:cxn ang="0">
                  <a:pos x="2456" y="952"/>
                </a:cxn>
                <a:cxn ang="0">
                  <a:pos x="1976" y="1432"/>
                </a:cxn>
                <a:cxn ang="0">
                  <a:pos x="1400" y="1768"/>
                </a:cxn>
                <a:cxn ang="0">
                  <a:pos x="968" y="1720"/>
                </a:cxn>
                <a:cxn ang="0">
                  <a:pos x="296" y="1768"/>
                </a:cxn>
                <a:cxn ang="0">
                  <a:pos x="8" y="1432"/>
                </a:cxn>
                <a:cxn ang="0">
                  <a:pos x="248" y="1000"/>
                </a:cxn>
              </a:cxnLst>
              <a:rect l="0" t="0" r="r" b="b"/>
              <a:pathLst>
                <a:path w="3752" h="1816">
                  <a:moveTo>
                    <a:pt x="248" y="1000"/>
                  </a:moveTo>
                  <a:cubicBezTo>
                    <a:pt x="280" y="888"/>
                    <a:pt x="200" y="816"/>
                    <a:pt x="200" y="760"/>
                  </a:cubicBezTo>
                  <a:cubicBezTo>
                    <a:pt x="200" y="704"/>
                    <a:pt x="184" y="688"/>
                    <a:pt x="248" y="664"/>
                  </a:cubicBezTo>
                  <a:cubicBezTo>
                    <a:pt x="312" y="640"/>
                    <a:pt x="408" y="616"/>
                    <a:pt x="584" y="616"/>
                  </a:cubicBezTo>
                  <a:cubicBezTo>
                    <a:pt x="760" y="616"/>
                    <a:pt x="1128" y="696"/>
                    <a:pt x="1304" y="664"/>
                  </a:cubicBezTo>
                  <a:cubicBezTo>
                    <a:pt x="1480" y="632"/>
                    <a:pt x="1528" y="456"/>
                    <a:pt x="1640" y="424"/>
                  </a:cubicBezTo>
                  <a:cubicBezTo>
                    <a:pt x="1752" y="392"/>
                    <a:pt x="1816" y="472"/>
                    <a:pt x="1976" y="472"/>
                  </a:cubicBezTo>
                  <a:cubicBezTo>
                    <a:pt x="2136" y="472"/>
                    <a:pt x="2408" y="488"/>
                    <a:pt x="2600" y="424"/>
                  </a:cubicBezTo>
                  <a:cubicBezTo>
                    <a:pt x="2792" y="360"/>
                    <a:pt x="2968" y="152"/>
                    <a:pt x="3128" y="88"/>
                  </a:cubicBezTo>
                  <a:cubicBezTo>
                    <a:pt x="3288" y="24"/>
                    <a:pt x="3472" y="0"/>
                    <a:pt x="3560" y="40"/>
                  </a:cubicBezTo>
                  <a:cubicBezTo>
                    <a:pt x="3648" y="80"/>
                    <a:pt x="3752" y="208"/>
                    <a:pt x="3656" y="328"/>
                  </a:cubicBezTo>
                  <a:cubicBezTo>
                    <a:pt x="3560" y="448"/>
                    <a:pt x="3184" y="656"/>
                    <a:pt x="2984" y="760"/>
                  </a:cubicBezTo>
                  <a:cubicBezTo>
                    <a:pt x="2784" y="864"/>
                    <a:pt x="2624" y="840"/>
                    <a:pt x="2456" y="952"/>
                  </a:cubicBezTo>
                  <a:cubicBezTo>
                    <a:pt x="2288" y="1064"/>
                    <a:pt x="2152" y="1296"/>
                    <a:pt x="1976" y="1432"/>
                  </a:cubicBezTo>
                  <a:cubicBezTo>
                    <a:pt x="1800" y="1568"/>
                    <a:pt x="1568" y="1720"/>
                    <a:pt x="1400" y="1768"/>
                  </a:cubicBezTo>
                  <a:cubicBezTo>
                    <a:pt x="1232" y="1816"/>
                    <a:pt x="1152" y="1720"/>
                    <a:pt x="968" y="1720"/>
                  </a:cubicBezTo>
                  <a:cubicBezTo>
                    <a:pt x="784" y="1720"/>
                    <a:pt x="456" y="1816"/>
                    <a:pt x="296" y="1768"/>
                  </a:cubicBezTo>
                  <a:cubicBezTo>
                    <a:pt x="136" y="1720"/>
                    <a:pt x="16" y="1560"/>
                    <a:pt x="8" y="1432"/>
                  </a:cubicBezTo>
                  <a:cubicBezTo>
                    <a:pt x="0" y="1304"/>
                    <a:pt x="216" y="1112"/>
                    <a:pt x="248" y="1000"/>
                  </a:cubicBezTo>
                  <a:close/>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31753" name="Freeform 9"/>
            <p:cNvSpPr>
              <a:spLocks/>
            </p:cNvSpPr>
            <p:nvPr/>
          </p:nvSpPr>
          <p:spPr bwMode="hidden">
            <a:xfrm>
              <a:off x="972" y="688"/>
              <a:ext cx="2580" cy="1140"/>
            </a:xfrm>
            <a:custGeom>
              <a:avLst/>
              <a:gdLst/>
              <a:ahLst/>
              <a:cxnLst>
                <a:cxn ang="0">
                  <a:pos x="36" y="792"/>
                </a:cxn>
                <a:cxn ang="0">
                  <a:pos x="228" y="456"/>
                </a:cxn>
                <a:cxn ang="0">
                  <a:pos x="324" y="264"/>
                </a:cxn>
                <a:cxn ang="0">
                  <a:pos x="612" y="216"/>
                </a:cxn>
                <a:cxn ang="0">
                  <a:pos x="1092" y="312"/>
                </a:cxn>
                <a:cxn ang="0">
                  <a:pos x="1536" y="60"/>
                </a:cxn>
                <a:cxn ang="0">
                  <a:pos x="2388" y="120"/>
                </a:cxn>
                <a:cxn ang="0">
                  <a:pos x="2328" y="288"/>
                </a:cxn>
                <a:cxn ang="0">
                  <a:pos x="2028" y="612"/>
                </a:cxn>
                <a:cxn ang="0">
                  <a:pos x="1428" y="1032"/>
                </a:cxn>
                <a:cxn ang="0">
                  <a:pos x="1140" y="1080"/>
                </a:cxn>
                <a:cxn ang="0">
                  <a:pos x="324" y="1032"/>
                </a:cxn>
                <a:cxn ang="0">
                  <a:pos x="36" y="792"/>
                </a:cxn>
              </a:cxnLst>
              <a:rect l="0" t="0" r="r" b="b"/>
              <a:pathLst>
                <a:path w="2580" h="1140">
                  <a:moveTo>
                    <a:pt x="36" y="792"/>
                  </a:moveTo>
                  <a:cubicBezTo>
                    <a:pt x="66" y="666"/>
                    <a:pt x="180" y="544"/>
                    <a:pt x="228" y="456"/>
                  </a:cubicBezTo>
                  <a:cubicBezTo>
                    <a:pt x="276" y="368"/>
                    <a:pt x="260" y="304"/>
                    <a:pt x="324" y="264"/>
                  </a:cubicBezTo>
                  <a:cubicBezTo>
                    <a:pt x="388" y="224"/>
                    <a:pt x="484" y="208"/>
                    <a:pt x="612" y="216"/>
                  </a:cubicBezTo>
                  <a:cubicBezTo>
                    <a:pt x="740" y="224"/>
                    <a:pt x="828" y="330"/>
                    <a:pt x="1092" y="312"/>
                  </a:cubicBezTo>
                  <a:cubicBezTo>
                    <a:pt x="1422" y="270"/>
                    <a:pt x="1416" y="0"/>
                    <a:pt x="1536" y="60"/>
                  </a:cubicBezTo>
                  <a:cubicBezTo>
                    <a:pt x="1782" y="204"/>
                    <a:pt x="2256" y="82"/>
                    <a:pt x="2388" y="120"/>
                  </a:cubicBezTo>
                  <a:cubicBezTo>
                    <a:pt x="2520" y="158"/>
                    <a:pt x="2580" y="198"/>
                    <a:pt x="2328" y="288"/>
                  </a:cubicBezTo>
                  <a:cubicBezTo>
                    <a:pt x="2094" y="378"/>
                    <a:pt x="2178" y="488"/>
                    <a:pt x="2028" y="612"/>
                  </a:cubicBezTo>
                  <a:cubicBezTo>
                    <a:pt x="1878" y="736"/>
                    <a:pt x="1576" y="954"/>
                    <a:pt x="1428" y="1032"/>
                  </a:cubicBezTo>
                  <a:cubicBezTo>
                    <a:pt x="1292" y="1112"/>
                    <a:pt x="1218" y="1140"/>
                    <a:pt x="1140" y="1080"/>
                  </a:cubicBezTo>
                  <a:cubicBezTo>
                    <a:pt x="918" y="960"/>
                    <a:pt x="508" y="1080"/>
                    <a:pt x="324" y="1032"/>
                  </a:cubicBezTo>
                  <a:cubicBezTo>
                    <a:pt x="140" y="984"/>
                    <a:pt x="0" y="918"/>
                    <a:pt x="36" y="792"/>
                  </a:cubicBezTo>
                  <a:close/>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31754" name="Freeform 10"/>
            <p:cNvSpPr>
              <a:spLocks/>
            </p:cNvSpPr>
            <p:nvPr/>
          </p:nvSpPr>
          <p:spPr bwMode="hidden">
            <a:xfrm>
              <a:off x="1170" y="910"/>
              <a:ext cx="1758" cy="696"/>
            </a:xfrm>
            <a:custGeom>
              <a:avLst/>
              <a:gdLst/>
              <a:ahLst/>
              <a:cxnLst>
                <a:cxn ang="0">
                  <a:pos x="60" y="594"/>
                </a:cxn>
                <a:cxn ang="0">
                  <a:pos x="126" y="234"/>
                </a:cxn>
                <a:cxn ang="0">
                  <a:pos x="1182" y="234"/>
                </a:cxn>
                <a:cxn ang="0">
                  <a:pos x="1518" y="90"/>
                </a:cxn>
                <a:cxn ang="0">
                  <a:pos x="1710" y="138"/>
                </a:cxn>
                <a:cxn ang="0">
                  <a:pos x="1230" y="522"/>
                </a:cxn>
                <a:cxn ang="0">
                  <a:pos x="750" y="666"/>
                </a:cxn>
                <a:cxn ang="0">
                  <a:pos x="60" y="594"/>
                </a:cxn>
              </a:cxnLst>
              <a:rect l="0" t="0" r="r" b="b"/>
              <a:pathLst>
                <a:path w="1758" h="696">
                  <a:moveTo>
                    <a:pt x="60" y="594"/>
                  </a:moveTo>
                  <a:cubicBezTo>
                    <a:pt x="0" y="462"/>
                    <a:pt x="48" y="306"/>
                    <a:pt x="126" y="234"/>
                  </a:cubicBezTo>
                  <a:cubicBezTo>
                    <a:pt x="390" y="30"/>
                    <a:pt x="654" y="378"/>
                    <a:pt x="1182" y="234"/>
                  </a:cubicBezTo>
                  <a:cubicBezTo>
                    <a:pt x="1414" y="210"/>
                    <a:pt x="1284" y="132"/>
                    <a:pt x="1518" y="90"/>
                  </a:cubicBezTo>
                  <a:cubicBezTo>
                    <a:pt x="1680" y="0"/>
                    <a:pt x="1758" y="66"/>
                    <a:pt x="1710" y="138"/>
                  </a:cubicBezTo>
                  <a:cubicBezTo>
                    <a:pt x="1662" y="210"/>
                    <a:pt x="1290" y="372"/>
                    <a:pt x="1230" y="522"/>
                  </a:cubicBezTo>
                  <a:cubicBezTo>
                    <a:pt x="1134" y="696"/>
                    <a:pt x="945" y="654"/>
                    <a:pt x="750" y="666"/>
                  </a:cubicBezTo>
                  <a:cubicBezTo>
                    <a:pt x="555" y="678"/>
                    <a:pt x="164" y="666"/>
                    <a:pt x="60" y="594"/>
                  </a:cubicBezTo>
                  <a:close/>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31755" name="Freeform 11"/>
            <p:cNvSpPr>
              <a:spLocks/>
            </p:cNvSpPr>
            <p:nvPr/>
          </p:nvSpPr>
          <p:spPr bwMode="hidden">
            <a:xfrm rot="-299203">
              <a:off x="1296" y="1240"/>
              <a:ext cx="928" cy="192"/>
            </a:xfrm>
            <a:custGeom>
              <a:avLst/>
              <a:gdLst/>
              <a:ahLst/>
              <a:cxnLst>
                <a:cxn ang="0">
                  <a:pos x="104" y="96"/>
                </a:cxn>
                <a:cxn ang="0">
                  <a:pos x="152" y="0"/>
                </a:cxn>
                <a:cxn ang="0">
                  <a:pos x="728" y="96"/>
                </a:cxn>
                <a:cxn ang="0">
                  <a:pos x="920" y="96"/>
                </a:cxn>
                <a:cxn ang="0">
                  <a:pos x="776" y="192"/>
                </a:cxn>
                <a:cxn ang="0">
                  <a:pos x="104" y="96"/>
                </a:cxn>
              </a:cxnLst>
              <a:rect l="0" t="0" r="r" b="b"/>
              <a:pathLst>
                <a:path w="928" h="192">
                  <a:moveTo>
                    <a:pt x="104" y="96"/>
                  </a:moveTo>
                  <a:cubicBezTo>
                    <a:pt x="0" y="64"/>
                    <a:pt x="48" y="0"/>
                    <a:pt x="152" y="0"/>
                  </a:cubicBezTo>
                  <a:cubicBezTo>
                    <a:pt x="256" y="0"/>
                    <a:pt x="600" y="80"/>
                    <a:pt x="728" y="96"/>
                  </a:cubicBezTo>
                  <a:cubicBezTo>
                    <a:pt x="856" y="112"/>
                    <a:pt x="912" y="80"/>
                    <a:pt x="920" y="96"/>
                  </a:cubicBezTo>
                  <a:cubicBezTo>
                    <a:pt x="928" y="112"/>
                    <a:pt x="912" y="192"/>
                    <a:pt x="776" y="192"/>
                  </a:cubicBezTo>
                  <a:cubicBezTo>
                    <a:pt x="640" y="192"/>
                    <a:pt x="208" y="128"/>
                    <a:pt x="104" y="96"/>
                  </a:cubicBezTo>
                  <a:close/>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31756" name="Freeform 12"/>
            <p:cNvSpPr>
              <a:spLocks/>
            </p:cNvSpPr>
            <p:nvPr/>
          </p:nvSpPr>
          <p:spPr bwMode="hidden">
            <a:xfrm>
              <a:off x="0" y="1584"/>
              <a:ext cx="5754" cy="2280"/>
            </a:xfrm>
            <a:custGeom>
              <a:avLst/>
              <a:gdLst/>
              <a:ahLst/>
              <a:cxnLst>
                <a:cxn ang="0">
                  <a:pos x="0" y="40"/>
                </a:cxn>
                <a:cxn ang="0">
                  <a:pos x="336" y="40"/>
                </a:cxn>
                <a:cxn ang="0">
                  <a:pos x="720" y="280"/>
                </a:cxn>
                <a:cxn ang="0">
                  <a:pos x="912" y="712"/>
                </a:cxn>
                <a:cxn ang="0">
                  <a:pos x="864" y="1240"/>
                </a:cxn>
                <a:cxn ang="0">
                  <a:pos x="960" y="1768"/>
                </a:cxn>
                <a:cxn ang="0">
                  <a:pos x="1440" y="2152"/>
                </a:cxn>
                <a:cxn ang="0">
                  <a:pos x="2160" y="2248"/>
                </a:cxn>
                <a:cxn ang="0">
                  <a:pos x="2688" y="1960"/>
                </a:cxn>
                <a:cxn ang="0">
                  <a:pos x="2706" y="472"/>
                </a:cxn>
                <a:cxn ang="0">
                  <a:pos x="3456" y="424"/>
                </a:cxn>
                <a:cxn ang="0">
                  <a:pos x="4416" y="712"/>
                </a:cxn>
                <a:cxn ang="0">
                  <a:pos x="4416" y="1432"/>
                </a:cxn>
                <a:cxn ang="0">
                  <a:pos x="4728" y="1822"/>
                </a:cxn>
                <a:cxn ang="0">
                  <a:pos x="5322" y="2206"/>
                </a:cxn>
                <a:cxn ang="0">
                  <a:pos x="5754" y="1510"/>
                </a:cxn>
              </a:cxnLst>
              <a:rect l="0" t="0" r="r" b="b"/>
              <a:pathLst>
                <a:path w="5754" h="2280">
                  <a:moveTo>
                    <a:pt x="0" y="40"/>
                  </a:moveTo>
                  <a:cubicBezTo>
                    <a:pt x="56" y="40"/>
                    <a:pt x="216" y="0"/>
                    <a:pt x="336" y="40"/>
                  </a:cubicBezTo>
                  <a:cubicBezTo>
                    <a:pt x="456" y="80"/>
                    <a:pt x="624" y="168"/>
                    <a:pt x="720" y="280"/>
                  </a:cubicBezTo>
                  <a:cubicBezTo>
                    <a:pt x="816" y="392"/>
                    <a:pt x="888" y="552"/>
                    <a:pt x="912" y="712"/>
                  </a:cubicBezTo>
                  <a:cubicBezTo>
                    <a:pt x="936" y="872"/>
                    <a:pt x="856" y="1064"/>
                    <a:pt x="864" y="1240"/>
                  </a:cubicBezTo>
                  <a:cubicBezTo>
                    <a:pt x="872" y="1416"/>
                    <a:pt x="864" y="1616"/>
                    <a:pt x="960" y="1768"/>
                  </a:cubicBezTo>
                  <a:cubicBezTo>
                    <a:pt x="1056" y="1920"/>
                    <a:pt x="1240" y="2072"/>
                    <a:pt x="1440" y="2152"/>
                  </a:cubicBezTo>
                  <a:cubicBezTo>
                    <a:pt x="1640" y="2232"/>
                    <a:pt x="1952" y="2280"/>
                    <a:pt x="2160" y="2248"/>
                  </a:cubicBezTo>
                  <a:cubicBezTo>
                    <a:pt x="2368" y="2216"/>
                    <a:pt x="2597" y="2256"/>
                    <a:pt x="2688" y="1960"/>
                  </a:cubicBezTo>
                  <a:cubicBezTo>
                    <a:pt x="2779" y="1664"/>
                    <a:pt x="2578" y="728"/>
                    <a:pt x="2706" y="472"/>
                  </a:cubicBezTo>
                  <a:cubicBezTo>
                    <a:pt x="2834" y="216"/>
                    <a:pt x="3171" y="384"/>
                    <a:pt x="3456" y="424"/>
                  </a:cubicBezTo>
                  <a:cubicBezTo>
                    <a:pt x="3741" y="464"/>
                    <a:pt x="4256" y="544"/>
                    <a:pt x="4416" y="712"/>
                  </a:cubicBezTo>
                  <a:cubicBezTo>
                    <a:pt x="4576" y="880"/>
                    <a:pt x="4364" y="1247"/>
                    <a:pt x="4416" y="1432"/>
                  </a:cubicBezTo>
                  <a:cubicBezTo>
                    <a:pt x="4468" y="1617"/>
                    <a:pt x="4577" y="1693"/>
                    <a:pt x="4728" y="1822"/>
                  </a:cubicBezTo>
                  <a:cubicBezTo>
                    <a:pt x="4879" y="1951"/>
                    <a:pt x="5151" y="2258"/>
                    <a:pt x="5322" y="2206"/>
                  </a:cubicBezTo>
                  <a:cubicBezTo>
                    <a:pt x="5493" y="2154"/>
                    <a:pt x="5664" y="1655"/>
                    <a:pt x="5754" y="1510"/>
                  </a:cubicBezTo>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31757" name="Freeform 13"/>
            <p:cNvSpPr>
              <a:spLocks/>
            </p:cNvSpPr>
            <p:nvPr/>
          </p:nvSpPr>
          <p:spPr bwMode="hidden">
            <a:xfrm>
              <a:off x="1056" y="2008"/>
              <a:ext cx="1496" cy="1464"/>
            </a:xfrm>
            <a:custGeom>
              <a:avLst/>
              <a:gdLst/>
              <a:ahLst/>
              <a:cxnLst>
                <a:cxn ang="0">
                  <a:pos x="408" y="16"/>
                </a:cxn>
                <a:cxn ang="0">
                  <a:pos x="72" y="304"/>
                </a:cxn>
                <a:cxn ang="0">
                  <a:pos x="72" y="976"/>
                </a:cxn>
                <a:cxn ang="0">
                  <a:pos x="504" y="1360"/>
                </a:cxn>
                <a:cxn ang="0">
                  <a:pos x="1128" y="1408"/>
                </a:cxn>
                <a:cxn ang="0">
                  <a:pos x="1464" y="1024"/>
                </a:cxn>
                <a:cxn ang="0">
                  <a:pos x="1320" y="208"/>
                </a:cxn>
                <a:cxn ang="0">
                  <a:pos x="408" y="16"/>
                </a:cxn>
              </a:cxnLst>
              <a:rect l="0" t="0" r="r" b="b"/>
              <a:pathLst>
                <a:path w="1496" h="1464">
                  <a:moveTo>
                    <a:pt x="408" y="16"/>
                  </a:moveTo>
                  <a:cubicBezTo>
                    <a:pt x="200" y="32"/>
                    <a:pt x="128" y="144"/>
                    <a:pt x="72" y="304"/>
                  </a:cubicBezTo>
                  <a:cubicBezTo>
                    <a:pt x="16" y="464"/>
                    <a:pt x="0" y="800"/>
                    <a:pt x="72" y="976"/>
                  </a:cubicBezTo>
                  <a:cubicBezTo>
                    <a:pt x="144" y="1152"/>
                    <a:pt x="328" y="1288"/>
                    <a:pt x="504" y="1360"/>
                  </a:cubicBezTo>
                  <a:cubicBezTo>
                    <a:pt x="680" y="1432"/>
                    <a:pt x="968" y="1464"/>
                    <a:pt x="1128" y="1408"/>
                  </a:cubicBezTo>
                  <a:cubicBezTo>
                    <a:pt x="1288" y="1352"/>
                    <a:pt x="1432" y="1224"/>
                    <a:pt x="1464" y="1024"/>
                  </a:cubicBezTo>
                  <a:cubicBezTo>
                    <a:pt x="1496" y="824"/>
                    <a:pt x="1496" y="376"/>
                    <a:pt x="1320" y="208"/>
                  </a:cubicBezTo>
                  <a:cubicBezTo>
                    <a:pt x="1144" y="40"/>
                    <a:pt x="616" y="0"/>
                    <a:pt x="408" y="16"/>
                  </a:cubicBezTo>
                  <a:close/>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31758" name="Freeform 14"/>
            <p:cNvSpPr>
              <a:spLocks/>
            </p:cNvSpPr>
            <p:nvPr/>
          </p:nvSpPr>
          <p:spPr bwMode="hidden">
            <a:xfrm rot="1159149">
              <a:off x="1296" y="2152"/>
              <a:ext cx="1126" cy="730"/>
            </a:xfrm>
            <a:custGeom>
              <a:avLst/>
              <a:gdLst/>
              <a:ahLst/>
              <a:cxnLst>
                <a:cxn ang="0">
                  <a:pos x="940" y="196"/>
                </a:cxn>
                <a:cxn ang="0">
                  <a:pos x="576" y="20"/>
                </a:cxn>
                <a:cxn ang="0">
                  <a:pos x="192" y="76"/>
                </a:cxn>
                <a:cxn ang="0">
                  <a:pos x="24" y="372"/>
                </a:cxn>
                <a:cxn ang="0">
                  <a:pos x="520" y="670"/>
                </a:cxn>
                <a:cxn ang="0">
                  <a:pos x="1048" y="568"/>
                </a:cxn>
                <a:cxn ang="0">
                  <a:pos x="940" y="196"/>
                </a:cxn>
              </a:cxnLst>
              <a:rect l="0" t="0" r="r" b="b"/>
              <a:pathLst>
                <a:path w="1126" h="730">
                  <a:moveTo>
                    <a:pt x="940" y="196"/>
                  </a:moveTo>
                  <a:cubicBezTo>
                    <a:pt x="700" y="100"/>
                    <a:pt x="701" y="40"/>
                    <a:pt x="576" y="20"/>
                  </a:cubicBezTo>
                  <a:cubicBezTo>
                    <a:pt x="451" y="0"/>
                    <a:pt x="284" y="17"/>
                    <a:pt x="192" y="76"/>
                  </a:cubicBezTo>
                  <a:cubicBezTo>
                    <a:pt x="100" y="135"/>
                    <a:pt x="56" y="132"/>
                    <a:pt x="24" y="372"/>
                  </a:cubicBezTo>
                  <a:cubicBezTo>
                    <a:pt x="0" y="730"/>
                    <a:pt x="350" y="637"/>
                    <a:pt x="520" y="670"/>
                  </a:cubicBezTo>
                  <a:cubicBezTo>
                    <a:pt x="690" y="703"/>
                    <a:pt x="978" y="647"/>
                    <a:pt x="1048" y="568"/>
                  </a:cubicBezTo>
                  <a:cubicBezTo>
                    <a:pt x="1118" y="489"/>
                    <a:pt x="1126" y="280"/>
                    <a:pt x="940" y="196"/>
                  </a:cubicBezTo>
                  <a:close/>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31759" name="Freeform 15"/>
            <p:cNvSpPr>
              <a:spLocks/>
            </p:cNvSpPr>
            <p:nvPr/>
          </p:nvSpPr>
          <p:spPr bwMode="hidden">
            <a:xfrm>
              <a:off x="3112" y="-8"/>
              <a:ext cx="2648" cy="3394"/>
            </a:xfrm>
            <a:custGeom>
              <a:avLst/>
              <a:gdLst/>
              <a:ahLst/>
              <a:cxnLst>
                <a:cxn ang="0">
                  <a:pos x="1496" y="0"/>
                </a:cxn>
                <a:cxn ang="0">
                  <a:pos x="1640" y="384"/>
                </a:cxn>
                <a:cxn ang="0">
                  <a:pos x="1400" y="864"/>
                </a:cxn>
                <a:cxn ang="0">
                  <a:pos x="536" y="1200"/>
                </a:cxn>
                <a:cxn ang="0">
                  <a:pos x="56" y="1584"/>
                </a:cxn>
                <a:cxn ang="0">
                  <a:pos x="200" y="1872"/>
                </a:cxn>
                <a:cxn ang="0">
                  <a:pos x="1064" y="2016"/>
                </a:cxn>
                <a:cxn ang="0">
                  <a:pos x="1592" y="2304"/>
                </a:cxn>
                <a:cxn ang="0">
                  <a:pos x="1562" y="2940"/>
                </a:cxn>
                <a:cxn ang="0">
                  <a:pos x="2120" y="3384"/>
                </a:cxn>
                <a:cxn ang="0">
                  <a:pos x="2648" y="2880"/>
                </a:cxn>
              </a:cxnLst>
              <a:rect l="0" t="0" r="r" b="b"/>
              <a:pathLst>
                <a:path w="2648" h="3394">
                  <a:moveTo>
                    <a:pt x="1496" y="0"/>
                  </a:moveTo>
                  <a:cubicBezTo>
                    <a:pt x="1520" y="64"/>
                    <a:pt x="1656" y="240"/>
                    <a:pt x="1640" y="384"/>
                  </a:cubicBezTo>
                  <a:cubicBezTo>
                    <a:pt x="1624" y="528"/>
                    <a:pt x="1584" y="728"/>
                    <a:pt x="1400" y="864"/>
                  </a:cubicBezTo>
                  <a:cubicBezTo>
                    <a:pt x="1216" y="1000"/>
                    <a:pt x="760" y="1080"/>
                    <a:pt x="536" y="1200"/>
                  </a:cubicBezTo>
                  <a:cubicBezTo>
                    <a:pt x="312" y="1320"/>
                    <a:pt x="112" y="1472"/>
                    <a:pt x="56" y="1584"/>
                  </a:cubicBezTo>
                  <a:cubicBezTo>
                    <a:pt x="0" y="1696"/>
                    <a:pt x="32" y="1800"/>
                    <a:pt x="200" y="1872"/>
                  </a:cubicBezTo>
                  <a:cubicBezTo>
                    <a:pt x="368" y="1944"/>
                    <a:pt x="832" y="1944"/>
                    <a:pt x="1064" y="2016"/>
                  </a:cubicBezTo>
                  <a:cubicBezTo>
                    <a:pt x="1296" y="2088"/>
                    <a:pt x="1509" y="2150"/>
                    <a:pt x="1592" y="2304"/>
                  </a:cubicBezTo>
                  <a:cubicBezTo>
                    <a:pt x="1675" y="2458"/>
                    <a:pt x="1474" y="2760"/>
                    <a:pt x="1562" y="2940"/>
                  </a:cubicBezTo>
                  <a:cubicBezTo>
                    <a:pt x="1650" y="3120"/>
                    <a:pt x="1939" y="3394"/>
                    <a:pt x="2120" y="3384"/>
                  </a:cubicBezTo>
                  <a:cubicBezTo>
                    <a:pt x="2301" y="3374"/>
                    <a:pt x="2538" y="2985"/>
                    <a:pt x="2648" y="2880"/>
                  </a:cubicBezTo>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31760" name="Freeform 16"/>
            <p:cNvSpPr>
              <a:spLocks/>
            </p:cNvSpPr>
            <p:nvPr/>
          </p:nvSpPr>
          <p:spPr bwMode="hidden">
            <a:xfrm>
              <a:off x="3504" y="-8"/>
              <a:ext cx="2256" cy="3160"/>
            </a:xfrm>
            <a:custGeom>
              <a:avLst/>
              <a:gdLst/>
              <a:ahLst/>
              <a:cxnLst>
                <a:cxn ang="0">
                  <a:pos x="1488" y="0"/>
                </a:cxn>
                <a:cxn ang="0">
                  <a:pos x="1488" y="528"/>
                </a:cxn>
                <a:cxn ang="0">
                  <a:pos x="1104" y="1008"/>
                </a:cxn>
                <a:cxn ang="0">
                  <a:pos x="144" y="1488"/>
                </a:cxn>
                <a:cxn ang="0">
                  <a:pos x="240" y="1776"/>
                </a:cxn>
                <a:cxn ang="0">
                  <a:pos x="1056" y="1872"/>
                </a:cxn>
                <a:cxn ang="0">
                  <a:pos x="1536" y="2064"/>
                </a:cxn>
                <a:cxn ang="0">
                  <a:pos x="1536" y="2448"/>
                </a:cxn>
                <a:cxn ang="0">
                  <a:pos x="1344" y="2784"/>
                </a:cxn>
                <a:cxn ang="0">
                  <a:pos x="1632" y="3120"/>
                </a:cxn>
                <a:cxn ang="0">
                  <a:pos x="1968" y="3024"/>
                </a:cxn>
                <a:cxn ang="0">
                  <a:pos x="2208" y="2496"/>
                </a:cxn>
                <a:cxn ang="0">
                  <a:pos x="2112" y="1968"/>
                </a:cxn>
                <a:cxn ang="0">
                  <a:pos x="1776" y="1584"/>
                </a:cxn>
                <a:cxn ang="0">
                  <a:pos x="1824" y="1152"/>
                </a:cxn>
                <a:cxn ang="0">
                  <a:pos x="2256" y="672"/>
                </a:cxn>
              </a:cxnLst>
              <a:rect l="0" t="0" r="r" b="b"/>
              <a:pathLst>
                <a:path w="2256" h="3160">
                  <a:moveTo>
                    <a:pt x="1488" y="0"/>
                  </a:moveTo>
                  <a:cubicBezTo>
                    <a:pt x="1488" y="88"/>
                    <a:pt x="1552" y="360"/>
                    <a:pt x="1488" y="528"/>
                  </a:cubicBezTo>
                  <a:cubicBezTo>
                    <a:pt x="1424" y="696"/>
                    <a:pt x="1328" y="848"/>
                    <a:pt x="1104" y="1008"/>
                  </a:cubicBezTo>
                  <a:cubicBezTo>
                    <a:pt x="880" y="1168"/>
                    <a:pt x="288" y="1360"/>
                    <a:pt x="144" y="1488"/>
                  </a:cubicBezTo>
                  <a:cubicBezTo>
                    <a:pt x="0" y="1616"/>
                    <a:pt x="88" y="1712"/>
                    <a:pt x="240" y="1776"/>
                  </a:cubicBezTo>
                  <a:cubicBezTo>
                    <a:pt x="392" y="1840"/>
                    <a:pt x="840" y="1824"/>
                    <a:pt x="1056" y="1872"/>
                  </a:cubicBezTo>
                  <a:cubicBezTo>
                    <a:pt x="1272" y="1920"/>
                    <a:pt x="1456" y="1968"/>
                    <a:pt x="1536" y="2064"/>
                  </a:cubicBezTo>
                  <a:cubicBezTo>
                    <a:pt x="1616" y="2160"/>
                    <a:pt x="1568" y="2328"/>
                    <a:pt x="1536" y="2448"/>
                  </a:cubicBezTo>
                  <a:cubicBezTo>
                    <a:pt x="1504" y="2568"/>
                    <a:pt x="1328" y="2672"/>
                    <a:pt x="1344" y="2784"/>
                  </a:cubicBezTo>
                  <a:cubicBezTo>
                    <a:pt x="1360" y="2896"/>
                    <a:pt x="1528" y="3080"/>
                    <a:pt x="1632" y="3120"/>
                  </a:cubicBezTo>
                  <a:cubicBezTo>
                    <a:pt x="1736" y="3160"/>
                    <a:pt x="1872" y="3128"/>
                    <a:pt x="1968" y="3024"/>
                  </a:cubicBezTo>
                  <a:cubicBezTo>
                    <a:pt x="2064" y="2920"/>
                    <a:pt x="2184" y="2672"/>
                    <a:pt x="2208" y="2496"/>
                  </a:cubicBezTo>
                  <a:cubicBezTo>
                    <a:pt x="2232" y="2320"/>
                    <a:pt x="2184" y="2120"/>
                    <a:pt x="2112" y="1968"/>
                  </a:cubicBezTo>
                  <a:cubicBezTo>
                    <a:pt x="2040" y="1816"/>
                    <a:pt x="1824" y="1720"/>
                    <a:pt x="1776" y="1584"/>
                  </a:cubicBezTo>
                  <a:cubicBezTo>
                    <a:pt x="1728" y="1448"/>
                    <a:pt x="1744" y="1304"/>
                    <a:pt x="1824" y="1152"/>
                  </a:cubicBezTo>
                  <a:cubicBezTo>
                    <a:pt x="1904" y="1000"/>
                    <a:pt x="2166" y="772"/>
                    <a:pt x="2256" y="672"/>
                  </a:cubicBezTo>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31761" name="Freeform 17"/>
            <p:cNvSpPr>
              <a:spLocks/>
            </p:cNvSpPr>
            <p:nvPr/>
          </p:nvSpPr>
          <p:spPr bwMode="hidden">
            <a:xfrm>
              <a:off x="4008" y="1080"/>
              <a:ext cx="1048" cy="696"/>
            </a:xfrm>
            <a:custGeom>
              <a:avLst/>
              <a:gdLst/>
              <a:ahLst/>
              <a:cxnLst>
                <a:cxn ang="0">
                  <a:pos x="984" y="256"/>
                </a:cxn>
                <a:cxn ang="0">
                  <a:pos x="840" y="16"/>
                </a:cxn>
                <a:cxn ang="0">
                  <a:pos x="552" y="160"/>
                </a:cxn>
                <a:cxn ang="0">
                  <a:pos x="320" y="304"/>
                </a:cxn>
                <a:cxn ang="0">
                  <a:pos x="600" y="592"/>
                </a:cxn>
                <a:cxn ang="0">
                  <a:pos x="984" y="640"/>
                </a:cxn>
                <a:cxn ang="0">
                  <a:pos x="984" y="256"/>
                </a:cxn>
              </a:cxnLst>
              <a:rect l="0" t="0" r="r" b="b"/>
              <a:pathLst>
                <a:path w="1048" h="696">
                  <a:moveTo>
                    <a:pt x="984" y="256"/>
                  </a:moveTo>
                  <a:cubicBezTo>
                    <a:pt x="960" y="152"/>
                    <a:pt x="992" y="32"/>
                    <a:pt x="840" y="16"/>
                  </a:cubicBezTo>
                  <a:cubicBezTo>
                    <a:pt x="736" y="0"/>
                    <a:pt x="624" y="104"/>
                    <a:pt x="552" y="160"/>
                  </a:cubicBezTo>
                  <a:cubicBezTo>
                    <a:pt x="465" y="208"/>
                    <a:pt x="480" y="240"/>
                    <a:pt x="320" y="304"/>
                  </a:cubicBezTo>
                  <a:cubicBezTo>
                    <a:pt x="168" y="368"/>
                    <a:pt x="0" y="512"/>
                    <a:pt x="600" y="592"/>
                  </a:cubicBezTo>
                  <a:cubicBezTo>
                    <a:pt x="696" y="640"/>
                    <a:pt x="920" y="696"/>
                    <a:pt x="984" y="640"/>
                  </a:cubicBezTo>
                  <a:cubicBezTo>
                    <a:pt x="1048" y="584"/>
                    <a:pt x="984" y="336"/>
                    <a:pt x="984" y="256"/>
                  </a:cubicBezTo>
                  <a:close/>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31762" name="Freeform 18"/>
            <p:cNvSpPr>
              <a:spLocks/>
            </p:cNvSpPr>
            <p:nvPr/>
          </p:nvSpPr>
          <p:spPr bwMode="hidden">
            <a:xfrm>
              <a:off x="5117" y="-8"/>
              <a:ext cx="547" cy="696"/>
            </a:xfrm>
            <a:custGeom>
              <a:avLst/>
              <a:gdLst/>
              <a:ahLst/>
              <a:cxnLst>
                <a:cxn ang="0">
                  <a:pos x="19" y="0"/>
                </a:cxn>
                <a:cxn ang="0">
                  <a:pos x="19" y="528"/>
                </a:cxn>
                <a:cxn ang="0">
                  <a:pos x="131" y="680"/>
                </a:cxn>
                <a:cxn ang="0">
                  <a:pos x="355" y="624"/>
                </a:cxn>
                <a:cxn ang="0">
                  <a:pos x="499" y="384"/>
                </a:cxn>
                <a:cxn ang="0">
                  <a:pos x="547" y="0"/>
                </a:cxn>
              </a:cxnLst>
              <a:rect l="0" t="0" r="r" b="b"/>
              <a:pathLst>
                <a:path w="547" h="696">
                  <a:moveTo>
                    <a:pt x="19" y="0"/>
                  </a:moveTo>
                  <a:cubicBezTo>
                    <a:pt x="19" y="88"/>
                    <a:pt x="0" y="415"/>
                    <a:pt x="19" y="528"/>
                  </a:cubicBezTo>
                  <a:cubicBezTo>
                    <a:pt x="38" y="641"/>
                    <a:pt x="75" y="664"/>
                    <a:pt x="131" y="680"/>
                  </a:cubicBezTo>
                  <a:cubicBezTo>
                    <a:pt x="187" y="696"/>
                    <a:pt x="294" y="673"/>
                    <a:pt x="355" y="624"/>
                  </a:cubicBezTo>
                  <a:cubicBezTo>
                    <a:pt x="416" y="575"/>
                    <a:pt x="467" y="488"/>
                    <a:pt x="499" y="384"/>
                  </a:cubicBezTo>
                  <a:cubicBezTo>
                    <a:pt x="531" y="280"/>
                    <a:pt x="537" y="80"/>
                    <a:pt x="547" y="0"/>
                  </a:cubicBezTo>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31763" name="Freeform 19"/>
            <p:cNvSpPr>
              <a:spLocks/>
            </p:cNvSpPr>
            <p:nvPr/>
          </p:nvSpPr>
          <p:spPr bwMode="hidden">
            <a:xfrm>
              <a:off x="0" y="2024"/>
              <a:ext cx="1984" cy="2296"/>
            </a:xfrm>
            <a:custGeom>
              <a:avLst/>
              <a:gdLst/>
              <a:ahLst/>
              <a:cxnLst>
                <a:cxn ang="0">
                  <a:pos x="0" y="32"/>
                </a:cxn>
                <a:cxn ang="0">
                  <a:pos x="336" y="32"/>
                </a:cxn>
                <a:cxn ang="0">
                  <a:pos x="592" y="224"/>
                </a:cxn>
                <a:cxn ang="0">
                  <a:pos x="696" y="664"/>
                </a:cxn>
                <a:cxn ang="0">
                  <a:pos x="664" y="1224"/>
                </a:cxn>
                <a:cxn ang="0">
                  <a:pos x="816" y="1784"/>
                </a:cxn>
                <a:cxn ang="0">
                  <a:pos x="1128" y="2128"/>
                </a:cxn>
                <a:cxn ang="0">
                  <a:pos x="1984" y="2296"/>
                </a:cxn>
              </a:cxnLst>
              <a:rect l="0" t="0" r="r" b="b"/>
              <a:pathLst>
                <a:path w="1984" h="2296">
                  <a:moveTo>
                    <a:pt x="0" y="32"/>
                  </a:moveTo>
                  <a:cubicBezTo>
                    <a:pt x="56" y="32"/>
                    <a:pt x="237" y="0"/>
                    <a:pt x="336" y="32"/>
                  </a:cubicBezTo>
                  <a:cubicBezTo>
                    <a:pt x="435" y="64"/>
                    <a:pt x="532" y="119"/>
                    <a:pt x="592" y="224"/>
                  </a:cubicBezTo>
                  <a:cubicBezTo>
                    <a:pt x="652" y="329"/>
                    <a:pt x="684" y="497"/>
                    <a:pt x="696" y="664"/>
                  </a:cubicBezTo>
                  <a:cubicBezTo>
                    <a:pt x="708" y="831"/>
                    <a:pt x="644" y="1037"/>
                    <a:pt x="664" y="1224"/>
                  </a:cubicBezTo>
                  <a:cubicBezTo>
                    <a:pt x="684" y="1411"/>
                    <a:pt x="739" y="1633"/>
                    <a:pt x="816" y="1784"/>
                  </a:cubicBezTo>
                  <a:cubicBezTo>
                    <a:pt x="893" y="1935"/>
                    <a:pt x="933" y="2043"/>
                    <a:pt x="1128" y="2128"/>
                  </a:cubicBezTo>
                  <a:cubicBezTo>
                    <a:pt x="1323" y="2213"/>
                    <a:pt x="1806" y="2261"/>
                    <a:pt x="1984" y="2296"/>
                  </a:cubicBezTo>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31764" name="Freeform 20"/>
            <p:cNvSpPr>
              <a:spLocks/>
            </p:cNvSpPr>
            <p:nvPr/>
          </p:nvSpPr>
          <p:spPr bwMode="hidden">
            <a:xfrm>
              <a:off x="0" y="2400"/>
              <a:ext cx="816" cy="1912"/>
            </a:xfrm>
            <a:custGeom>
              <a:avLst/>
              <a:gdLst/>
              <a:ahLst/>
              <a:cxnLst>
                <a:cxn ang="0">
                  <a:pos x="0" y="280"/>
                </a:cxn>
                <a:cxn ang="0">
                  <a:pos x="384" y="280"/>
                </a:cxn>
                <a:cxn ang="0">
                  <a:pos x="368" y="896"/>
                </a:cxn>
                <a:cxn ang="0">
                  <a:pos x="528" y="1528"/>
                </a:cxn>
                <a:cxn ang="0">
                  <a:pos x="816" y="1912"/>
                </a:cxn>
              </a:cxnLst>
              <a:rect l="0" t="0" r="r" b="b"/>
              <a:pathLst>
                <a:path w="816" h="1912">
                  <a:moveTo>
                    <a:pt x="0" y="280"/>
                  </a:moveTo>
                  <a:cubicBezTo>
                    <a:pt x="144" y="0"/>
                    <a:pt x="323" y="177"/>
                    <a:pt x="384" y="280"/>
                  </a:cubicBezTo>
                  <a:cubicBezTo>
                    <a:pt x="488" y="440"/>
                    <a:pt x="344" y="688"/>
                    <a:pt x="368" y="896"/>
                  </a:cubicBezTo>
                  <a:cubicBezTo>
                    <a:pt x="392" y="1104"/>
                    <a:pt x="453" y="1359"/>
                    <a:pt x="528" y="1528"/>
                  </a:cubicBezTo>
                  <a:cubicBezTo>
                    <a:pt x="603" y="1697"/>
                    <a:pt x="756" y="1832"/>
                    <a:pt x="816" y="1912"/>
                  </a:cubicBezTo>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sp>
          <p:nvSpPr>
            <p:cNvPr id="31765" name="Freeform 21"/>
            <p:cNvSpPr>
              <a:spLocks/>
            </p:cNvSpPr>
            <p:nvPr/>
          </p:nvSpPr>
          <p:spPr bwMode="hidden">
            <a:xfrm>
              <a:off x="2688" y="3228"/>
              <a:ext cx="3080" cy="1084"/>
            </a:xfrm>
            <a:custGeom>
              <a:avLst/>
              <a:gdLst/>
              <a:ahLst/>
              <a:cxnLst>
                <a:cxn ang="0">
                  <a:pos x="0" y="1084"/>
                </a:cxn>
                <a:cxn ang="0">
                  <a:pos x="424" y="932"/>
                </a:cxn>
                <a:cxn ang="0">
                  <a:pos x="640" y="292"/>
                </a:cxn>
                <a:cxn ang="0">
                  <a:pos x="1032" y="20"/>
                </a:cxn>
                <a:cxn ang="0">
                  <a:pos x="1536" y="172"/>
                </a:cxn>
                <a:cxn ang="0">
                  <a:pos x="2064" y="604"/>
                </a:cxn>
                <a:cxn ang="0">
                  <a:pos x="2400" y="940"/>
                </a:cxn>
                <a:cxn ang="0">
                  <a:pos x="3080" y="1084"/>
                </a:cxn>
              </a:cxnLst>
              <a:rect l="0" t="0" r="r" b="b"/>
              <a:pathLst>
                <a:path w="3080" h="1084">
                  <a:moveTo>
                    <a:pt x="0" y="1084"/>
                  </a:moveTo>
                  <a:cubicBezTo>
                    <a:pt x="71" y="1059"/>
                    <a:pt x="317" y="1064"/>
                    <a:pt x="424" y="932"/>
                  </a:cubicBezTo>
                  <a:cubicBezTo>
                    <a:pt x="531" y="800"/>
                    <a:pt x="539" y="444"/>
                    <a:pt x="640" y="292"/>
                  </a:cubicBezTo>
                  <a:cubicBezTo>
                    <a:pt x="741" y="140"/>
                    <a:pt x="883" y="40"/>
                    <a:pt x="1032" y="20"/>
                  </a:cubicBezTo>
                  <a:cubicBezTo>
                    <a:pt x="1181" y="0"/>
                    <a:pt x="1364" y="75"/>
                    <a:pt x="1536" y="172"/>
                  </a:cubicBezTo>
                  <a:cubicBezTo>
                    <a:pt x="1708" y="269"/>
                    <a:pt x="1920" y="476"/>
                    <a:pt x="2064" y="604"/>
                  </a:cubicBezTo>
                  <a:cubicBezTo>
                    <a:pt x="2208" y="732"/>
                    <a:pt x="2231" y="860"/>
                    <a:pt x="2400" y="940"/>
                  </a:cubicBezTo>
                  <a:cubicBezTo>
                    <a:pt x="2569" y="1020"/>
                    <a:pt x="2939" y="1054"/>
                    <a:pt x="3080" y="1084"/>
                  </a:cubicBezTo>
                </a:path>
              </a:pathLst>
            </a:custGeom>
            <a:noFill/>
            <a:ln w="9525" cap="flat" cmpd="sng">
              <a:solidFill>
                <a:schemeClr val="accent2"/>
              </a:solidFill>
              <a:prstDash val="solid"/>
              <a:round/>
              <a:headEnd type="none" w="med" len="med"/>
              <a:tailEnd type="none" w="med" len="med"/>
            </a:ln>
            <a:effectLst/>
          </p:spPr>
          <p:txBody>
            <a:bodyPr wrap="none" anchor="ctr"/>
            <a:lstStyle/>
            <a:p>
              <a:pPr>
                <a:defRPr/>
              </a:pPr>
              <a:endParaRPr lang="en-IN"/>
            </a:p>
          </p:txBody>
        </p:sp>
        <p:pic>
          <p:nvPicPr>
            <p:cNvPr id="13339" name="Picture 22" descr="Topbanx"/>
            <p:cNvPicPr>
              <a:picLocks noChangeAspect="1" noChangeArrowheads="1"/>
            </p:cNvPicPr>
            <p:nvPr/>
          </p:nvPicPr>
          <p:blipFill>
            <a:blip r:embed="rId13" cstate="print">
              <a:clrChange>
                <a:clrFrom>
                  <a:srgbClr val="33CC99"/>
                </a:clrFrom>
                <a:clrTo>
                  <a:srgbClr val="33CC99">
                    <a:alpha val="0"/>
                  </a:srgbClr>
                </a:clrTo>
              </a:clrChange>
            </a:blip>
            <a:srcRect l="31929" t="5319" b="4256"/>
            <a:stretch>
              <a:fillRect/>
            </a:stretch>
          </p:blipFill>
          <p:spPr bwMode="auto">
            <a:xfrm>
              <a:off x="0" y="0"/>
              <a:ext cx="325" cy="4320"/>
            </a:xfrm>
            <a:prstGeom prst="rect">
              <a:avLst/>
            </a:prstGeom>
            <a:noFill/>
            <a:ln w="9525">
              <a:noFill/>
              <a:miter lim="800000"/>
              <a:headEnd/>
              <a:tailEnd/>
            </a:ln>
          </p:spPr>
        </p:pic>
      </p:grpSp>
      <p:sp>
        <p:nvSpPr>
          <p:cNvPr id="13315" name="Rectangle 23"/>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3316" name="Rectangle 24"/>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1769" name="Rectangle 25"/>
          <p:cNvSpPr>
            <a:spLocks noGrp="1" noChangeArrowheads="1"/>
          </p:cNvSpPr>
          <p:nvPr>
            <p:ph type="dt" sz="half" idx="2"/>
          </p:nvPr>
        </p:nvSpPr>
        <p:spPr bwMode="auto">
          <a:xfrm>
            <a:off x="685800" y="6365875"/>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atin typeface="Times New Roman" pitchFamily="18" charset="0"/>
              </a:defRPr>
            </a:lvl1pPr>
          </a:lstStyle>
          <a:p>
            <a:pPr>
              <a:defRPr/>
            </a:pPr>
            <a:endParaRPr lang="en-US"/>
          </a:p>
        </p:txBody>
      </p:sp>
      <p:sp>
        <p:nvSpPr>
          <p:cNvPr id="31770" name="Rectangle 26"/>
          <p:cNvSpPr>
            <a:spLocks noGrp="1" noChangeArrowheads="1"/>
          </p:cNvSpPr>
          <p:nvPr>
            <p:ph type="ftr" sz="quarter" idx="3"/>
          </p:nvPr>
        </p:nvSpPr>
        <p:spPr bwMode="auto">
          <a:xfrm>
            <a:off x="3124200" y="6365875"/>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atin typeface="Times New Roman" pitchFamily="18" charset="0"/>
              </a:defRPr>
            </a:lvl1pPr>
          </a:lstStyle>
          <a:p>
            <a:pPr>
              <a:defRPr/>
            </a:pPr>
            <a:endParaRPr lang="en-US"/>
          </a:p>
        </p:txBody>
      </p:sp>
      <p:sp>
        <p:nvSpPr>
          <p:cNvPr id="31771" name="Rectangle 27"/>
          <p:cNvSpPr>
            <a:spLocks noGrp="1" noChangeArrowheads="1"/>
          </p:cNvSpPr>
          <p:nvPr>
            <p:ph type="sldNum" sz="quarter" idx="4"/>
          </p:nvPr>
        </p:nvSpPr>
        <p:spPr bwMode="auto">
          <a:xfrm>
            <a:off x="6553200" y="6365875"/>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atin typeface="Times New Roman" pitchFamily="18" charset="0"/>
              </a:defRPr>
            </a:lvl1pPr>
          </a:lstStyle>
          <a:p>
            <a:pPr>
              <a:defRPr/>
            </a:pPr>
            <a:fld id="{B626D9EE-F767-4DC0-93BC-8A0DAB6427D1}"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4243" r:id="rId1"/>
    <p:sldLayoutId id="2147484188" r:id="rId2"/>
    <p:sldLayoutId id="2147484189" r:id="rId3"/>
    <p:sldLayoutId id="2147484190" r:id="rId4"/>
    <p:sldLayoutId id="2147484191" r:id="rId5"/>
    <p:sldLayoutId id="2147484192" r:id="rId6"/>
    <p:sldLayoutId id="2147484193" r:id="rId7"/>
    <p:sldLayoutId id="2147484194" r:id="rId8"/>
    <p:sldLayoutId id="2147484195" r:id="rId9"/>
    <p:sldLayoutId id="2147484196" r:id="rId10"/>
    <p:sldLayoutId id="2147484197" r:id="rId11"/>
  </p:sldLayoutIdLst>
  <p:transition spd="med">
    <p:random/>
  </p:transition>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charset="0"/>
        </a:defRPr>
      </a:lvl2pPr>
      <a:lvl3pPr algn="l" rtl="0" eaLnBrk="0" fontAlgn="base" hangingPunct="0">
        <a:spcBef>
          <a:spcPct val="0"/>
        </a:spcBef>
        <a:spcAft>
          <a:spcPct val="0"/>
        </a:spcAft>
        <a:defRPr sz="4400">
          <a:solidFill>
            <a:schemeClr val="tx2"/>
          </a:solidFill>
          <a:latin typeface="Arial" charset="0"/>
        </a:defRPr>
      </a:lvl3pPr>
      <a:lvl4pPr algn="l" rtl="0" eaLnBrk="0" fontAlgn="base" hangingPunct="0">
        <a:spcBef>
          <a:spcPct val="0"/>
        </a:spcBef>
        <a:spcAft>
          <a:spcPct val="0"/>
        </a:spcAft>
        <a:defRPr sz="4400">
          <a:solidFill>
            <a:schemeClr val="tx2"/>
          </a:solidFill>
          <a:latin typeface="Arial" charset="0"/>
        </a:defRPr>
      </a:lvl4pPr>
      <a:lvl5pPr algn="l" rtl="0" eaLnBrk="0" fontAlgn="base" hangingPunct="0">
        <a:spcBef>
          <a:spcPct val="0"/>
        </a:spcBef>
        <a:spcAft>
          <a:spcPct val="0"/>
        </a:spcAft>
        <a:defRPr sz="4400">
          <a:solidFill>
            <a:schemeClr val="tx2"/>
          </a:solidFill>
          <a:latin typeface="Arial" charset="0"/>
        </a:defRPr>
      </a:lvl5pPr>
      <a:lvl6pPr marL="457200" algn="l" rtl="0" fontAlgn="base">
        <a:spcBef>
          <a:spcPct val="0"/>
        </a:spcBef>
        <a:spcAft>
          <a:spcPct val="0"/>
        </a:spcAft>
        <a:defRPr sz="4400">
          <a:solidFill>
            <a:schemeClr val="tx2"/>
          </a:solidFill>
          <a:latin typeface="Arial" charset="0"/>
        </a:defRPr>
      </a:lvl6pPr>
      <a:lvl7pPr marL="914400" algn="l" rtl="0" fontAlgn="base">
        <a:spcBef>
          <a:spcPct val="0"/>
        </a:spcBef>
        <a:spcAft>
          <a:spcPct val="0"/>
        </a:spcAft>
        <a:defRPr sz="4400">
          <a:solidFill>
            <a:schemeClr val="tx2"/>
          </a:solidFill>
          <a:latin typeface="Arial" charset="0"/>
        </a:defRPr>
      </a:lvl7pPr>
      <a:lvl8pPr marL="1371600" algn="l" rtl="0" fontAlgn="base">
        <a:spcBef>
          <a:spcPct val="0"/>
        </a:spcBef>
        <a:spcAft>
          <a:spcPct val="0"/>
        </a:spcAft>
        <a:defRPr sz="4400">
          <a:solidFill>
            <a:schemeClr val="tx2"/>
          </a:solidFill>
          <a:latin typeface="Arial" charset="0"/>
        </a:defRPr>
      </a:lvl8pPr>
      <a:lvl9pPr marL="1828800" algn="l"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lr>
          <a:schemeClr val="accent2"/>
        </a:buClr>
        <a:buSzPct val="80000"/>
        <a:buFont typeface="Wingdings" pitchFamily="2" charset="2"/>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Blip>
          <a:blip r:embed="rId15"/>
        </a:buBlip>
        <a:defRPr sz="2800">
          <a:solidFill>
            <a:schemeClr val="tx1"/>
          </a:solidFill>
          <a:latin typeface="+mn-lt"/>
        </a:defRPr>
      </a:lvl2pPr>
      <a:lvl3pPr marL="1143000" indent="-228600" algn="l" rtl="0" eaLnBrk="0" fontAlgn="base" hangingPunct="0">
        <a:spcBef>
          <a:spcPct val="20000"/>
        </a:spcBef>
        <a:spcAft>
          <a:spcPct val="0"/>
        </a:spcAft>
        <a:buClr>
          <a:schemeClr val="hlink"/>
        </a:buClr>
        <a:buSzPct val="60000"/>
        <a:buFont typeface="Wingdings" pitchFamily="2" charset="2"/>
        <a:buChar char="l"/>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rgbClr val="000066"/>
            </a:gs>
            <a:gs pos="100000">
              <a:schemeClr val="bg2"/>
            </a:gs>
          </a:gsLst>
          <a:lin ang="5400000" scaled="1"/>
        </a:gradFill>
        <a:effectLst/>
      </p:bgPr>
    </p:bg>
    <p:spTree>
      <p:nvGrpSpPr>
        <p:cNvPr id="1" name=""/>
        <p:cNvGrpSpPr/>
        <p:nvPr/>
      </p:nvGrpSpPr>
      <p:grpSpPr>
        <a:xfrm>
          <a:off x="0" y="0"/>
          <a:ext cx="0" cy="0"/>
          <a:chOff x="0" y="0"/>
          <a:chExt cx="0" cy="0"/>
        </a:xfrm>
      </p:grpSpPr>
      <p:grpSp>
        <p:nvGrpSpPr>
          <p:cNvPr id="14338" name="Group 2"/>
          <p:cNvGrpSpPr>
            <a:grpSpLocks/>
          </p:cNvGrpSpPr>
          <p:nvPr/>
        </p:nvGrpSpPr>
        <p:grpSpPr bwMode="auto">
          <a:xfrm>
            <a:off x="-7938" y="1447800"/>
            <a:ext cx="9148763" cy="4806950"/>
            <a:chOff x="-5" y="1031"/>
            <a:chExt cx="5763" cy="2909"/>
          </a:xfrm>
        </p:grpSpPr>
        <p:pic>
          <p:nvPicPr>
            <p:cNvPr id="14345" name="Picture 3" descr="ARTHSEPA"/>
            <p:cNvPicPr>
              <a:picLocks noChangeAspect="1" noChangeArrowheads="1"/>
            </p:cNvPicPr>
            <p:nvPr/>
          </p:nvPicPr>
          <p:blipFill>
            <a:blip r:embed="rId13" cstate="print"/>
            <a:srcRect/>
            <a:stretch>
              <a:fillRect/>
            </a:stretch>
          </p:blipFill>
          <p:spPr bwMode="gray">
            <a:xfrm>
              <a:off x="3778" y="3893"/>
              <a:ext cx="1980" cy="47"/>
            </a:xfrm>
            <a:prstGeom prst="rect">
              <a:avLst/>
            </a:prstGeom>
            <a:noFill/>
            <a:ln w="9525">
              <a:noFill/>
              <a:miter lim="800000"/>
              <a:headEnd/>
              <a:tailEnd/>
            </a:ln>
          </p:spPr>
        </p:pic>
        <p:pic>
          <p:nvPicPr>
            <p:cNvPr id="14346" name="Picture 4" descr="Arthsepa"/>
            <p:cNvPicPr>
              <a:picLocks noChangeAspect="1" noChangeArrowheads="1"/>
            </p:cNvPicPr>
            <p:nvPr/>
          </p:nvPicPr>
          <p:blipFill>
            <a:blip r:embed="rId14" cstate="print"/>
            <a:srcRect/>
            <a:stretch>
              <a:fillRect/>
            </a:stretch>
          </p:blipFill>
          <p:spPr bwMode="auto">
            <a:xfrm>
              <a:off x="-5" y="1031"/>
              <a:ext cx="2832" cy="61"/>
            </a:xfrm>
            <a:prstGeom prst="rect">
              <a:avLst/>
            </a:prstGeom>
            <a:noFill/>
            <a:ln w="9525">
              <a:noFill/>
              <a:miter lim="800000"/>
              <a:headEnd/>
              <a:tailEnd/>
            </a:ln>
          </p:spPr>
        </p:pic>
      </p:grpSp>
      <p:sp>
        <p:nvSpPr>
          <p:cNvPr id="14339" name="Rectangle 5"/>
          <p:cNvSpPr>
            <a:spLocks noGrp="1" noChangeArrowheads="1"/>
          </p:cNvSpPr>
          <p:nvPr>
            <p:ph type="title"/>
          </p:nvPr>
        </p:nvSpPr>
        <p:spPr bwMode="auto">
          <a:xfrm>
            <a:off x="685800" y="579438"/>
            <a:ext cx="7772400" cy="557212"/>
          </a:xfrm>
          <a:prstGeom prst="rect">
            <a:avLst/>
          </a:prstGeom>
          <a:solidFill>
            <a:srgbClr val="990000">
              <a:alpha val="50195"/>
            </a:srgbClr>
          </a:solidFill>
          <a:ln w="38100">
            <a:solidFill>
              <a:srgbClr val="008000"/>
            </a:solidFill>
            <a:miter lim="800000"/>
            <a:headEnd/>
            <a:tailEnd/>
          </a:ln>
        </p:spPr>
        <p:txBody>
          <a:bodyPr vert="horz" wrap="square" lIns="91440" tIns="45720" rIns="91440" bIns="45720" numCol="1" anchor="b" anchorCtr="0" compatLnSpc="1">
            <a:prstTxWarp prst="textNoShape">
              <a:avLst/>
            </a:prstTxWarp>
            <a:spAutoFit/>
          </a:bodyPr>
          <a:lstStyle/>
          <a:p>
            <a:pPr lvl="0"/>
            <a:r>
              <a:rPr lang="en-US" smtClean="0"/>
              <a:t>Click to edit Master title style</a:t>
            </a:r>
          </a:p>
        </p:txBody>
      </p:sp>
      <p:sp>
        <p:nvSpPr>
          <p:cNvPr id="14340" name="Rectangle 6"/>
          <p:cNvSpPr>
            <a:spLocks noGrp="1" noChangeArrowheads="1"/>
          </p:cNvSpPr>
          <p:nvPr>
            <p:ph type="body" idx="1"/>
          </p:nvPr>
        </p:nvSpPr>
        <p:spPr bwMode="auto">
          <a:xfrm>
            <a:off x="304800" y="1524000"/>
            <a:ext cx="8208963"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4759" name="Rectangle 7"/>
          <p:cNvSpPr>
            <a:spLocks noGrp="1" noChangeArrowheads="1"/>
          </p:cNvSpPr>
          <p:nvPr>
            <p:ph type="dt" sz="half" idx="2"/>
          </p:nvPr>
        </p:nvSpPr>
        <p:spPr bwMode="auto">
          <a:xfrm>
            <a:off x="3433763" y="634365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p>
        </p:txBody>
      </p:sp>
      <p:sp>
        <p:nvSpPr>
          <p:cNvPr id="74760" name="Rectangle 8"/>
          <p:cNvSpPr>
            <a:spLocks noGrp="1" noChangeArrowheads="1"/>
          </p:cNvSpPr>
          <p:nvPr>
            <p:ph type="ftr" sz="quarter" idx="3"/>
          </p:nvPr>
        </p:nvSpPr>
        <p:spPr bwMode="auto">
          <a:xfrm>
            <a:off x="6108700" y="634365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endParaRPr lang="en-US"/>
          </a:p>
        </p:txBody>
      </p:sp>
      <p:sp>
        <p:nvSpPr>
          <p:cNvPr id="74761" name="Rectangle 9"/>
          <p:cNvSpPr>
            <a:spLocks noGrp="1" noChangeArrowheads="1"/>
          </p:cNvSpPr>
          <p:nvPr>
            <p:ph type="sldNum" sz="quarter" idx="4"/>
          </p:nvPr>
        </p:nvSpPr>
        <p:spPr bwMode="auto">
          <a:xfrm>
            <a:off x="146050" y="636111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2400"/>
            </a:lvl1pPr>
          </a:lstStyle>
          <a:p>
            <a:pPr>
              <a:defRPr/>
            </a:pPr>
            <a:fld id="{7ADB1E1D-0FC2-4164-A919-42A6167C3D8B}" type="slidenum">
              <a:rPr lang="en-US"/>
              <a:pPr>
                <a:defRPr/>
              </a:pPr>
              <a:t>‹#›</a:t>
            </a:fld>
            <a:endParaRPr lang="en-US"/>
          </a:p>
        </p:txBody>
      </p:sp>
      <p:pic>
        <p:nvPicPr>
          <p:cNvPr id="14344" name="Picture 10" descr="bd14538_"/>
          <p:cNvPicPr>
            <a:picLocks noChangeAspect="1" noChangeArrowheads="1"/>
          </p:cNvPicPr>
          <p:nvPr/>
        </p:nvPicPr>
        <p:blipFill>
          <a:blip r:embed="rId15" cstate="print"/>
          <a:srcRect/>
          <a:stretch>
            <a:fillRect/>
          </a:stretch>
        </p:blipFill>
        <p:spPr bwMode="auto">
          <a:xfrm>
            <a:off x="0" y="1981200"/>
            <a:ext cx="8991600" cy="76200"/>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sldLayoutIdLst>
    <p:sldLayoutId id="2147484244" r:id="rId1"/>
    <p:sldLayoutId id="2147484198" r:id="rId2"/>
    <p:sldLayoutId id="2147484199" r:id="rId3"/>
    <p:sldLayoutId id="2147484200" r:id="rId4"/>
    <p:sldLayoutId id="2147484201" r:id="rId5"/>
    <p:sldLayoutId id="2147484202" r:id="rId6"/>
    <p:sldLayoutId id="2147484203" r:id="rId7"/>
    <p:sldLayoutId id="2147484204" r:id="rId8"/>
    <p:sldLayoutId id="2147484205" r:id="rId9"/>
    <p:sldLayoutId id="2147484206" r:id="rId10"/>
    <p:sldLayoutId id="2147484207" r:id="rId11"/>
  </p:sldLayoutIdLst>
  <p:transition spd="med">
    <p:random/>
  </p:transition>
  <p:txStyles>
    <p:titleStyle>
      <a:lvl1pPr algn="ctr" rtl="0" eaLnBrk="0" fontAlgn="base" hangingPunct="0">
        <a:spcBef>
          <a:spcPct val="0"/>
        </a:spcBef>
        <a:spcAft>
          <a:spcPct val="0"/>
        </a:spcAft>
        <a:defRPr sz="2800" b="1">
          <a:solidFill>
            <a:schemeClr val="tx2"/>
          </a:solidFill>
          <a:latin typeface="+mj-lt"/>
          <a:ea typeface="+mj-ea"/>
          <a:cs typeface="+mj-cs"/>
        </a:defRPr>
      </a:lvl1pPr>
      <a:lvl2pPr algn="ctr" rtl="0" eaLnBrk="0" fontAlgn="base" hangingPunct="0">
        <a:spcBef>
          <a:spcPct val="0"/>
        </a:spcBef>
        <a:spcAft>
          <a:spcPct val="0"/>
        </a:spcAft>
        <a:defRPr sz="2800" b="1">
          <a:solidFill>
            <a:schemeClr val="tx2"/>
          </a:solidFill>
          <a:latin typeface="Arial" charset="0"/>
        </a:defRPr>
      </a:lvl2pPr>
      <a:lvl3pPr algn="ctr" rtl="0" eaLnBrk="0" fontAlgn="base" hangingPunct="0">
        <a:spcBef>
          <a:spcPct val="0"/>
        </a:spcBef>
        <a:spcAft>
          <a:spcPct val="0"/>
        </a:spcAft>
        <a:defRPr sz="2800" b="1">
          <a:solidFill>
            <a:schemeClr val="tx2"/>
          </a:solidFill>
          <a:latin typeface="Arial" charset="0"/>
        </a:defRPr>
      </a:lvl3pPr>
      <a:lvl4pPr algn="ctr" rtl="0" eaLnBrk="0" fontAlgn="base" hangingPunct="0">
        <a:spcBef>
          <a:spcPct val="0"/>
        </a:spcBef>
        <a:spcAft>
          <a:spcPct val="0"/>
        </a:spcAft>
        <a:defRPr sz="2800" b="1">
          <a:solidFill>
            <a:schemeClr val="tx2"/>
          </a:solidFill>
          <a:latin typeface="Arial" charset="0"/>
        </a:defRPr>
      </a:lvl4pPr>
      <a:lvl5pPr algn="ctr" rtl="0" eaLnBrk="0" fontAlgn="base" hangingPunct="0">
        <a:spcBef>
          <a:spcPct val="0"/>
        </a:spcBef>
        <a:spcAft>
          <a:spcPct val="0"/>
        </a:spcAft>
        <a:defRPr sz="2800" b="1">
          <a:solidFill>
            <a:schemeClr val="tx2"/>
          </a:solidFill>
          <a:latin typeface="Arial" charset="0"/>
        </a:defRPr>
      </a:lvl5pPr>
      <a:lvl6pPr marL="457200" algn="ctr" rtl="0" fontAlgn="base">
        <a:spcBef>
          <a:spcPct val="0"/>
        </a:spcBef>
        <a:spcAft>
          <a:spcPct val="0"/>
        </a:spcAft>
        <a:defRPr sz="2800" b="1">
          <a:solidFill>
            <a:schemeClr val="tx2"/>
          </a:solidFill>
          <a:latin typeface="Arial" charset="0"/>
        </a:defRPr>
      </a:lvl6pPr>
      <a:lvl7pPr marL="914400" algn="ctr" rtl="0" fontAlgn="base">
        <a:spcBef>
          <a:spcPct val="0"/>
        </a:spcBef>
        <a:spcAft>
          <a:spcPct val="0"/>
        </a:spcAft>
        <a:defRPr sz="2800" b="1">
          <a:solidFill>
            <a:schemeClr val="tx2"/>
          </a:solidFill>
          <a:latin typeface="Arial" charset="0"/>
        </a:defRPr>
      </a:lvl7pPr>
      <a:lvl8pPr marL="1371600" algn="ctr" rtl="0" fontAlgn="base">
        <a:spcBef>
          <a:spcPct val="0"/>
        </a:spcBef>
        <a:spcAft>
          <a:spcPct val="0"/>
        </a:spcAft>
        <a:defRPr sz="2800" b="1">
          <a:solidFill>
            <a:schemeClr val="tx2"/>
          </a:solidFill>
          <a:latin typeface="Arial" charset="0"/>
        </a:defRPr>
      </a:lvl8pPr>
      <a:lvl9pPr marL="1828800" algn="ctr" rtl="0" fontAlgn="base">
        <a:spcBef>
          <a:spcPct val="0"/>
        </a:spcBef>
        <a:spcAft>
          <a:spcPct val="0"/>
        </a:spcAft>
        <a:defRPr sz="2800" b="1">
          <a:solidFill>
            <a:schemeClr val="tx2"/>
          </a:solidFill>
          <a:latin typeface="Arial" charset="0"/>
        </a:defRPr>
      </a:lvl9pPr>
    </p:titleStyle>
    <p:bodyStyle>
      <a:lvl1pPr marL="342900" indent="-342900" algn="l" rtl="0" eaLnBrk="0" fontAlgn="base" hangingPunct="0">
        <a:spcBef>
          <a:spcPct val="20000"/>
        </a:spcBef>
        <a:spcAft>
          <a:spcPct val="0"/>
        </a:spcAft>
        <a:buClr>
          <a:srgbClr val="CCFF33"/>
        </a:buClr>
        <a:buSzPct val="70000"/>
        <a:buFont typeface="Wingdings" pitchFamily="2" charset="2"/>
        <a:buBlip>
          <a:blip r:embed="rId16"/>
        </a:buBlip>
        <a:defRPr sz="2800">
          <a:solidFill>
            <a:srgbClr val="CCFFCC"/>
          </a:solidFill>
          <a:latin typeface="+mn-lt"/>
          <a:ea typeface="+mn-ea"/>
          <a:cs typeface="+mn-cs"/>
        </a:defRPr>
      </a:lvl1pPr>
      <a:lvl2pPr marL="742950" indent="-285750" algn="l" rtl="0" eaLnBrk="0" fontAlgn="base" hangingPunct="0">
        <a:spcBef>
          <a:spcPct val="20000"/>
        </a:spcBef>
        <a:spcAft>
          <a:spcPct val="0"/>
        </a:spcAft>
        <a:buClr>
          <a:schemeClr val="accent2"/>
        </a:buClr>
        <a:buSzPct val="65000"/>
        <a:buFont typeface="Wingdings" pitchFamily="2" charset="2"/>
        <a:buBlip>
          <a:blip r:embed="rId17"/>
        </a:buBlip>
        <a:defRPr sz="2400">
          <a:solidFill>
            <a:schemeClr val="tx1"/>
          </a:solidFill>
          <a:latin typeface="+mn-lt"/>
        </a:defRPr>
      </a:lvl2pPr>
      <a:lvl3pPr marL="1143000" indent="-228600" algn="l" rtl="0" eaLnBrk="0" fontAlgn="base" hangingPunct="0">
        <a:spcBef>
          <a:spcPct val="20000"/>
        </a:spcBef>
        <a:spcAft>
          <a:spcPct val="0"/>
        </a:spcAft>
        <a:buClr>
          <a:srgbClr val="0099CC"/>
        </a:buClr>
        <a:buSzPct val="65000"/>
        <a:buFont typeface="Wingdings" pitchFamily="2" charset="2"/>
        <a:buBlip>
          <a:blip r:embed="rId18"/>
        </a:buBlip>
        <a:defRPr sz="2000">
          <a:solidFill>
            <a:schemeClr val="tx1"/>
          </a:solidFill>
          <a:latin typeface="+mn-lt"/>
        </a:defRPr>
      </a:lvl3pPr>
      <a:lvl4pPr marL="1600200" indent="-228600" algn="l" rtl="0" eaLnBrk="0" fontAlgn="base" hangingPunct="0">
        <a:spcBef>
          <a:spcPct val="20000"/>
        </a:spcBef>
        <a:spcAft>
          <a:spcPct val="0"/>
        </a:spcAft>
        <a:buClr>
          <a:srgbClr val="66CCFF"/>
        </a:buClr>
        <a:buSzPct val="50000"/>
        <a:buFont typeface="Wingdings" pitchFamily="2" charset="2"/>
        <a:buBlip>
          <a:blip r:embed="rId19"/>
        </a:buBlip>
        <a:defRPr sz="2000">
          <a:solidFill>
            <a:schemeClr val="tx1"/>
          </a:solidFill>
          <a:latin typeface="+mn-lt"/>
        </a:defRPr>
      </a:lvl4pPr>
      <a:lvl5pPr marL="2057400" indent="-228600" algn="l" rtl="0" eaLnBrk="0" fontAlgn="base" hangingPunct="0">
        <a:spcBef>
          <a:spcPct val="20000"/>
        </a:spcBef>
        <a:spcAft>
          <a:spcPct val="0"/>
        </a:spcAft>
        <a:buClr>
          <a:schemeClr val="hlink"/>
        </a:buClr>
        <a:buChar char="•"/>
        <a:defRPr sz="2000">
          <a:solidFill>
            <a:schemeClr val="tx1"/>
          </a:solidFill>
          <a:latin typeface="+mn-lt"/>
        </a:defRPr>
      </a:lvl5pPr>
      <a:lvl6pPr marL="2514600" indent="-228600" algn="l" rtl="0" fontAlgn="base">
        <a:spcBef>
          <a:spcPct val="20000"/>
        </a:spcBef>
        <a:spcAft>
          <a:spcPct val="0"/>
        </a:spcAft>
        <a:buClr>
          <a:schemeClr val="hlink"/>
        </a:buClr>
        <a:buChar char="•"/>
        <a:defRPr sz="2000">
          <a:solidFill>
            <a:schemeClr val="tx1"/>
          </a:solidFill>
          <a:latin typeface="+mn-lt"/>
        </a:defRPr>
      </a:lvl6pPr>
      <a:lvl7pPr marL="2971800" indent="-228600" algn="l" rtl="0" fontAlgn="base">
        <a:spcBef>
          <a:spcPct val="20000"/>
        </a:spcBef>
        <a:spcAft>
          <a:spcPct val="0"/>
        </a:spcAft>
        <a:buClr>
          <a:schemeClr val="hlink"/>
        </a:buClr>
        <a:buChar char="•"/>
        <a:defRPr sz="2000">
          <a:solidFill>
            <a:schemeClr val="tx1"/>
          </a:solidFill>
          <a:latin typeface="+mn-lt"/>
        </a:defRPr>
      </a:lvl7pPr>
      <a:lvl8pPr marL="3429000" indent="-228600" algn="l" rtl="0" fontAlgn="base">
        <a:spcBef>
          <a:spcPct val="20000"/>
        </a:spcBef>
        <a:spcAft>
          <a:spcPct val="0"/>
        </a:spcAft>
        <a:buClr>
          <a:schemeClr val="hlink"/>
        </a:buClr>
        <a:buChar char="•"/>
        <a:defRPr sz="2000">
          <a:solidFill>
            <a:schemeClr val="tx1"/>
          </a:solidFill>
          <a:latin typeface="+mn-lt"/>
        </a:defRPr>
      </a:lvl8pPr>
      <a:lvl9pPr marL="3886200" indent="-228600" algn="l" rtl="0" fontAlgn="base">
        <a:spcBef>
          <a:spcPct val="20000"/>
        </a:spcBef>
        <a:spcAft>
          <a:spcPct val="0"/>
        </a:spcAft>
        <a:buClr>
          <a:schemeClr val="hlink"/>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228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smtClean="0"/>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3164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pitchFamily="18" charset="0"/>
              </a:defRPr>
            </a:lvl1pPr>
          </a:lstStyle>
          <a:p>
            <a:pPr>
              <a:defRPr/>
            </a:pPr>
            <a:endParaRPr lang="en-AU"/>
          </a:p>
        </p:txBody>
      </p:sp>
      <p:sp>
        <p:nvSpPr>
          <p:cNvPr id="3164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pitchFamily="18" charset="0"/>
              </a:defRPr>
            </a:lvl1pPr>
          </a:lstStyle>
          <a:p>
            <a:pPr>
              <a:defRPr/>
            </a:pPr>
            <a:endParaRPr lang="en-AU"/>
          </a:p>
        </p:txBody>
      </p:sp>
      <p:sp>
        <p:nvSpPr>
          <p:cNvPr id="3164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pitchFamily="18" charset="0"/>
              </a:defRPr>
            </a:lvl1pPr>
          </a:lstStyle>
          <a:p>
            <a:pPr>
              <a:defRPr/>
            </a:pPr>
            <a:fld id="{8D8ECAB7-7484-4BE7-891D-1ECEDB569F2A}" type="slidenum">
              <a:rPr lang="en-AU"/>
              <a:pPr>
                <a:defRPr/>
              </a:pPr>
              <a:t>‹#›</a:t>
            </a:fld>
            <a:endParaRPr lang="en-AU"/>
          </a:p>
        </p:txBody>
      </p:sp>
      <p:pic>
        <p:nvPicPr>
          <p:cNvPr id="15367" name="Picture 7"/>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208" r:id="rId1"/>
    <p:sldLayoutId id="2147484209" r:id="rId2"/>
    <p:sldLayoutId id="2147484210" r:id="rId3"/>
    <p:sldLayoutId id="2147484211" r:id="rId4"/>
    <p:sldLayoutId id="2147484212" r:id="rId5"/>
    <p:sldLayoutId id="2147484213" r:id="rId6"/>
    <p:sldLayoutId id="2147484214" r:id="rId7"/>
    <p:sldLayoutId id="2147484215" r:id="rId8"/>
    <p:sldLayoutId id="2147484216" r:id="rId9"/>
    <p:sldLayoutId id="2147484217" r:id="rId10"/>
    <p:sldLayoutId id="2147484218" r:id="rId11"/>
  </p:sldLayoutIdLst>
  <p:transition spd="med">
    <p:rand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Futura Md BT" charset="0"/>
        </a:defRPr>
      </a:lvl2pPr>
      <a:lvl3pPr algn="ctr" rtl="0" eaLnBrk="0" fontAlgn="base" hangingPunct="0">
        <a:spcBef>
          <a:spcPct val="0"/>
        </a:spcBef>
        <a:spcAft>
          <a:spcPct val="0"/>
        </a:spcAft>
        <a:defRPr sz="4400">
          <a:solidFill>
            <a:schemeClr val="tx2"/>
          </a:solidFill>
          <a:latin typeface="Futura Md BT" charset="0"/>
        </a:defRPr>
      </a:lvl3pPr>
      <a:lvl4pPr algn="ctr" rtl="0" eaLnBrk="0" fontAlgn="base" hangingPunct="0">
        <a:spcBef>
          <a:spcPct val="0"/>
        </a:spcBef>
        <a:spcAft>
          <a:spcPct val="0"/>
        </a:spcAft>
        <a:defRPr sz="4400">
          <a:solidFill>
            <a:schemeClr val="tx2"/>
          </a:solidFill>
          <a:latin typeface="Futura Md BT" charset="0"/>
        </a:defRPr>
      </a:lvl4pPr>
      <a:lvl5pPr algn="ctr" rtl="0" eaLnBrk="0" fontAlgn="base" hangingPunct="0">
        <a:spcBef>
          <a:spcPct val="0"/>
        </a:spcBef>
        <a:spcAft>
          <a:spcPct val="0"/>
        </a:spcAft>
        <a:defRPr sz="4400">
          <a:solidFill>
            <a:schemeClr val="tx2"/>
          </a:solidFill>
          <a:latin typeface="Futura Md BT" charset="0"/>
        </a:defRPr>
      </a:lvl5pPr>
      <a:lvl6pPr marL="457200" algn="ctr" rtl="0" fontAlgn="base">
        <a:spcBef>
          <a:spcPct val="0"/>
        </a:spcBef>
        <a:spcAft>
          <a:spcPct val="0"/>
        </a:spcAft>
        <a:defRPr sz="4400">
          <a:solidFill>
            <a:schemeClr val="tx2"/>
          </a:solidFill>
          <a:latin typeface="Futura Md BT" charset="0"/>
        </a:defRPr>
      </a:lvl6pPr>
      <a:lvl7pPr marL="914400" algn="ctr" rtl="0" fontAlgn="base">
        <a:spcBef>
          <a:spcPct val="0"/>
        </a:spcBef>
        <a:spcAft>
          <a:spcPct val="0"/>
        </a:spcAft>
        <a:defRPr sz="4400">
          <a:solidFill>
            <a:schemeClr val="tx2"/>
          </a:solidFill>
          <a:latin typeface="Futura Md BT" charset="0"/>
        </a:defRPr>
      </a:lvl7pPr>
      <a:lvl8pPr marL="1371600" algn="ctr" rtl="0" fontAlgn="base">
        <a:spcBef>
          <a:spcPct val="0"/>
        </a:spcBef>
        <a:spcAft>
          <a:spcPct val="0"/>
        </a:spcAft>
        <a:defRPr sz="4400">
          <a:solidFill>
            <a:schemeClr val="tx2"/>
          </a:solidFill>
          <a:latin typeface="Futura Md BT" charset="0"/>
        </a:defRPr>
      </a:lvl8pPr>
      <a:lvl9pPr marL="1828800" algn="ctr" rtl="0" fontAlgn="base">
        <a:spcBef>
          <a:spcPct val="0"/>
        </a:spcBef>
        <a:spcAft>
          <a:spcPct val="0"/>
        </a:spcAft>
        <a:defRPr sz="4400">
          <a:solidFill>
            <a:schemeClr val="tx2"/>
          </a:solidFill>
          <a:latin typeface="Futura Md BT"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bwMode="auto">
          <a:xfrm>
            <a:off x="685800" y="838200"/>
            <a:ext cx="8001000" cy="5791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text styles to edit Master</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3363" name="Rectangle 3"/>
          <p:cNvSpPr>
            <a:spLocks noChangeArrowheads="1"/>
          </p:cNvSpPr>
          <p:nvPr/>
        </p:nvSpPr>
        <p:spPr bwMode="auto">
          <a:xfrm>
            <a:off x="762000" y="735013"/>
            <a:ext cx="7924800" cy="26987"/>
          </a:xfrm>
          <a:prstGeom prst="rect">
            <a:avLst/>
          </a:prstGeom>
          <a:gradFill rotWithShape="1">
            <a:gsLst>
              <a:gs pos="0">
                <a:schemeClr val="bg1"/>
              </a:gs>
              <a:gs pos="100000">
                <a:schemeClr val="bg2"/>
              </a:gs>
            </a:gsLst>
            <a:lin ang="2700000" scaled="1"/>
          </a:gradFill>
          <a:ln w="9525">
            <a:noFill/>
            <a:miter lim="800000"/>
            <a:headEnd/>
            <a:tailEnd/>
          </a:ln>
          <a:effectLst/>
        </p:spPr>
        <p:txBody>
          <a:bodyPr wrap="none" anchor="ctr"/>
          <a:lstStyle/>
          <a:p>
            <a:pPr>
              <a:defRPr/>
            </a:pPr>
            <a:endParaRPr lang="en-IN"/>
          </a:p>
        </p:txBody>
      </p:sp>
      <p:sp>
        <p:nvSpPr>
          <p:cNvPr id="16388" name="Rectangle 4"/>
          <p:cNvSpPr>
            <a:spLocks noGrp="1" noChangeArrowheads="1"/>
          </p:cNvSpPr>
          <p:nvPr>
            <p:ph type="title"/>
          </p:nvPr>
        </p:nvSpPr>
        <p:spPr bwMode="auto">
          <a:xfrm>
            <a:off x="914400" y="152400"/>
            <a:ext cx="7772400" cy="5794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43365" name="Text Box 5"/>
          <p:cNvSpPr txBox="1">
            <a:spLocks noChangeArrowheads="1"/>
          </p:cNvSpPr>
          <p:nvPr userDrawn="1"/>
        </p:nvSpPr>
        <p:spPr bwMode="auto">
          <a:xfrm>
            <a:off x="6207125" y="6629400"/>
            <a:ext cx="2708275" cy="198438"/>
          </a:xfrm>
          <a:prstGeom prst="rect">
            <a:avLst/>
          </a:prstGeom>
          <a:noFill/>
          <a:ln w="9525">
            <a:noFill/>
            <a:miter lim="800000"/>
            <a:headEnd/>
            <a:tailEnd/>
          </a:ln>
          <a:effectLst/>
        </p:spPr>
        <p:txBody>
          <a:bodyPr>
            <a:spAutoFit/>
          </a:bodyPr>
          <a:lstStyle/>
          <a:p>
            <a:pPr algn="r">
              <a:spcBef>
                <a:spcPct val="50000"/>
              </a:spcBef>
              <a:defRPr/>
            </a:pPr>
            <a:r>
              <a:rPr lang="en-US" sz="700">
                <a:latin typeface="Arial Unicode MS" pitchFamily="34" charset="-128"/>
              </a:rPr>
              <a:t>Copyright</a:t>
            </a:r>
            <a:r>
              <a:rPr lang="en-US" sz="700">
                <a:latin typeface="Arial Unicode MS" pitchFamily="34" charset="-128"/>
                <a:cs typeface="Arial" charset="0"/>
              </a:rPr>
              <a:t>©</a:t>
            </a:r>
            <a:r>
              <a:rPr lang="en-US" sz="700">
                <a:latin typeface="Arial Unicode MS" pitchFamily="34" charset="-128"/>
              </a:rPr>
              <a:t> Markus Tuller and Dani Or2002-2004</a:t>
            </a:r>
          </a:p>
        </p:txBody>
      </p:sp>
      <p:pic>
        <p:nvPicPr>
          <p:cNvPr id="16390" name="Picture 6" descr="signa5"/>
          <p:cNvPicPr>
            <a:picLocks noChangeAspect="1" noChangeArrowheads="1"/>
          </p:cNvPicPr>
          <p:nvPr userDrawn="1"/>
        </p:nvPicPr>
        <p:blipFill>
          <a:blip r:embed="rId13" cstate="print"/>
          <a:srcRect/>
          <a:stretch>
            <a:fillRect/>
          </a:stretch>
        </p:blipFill>
        <p:spPr bwMode="auto">
          <a:xfrm>
            <a:off x="152400" y="5257800"/>
            <a:ext cx="346075" cy="1435100"/>
          </a:xfrm>
          <a:prstGeom prst="rect">
            <a:avLst/>
          </a:prstGeom>
          <a:noFill/>
          <a:ln w="9525">
            <a:noFill/>
            <a:miter lim="800000"/>
            <a:headEnd/>
            <a:tailEnd/>
          </a:ln>
        </p:spPr>
      </p:pic>
      <p:grpSp>
        <p:nvGrpSpPr>
          <p:cNvPr id="16391" name="Group 7"/>
          <p:cNvGrpSpPr>
            <a:grpSpLocks/>
          </p:cNvGrpSpPr>
          <p:nvPr userDrawn="1"/>
        </p:nvGrpSpPr>
        <p:grpSpPr bwMode="auto">
          <a:xfrm>
            <a:off x="34925" y="238125"/>
            <a:ext cx="117475" cy="6467475"/>
            <a:chOff x="54" y="102"/>
            <a:chExt cx="108" cy="4122"/>
          </a:xfrm>
        </p:grpSpPr>
        <p:sp>
          <p:nvSpPr>
            <p:cNvPr id="143368" name="Rectangle 8"/>
            <p:cNvSpPr>
              <a:spLocks noChangeArrowheads="1"/>
            </p:cNvSpPr>
            <p:nvPr/>
          </p:nvSpPr>
          <p:spPr bwMode="auto">
            <a:xfrm>
              <a:off x="54" y="1104"/>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69" name="Rectangle 9"/>
            <p:cNvSpPr>
              <a:spLocks noChangeArrowheads="1"/>
            </p:cNvSpPr>
            <p:nvPr/>
          </p:nvSpPr>
          <p:spPr bwMode="auto">
            <a:xfrm>
              <a:off x="54" y="1248"/>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70" name="Rectangle 10"/>
            <p:cNvSpPr>
              <a:spLocks noChangeArrowheads="1"/>
            </p:cNvSpPr>
            <p:nvPr/>
          </p:nvSpPr>
          <p:spPr bwMode="auto">
            <a:xfrm>
              <a:off x="54" y="1392"/>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71" name="Rectangle 11"/>
            <p:cNvSpPr>
              <a:spLocks noChangeArrowheads="1"/>
            </p:cNvSpPr>
            <p:nvPr/>
          </p:nvSpPr>
          <p:spPr bwMode="auto">
            <a:xfrm>
              <a:off x="54" y="1536"/>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72" name="Rectangle 12"/>
            <p:cNvSpPr>
              <a:spLocks noChangeArrowheads="1"/>
            </p:cNvSpPr>
            <p:nvPr/>
          </p:nvSpPr>
          <p:spPr bwMode="auto">
            <a:xfrm>
              <a:off x="54" y="1680"/>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73" name="Rectangle 13"/>
            <p:cNvSpPr>
              <a:spLocks noChangeArrowheads="1"/>
            </p:cNvSpPr>
            <p:nvPr/>
          </p:nvSpPr>
          <p:spPr bwMode="auto">
            <a:xfrm>
              <a:off x="54" y="1824"/>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74" name="Rectangle 14"/>
            <p:cNvSpPr>
              <a:spLocks noChangeArrowheads="1"/>
            </p:cNvSpPr>
            <p:nvPr/>
          </p:nvSpPr>
          <p:spPr bwMode="auto">
            <a:xfrm>
              <a:off x="54" y="1968"/>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75" name="Rectangle 15"/>
            <p:cNvSpPr>
              <a:spLocks noChangeArrowheads="1"/>
            </p:cNvSpPr>
            <p:nvPr/>
          </p:nvSpPr>
          <p:spPr bwMode="auto">
            <a:xfrm>
              <a:off x="54" y="2112"/>
              <a:ext cx="108" cy="93"/>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76" name="Rectangle 16"/>
            <p:cNvSpPr>
              <a:spLocks noChangeArrowheads="1"/>
            </p:cNvSpPr>
            <p:nvPr/>
          </p:nvSpPr>
          <p:spPr bwMode="auto">
            <a:xfrm>
              <a:off x="54" y="2256"/>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77" name="Rectangle 17"/>
            <p:cNvSpPr>
              <a:spLocks noChangeArrowheads="1"/>
            </p:cNvSpPr>
            <p:nvPr/>
          </p:nvSpPr>
          <p:spPr bwMode="auto">
            <a:xfrm>
              <a:off x="54" y="2400"/>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78" name="Rectangle 18"/>
            <p:cNvSpPr>
              <a:spLocks noChangeArrowheads="1"/>
            </p:cNvSpPr>
            <p:nvPr/>
          </p:nvSpPr>
          <p:spPr bwMode="auto">
            <a:xfrm>
              <a:off x="54" y="2544"/>
              <a:ext cx="108" cy="91"/>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79" name="Rectangle 19"/>
            <p:cNvSpPr>
              <a:spLocks noChangeArrowheads="1"/>
            </p:cNvSpPr>
            <p:nvPr/>
          </p:nvSpPr>
          <p:spPr bwMode="auto">
            <a:xfrm>
              <a:off x="54" y="2688"/>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80" name="Rectangle 20"/>
            <p:cNvSpPr>
              <a:spLocks noChangeArrowheads="1"/>
            </p:cNvSpPr>
            <p:nvPr/>
          </p:nvSpPr>
          <p:spPr bwMode="auto">
            <a:xfrm>
              <a:off x="54" y="2832"/>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81" name="Rectangle 21"/>
            <p:cNvSpPr>
              <a:spLocks noChangeArrowheads="1"/>
            </p:cNvSpPr>
            <p:nvPr/>
          </p:nvSpPr>
          <p:spPr bwMode="auto">
            <a:xfrm>
              <a:off x="54" y="2976"/>
              <a:ext cx="108" cy="89"/>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82" name="Rectangle 22"/>
            <p:cNvSpPr>
              <a:spLocks noChangeArrowheads="1"/>
            </p:cNvSpPr>
            <p:nvPr/>
          </p:nvSpPr>
          <p:spPr bwMode="auto">
            <a:xfrm>
              <a:off x="54" y="3120"/>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83" name="Rectangle 23"/>
            <p:cNvSpPr>
              <a:spLocks noChangeArrowheads="1"/>
            </p:cNvSpPr>
            <p:nvPr/>
          </p:nvSpPr>
          <p:spPr bwMode="auto">
            <a:xfrm>
              <a:off x="54" y="3264"/>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84" name="Rectangle 24"/>
            <p:cNvSpPr>
              <a:spLocks noChangeArrowheads="1"/>
            </p:cNvSpPr>
            <p:nvPr/>
          </p:nvSpPr>
          <p:spPr bwMode="auto">
            <a:xfrm>
              <a:off x="54" y="3409"/>
              <a:ext cx="108" cy="95"/>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85" name="Rectangle 25"/>
            <p:cNvSpPr>
              <a:spLocks noChangeArrowheads="1"/>
            </p:cNvSpPr>
            <p:nvPr/>
          </p:nvSpPr>
          <p:spPr bwMode="auto">
            <a:xfrm>
              <a:off x="54" y="3552"/>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86" name="Rectangle 26"/>
            <p:cNvSpPr>
              <a:spLocks noChangeArrowheads="1"/>
            </p:cNvSpPr>
            <p:nvPr/>
          </p:nvSpPr>
          <p:spPr bwMode="auto">
            <a:xfrm>
              <a:off x="54" y="3696"/>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87" name="Rectangle 27"/>
            <p:cNvSpPr>
              <a:spLocks noChangeArrowheads="1"/>
            </p:cNvSpPr>
            <p:nvPr/>
          </p:nvSpPr>
          <p:spPr bwMode="auto">
            <a:xfrm>
              <a:off x="54" y="3840"/>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88" name="Rectangle 28"/>
            <p:cNvSpPr>
              <a:spLocks noChangeArrowheads="1"/>
            </p:cNvSpPr>
            <p:nvPr/>
          </p:nvSpPr>
          <p:spPr bwMode="auto">
            <a:xfrm>
              <a:off x="54" y="3984"/>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89" name="Rectangle 29"/>
            <p:cNvSpPr>
              <a:spLocks noChangeArrowheads="1"/>
            </p:cNvSpPr>
            <p:nvPr/>
          </p:nvSpPr>
          <p:spPr bwMode="auto">
            <a:xfrm>
              <a:off x="54" y="4128"/>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90" name="Rectangle 30"/>
            <p:cNvSpPr>
              <a:spLocks noChangeArrowheads="1"/>
            </p:cNvSpPr>
            <p:nvPr/>
          </p:nvSpPr>
          <p:spPr bwMode="auto">
            <a:xfrm>
              <a:off x="54" y="102"/>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91" name="Rectangle 31"/>
            <p:cNvSpPr>
              <a:spLocks noChangeArrowheads="1"/>
            </p:cNvSpPr>
            <p:nvPr/>
          </p:nvSpPr>
          <p:spPr bwMode="auto">
            <a:xfrm>
              <a:off x="54" y="246"/>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92" name="Rectangle 32"/>
            <p:cNvSpPr>
              <a:spLocks noChangeArrowheads="1"/>
            </p:cNvSpPr>
            <p:nvPr/>
          </p:nvSpPr>
          <p:spPr bwMode="auto">
            <a:xfrm>
              <a:off x="54" y="390"/>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93" name="Rectangle 33"/>
            <p:cNvSpPr>
              <a:spLocks noChangeArrowheads="1"/>
            </p:cNvSpPr>
            <p:nvPr/>
          </p:nvSpPr>
          <p:spPr bwMode="auto">
            <a:xfrm>
              <a:off x="54" y="534"/>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94" name="Rectangle 34"/>
            <p:cNvSpPr>
              <a:spLocks noChangeArrowheads="1"/>
            </p:cNvSpPr>
            <p:nvPr/>
          </p:nvSpPr>
          <p:spPr bwMode="auto">
            <a:xfrm>
              <a:off x="54" y="678"/>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95" name="Rectangle 35"/>
            <p:cNvSpPr>
              <a:spLocks noChangeArrowheads="1"/>
            </p:cNvSpPr>
            <p:nvPr/>
          </p:nvSpPr>
          <p:spPr bwMode="auto">
            <a:xfrm>
              <a:off x="54" y="822"/>
              <a:ext cx="108" cy="95"/>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sp>
          <p:nvSpPr>
            <p:cNvPr id="143396" name="Rectangle 36"/>
            <p:cNvSpPr>
              <a:spLocks noChangeArrowheads="1"/>
            </p:cNvSpPr>
            <p:nvPr/>
          </p:nvSpPr>
          <p:spPr bwMode="auto">
            <a:xfrm>
              <a:off x="54" y="966"/>
              <a:ext cx="108" cy="96"/>
            </a:xfrm>
            <a:prstGeom prst="rect">
              <a:avLst/>
            </a:prstGeom>
            <a:gradFill rotWithShape="1">
              <a:gsLst>
                <a:gs pos="0">
                  <a:srgbClr val="666699"/>
                </a:gs>
                <a:gs pos="100000">
                  <a:srgbClr val="996633"/>
                </a:gs>
              </a:gsLst>
              <a:lin ang="5400000" scaled="1"/>
            </a:gradFill>
            <a:ln w="12700">
              <a:noFill/>
              <a:miter lim="800000"/>
              <a:headEnd/>
              <a:tailEnd/>
            </a:ln>
            <a:effectLst/>
          </p:spPr>
          <p:txBody>
            <a:bodyPr wrap="none" anchor="ctr"/>
            <a:lstStyle/>
            <a:p>
              <a:pPr>
                <a:defRPr/>
              </a:pPr>
              <a:endParaRPr lang="en-IN"/>
            </a:p>
          </p:txBody>
        </p:sp>
      </p:grpSp>
    </p:spTree>
  </p:cSld>
  <p:clrMap bg1="lt1" tx1="dk1" bg2="lt2" tx2="dk2" accent1="accent1" accent2="accent2" accent3="accent3" accent4="accent4" accent5="accent5" accent6="accent6" hlink="hlink" folHlink="folHlink"/>
  <p:sldLayoutIdLst>
    <p:sldLayoutId id="2147484245" r:id="rId1"/>
    <p:sldLayoutId id="2147484219" r:id="rId2"/>
    <p:sldLayoutId id="2147484220" r:id="rId3"/>
    <p:sldLayoutId id="2147484221" r:id="rId4"/>
    <p:sldLayoutId id="2147484222" r:id="rId5"/>
    <p:sldLayoutId id="2147484223" r:id="rId6"/>
    <p:sldLayoutId id="2147484224" r:id="rId7"/>
    <p:sldLayoutId id="2147484225" r:id="rId8"/>
    <p:sldLayoutId id="2147484226" r:id="rId9"/>
    <p:sldLayoutId id="2147484227" r:id="rId10"/>
    <p:sldLayoutId id="2147484228" r:id="rId11"/>
  </p:sldLayoutIdLst>
  <p:txStyles>
    <p:titleStyle>
      <a:lvl1pPr algn="l" rtl="0" eaLnBrk="0" fontAlgn="base" hangingPunct="0">
        <a:spcBef>
          <a:spcPct val="0"/>
        </a:spcBef>
        <a:spcAft>
          <a:spcPct val="0"/>
        </a:spcAft>
        <a:defRPr sz="3200" b="1">
          <a:solidFill>
            <a:srgbClr val="336633"/>
          </a:solidFill>
          <a:latin typeface="+mj-lt"/>
          <a:ea typeface="+mj-ea"/>
          <a:cs typeface="+mj-cs"/>
        </a:defRPr>
      </a:lvl1pPr>
      <a:lvl2pPr algn="l" rtl="0" eaLnBrk="0" fontAlgn="base" hangingPunct="0">
        <a:spcBef>
          <a:spcPct val="0"/>
        </a:spcBef>
        <a:spcAft>
          <a:spcPct val="0"/>
        </a:spcAft>
        <a:defRPr sz="3200" b="1">
          <a:solidFill>
            <a:srgbClr val="336633"/>
          </a:solidFill>
          <a:latin typeface="Arial" charset="0"/>
        </a:defRPr>
      </a:lvl2pPr>
      <a:lvl3pPr algn="l" rtl="0" eaLnBrk="0" fontAlgn="base" hangingPunct="0">
        <a:spcBef>
          <a:spcPct val="0"/>
        </a:spcBef>
        <a:spcAft>
          <a:spcPct val="0"/>
        </a:spcAft>
        <a:defRPr sz="3200" b="1">
          <a:solidFill>
            <a:srgbClr val="336633"/>
          </a:solidFill>
          <a:latin typeface="Arial" charset="0"/>
        </a:defRPr>
      </a:lvl3pPr>
      <a:lvl4pPr algn="l" rtl="0" eaLnBrk="0" fontAlgn="base" hangingPunct="0">
        <a:spcBef>
          <a:spcPct val="0"/>
        </a:spcBef>
        <a:spcAft>
          <a:spcPct val="0"/>
        </a:spcAft>
        <a:defRPr sz="3200" b="1">
          <a:solidFill>
            <a:srgbClr val="336633"/>
          </a:solidFill>
          <a:latin typeface="Arial" charset="0"/>
        </a:defRPr>
      </a:lvl4pPr>
      <a:lvl5pPr algn="l" rtl="0" eaLnBrk="0" fontAlgn="base" hangingPunct="0">
        <a:spcBef>
          <a:spcPct val="0"/>
        </a:spcBef>
        <a:spcAft>
          <a:spcPct val="0"/>
        </a:spcAft>
        <a:defRPr sz="3200" b="1">
          <a:solidFill>
            <a:srgbClr val="336633"/>
          </a:solidFill>
          <a:latin typeface="Arial" charset="0"/>
        </a:defRPr>
      </a:lvl5pPr>
      <a:lvl6pPr marL="457200" algn="l" rtl="0" fontAlgn="base">
        <a:spcBef>
          <a:spcPct val="0"/>
        </a:spcBef>
        <a:spcAft>
          <a:spcPct val="0"/>
        </a:spcAft>
        <a:defRPr sz="3200" b="1">
          <a:solidFill>
            <a:srgbClr val="336633"/>
          </a:solidFill>
          <a:latin typeface="Arial" charset="0"/>
        </a:defRPr>
      </a:lvl6pPr>
      <a:lvl7pPr marL="914400" algn="l" rtl="0" fontAlgn="base">
        <a:spcBef>
          <a:spcPct val="0"/>
        </a:spcBef>
        <a:spcAft>
          <a:spcPct val="0"/>
        </a:spcAft>
        <a:defRPr sz="3200" b="1">
          <a:solidFill>
            <a:srgbClr val="336633"/>
          </a:solidFill>
          <a:latin typeface="Arial" charset="0"/>
        </a:defRPr>
      </a:lvl7pPr>
      <a:lvl8pPr marL="1371600" algn="l" rtl="0" fontAlgn="base">
        <a:spcBef>
          <a:spcPct val="0"/>
        </a:spcBef>
        <a:spcAft>
          <a:spcPct val="0"/>
        </a:spcAft>
        <a:defRPr sz="3200" b="1">
          <a:solidFill>
            <a:srgbClr val="336633"/>
          </a:solidFill>
          <a:latin typeface="Arial" charset="0"/>
        </a:defRPr>
      </a:lvl8pPr>
      <a:lvl9pPr marL="1828800" algn="l" rtl="0" fontAlgn="base">
        <a:spcBef>
          <a:spcPct val="0"/>
        </a:spcBef>
        <a:spcAft>
          <a:spcPct val="0"/>
        </a:spcAft>
        <a:defRPr sz="3200" b="1">
          <a:solidFill>
            <a:srgbClr val="336633"/>
          </a:solidFill>
          <a:latin typeface="Arial" charset="0"/>
        </a:defRPr>
      </a:lvl9pPr>
    </p:titleStyle>
    <p:bodyStyle>
      <a:lvl1pPr marL="225425" indent="-225425" algn="l" rtl="0" eaLnBrk="0" fontAlgn="base" hangingPunct="0">
        <a:spcBef>
          <a:spcPct val="0"/>
        </a:spcBef>
        <a:spcAft>
          <a:spcPct val="80000"/>
        </a:spcAft>
        <a:buSzPct val="125000"/>
        <a:buChar char="•"/>
        <a:defRPr sz="1600" b="1">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
        <a:defRPr sz="1600" b="1">
          <a:solidFill>
            <a:schemeClr val="tx1"/>
          </a:solidFill>
          <a:latin typeface="+mn-lt"/>
        </a:defRPr>
      </a:lvl2pPr>
      <a:lvl3pPr marL="1143000" indent="-228600" algn="l" rtl="0" eaLnBrk="0" fontAlgn="base" hangingPunct="0">
        <a:spcBef>
          <a:spcPct val="20000"/>
        </a:spcBef>
        <a:spcAft>
          <a:spcPct val="0"/>
        </a:spcAft>
        <a:buSzPct val="80000"/>
        <a:buChar char="o"/>
        <a:defRPr sz="1600" b="1">
          <a:solidFill>
            <a:schemeClr val="tx1"/>
          </a:solidFill>
          <a:latin typeface="+mn-lt"/>
        </a:defRPr>
      </a:lvl3pPr>
      <a:lvl4pPr marL="1600200" indent="-228600" algn="l" rtl="0" eaLnBrk="0" fontAlgn="base" hangingPunct="0">
        <a:spcBef>
          <a:spcPct val="20000"/>
        </a:spcBef>
        <a:spcAft>
          <a:spcPct val="0"/>
        </a:spcAft>
        <a:buSzPct val="60000"/>
        <a:buFont typeface="Wingdings" pitchFamily="2" charset="2"/>
        <a:buChar char="q"/>
        <a:defRPr sz="1600" b="1">
          <a:solidFill>
            <a:schemeClr val="tx1"/>
          </a:solidFill>
          <a:latin typeface="+mn-lt"/>
        </a:defRPr>
      </a:lvl4pPr>
      <a:lvl5pPr marL="2057400" indent="-228600" algn="l" rtl="0" eaLnBrk="0" fontAlgn="base" hangingPunct="0">
        <a:spcBef>
          <a:spcPct val="20000"/>
        </a:spcBef>
        <a:spcAft>
          <a:spcPct val="0"/>
        </a:spcAft>
        <a:buChar char="•"/>
        <a:defRPr sz="1600" b="1">
          <a:solidFill>
            <a:schemeClr val="tx1"/>
          </a:solidFill>
          <a:latin typeface="+mn-lt"/>
        </a:defRPr>
      </a:lvl5pPr>
      <a:lvl6pPr marL="2514600" indent="-228600" algn="l" rtl="0" fontAlgn="base">
        <a:spcBef>
          <a:spcPct val="20000"/>
        </a:spcBef>
        <a:spcAft>
          <a:spcPct val="0"/>
        </a:spcAft>
        <a:buChar char="•"/>
        <a:defRPr sz="1600" b="1">
          <a:solidFill>
            <a:schemeClr val="tx1"/>
          </a:solidFill>
          <a:latin typeface="+mn-lt"/>
        </a:defRPr>
      </a:lvl6pPr>
      <a:lvl7pPr marL="2971800" indent="-228600" algn="l" rtl="0" fontAlgn="base">
        <a:spcBef>
          <a:spcPct val="20000"/>
        </a:spcBef>
        <a:spcAft>
          <a:spcPct val="0"/>
        </a:spcAft>
        <a:buChar char="•"/>
        <a:defRPr sz="1600" b="1">
          <a:solidFill>
            <a:schemeClr val="tx1"/>
          </a:solidFill>
          <a:latin typeface="+mn-lt"/>
        </a:defRPr>
      </a:lvl7pPr>
      <a:lvl8pPr marL="3429000" indent="-228600" algn="l" rtl="0" fontAlgn="base">
        <a:spcBef>
          <a:spcPct val="20000"/>
        </a:spcBef>
        <a:spcAft>
          <a:spcPct val="0"/>
        </a:spcAft>
        <a:buChar char="•"/>
        <a:defRPr sz="1600" b="1">
          <a:solidFill>
            <a:schemeClr val="tx1"/>
          </a:solidFill>
          <a:latin typeface="+mn-lt"/>
        </a:defRPr>
      </a:lvl8pPr>
      <a:lvl9pPr marL="3886200" indent="-228600" algn="l" rtl="0" fontAlgn="base">
        <a:spcBef>
          <a:spcPct val="20000"/>
        </a:spcBef>
        <a:spcAft>
          <a:spcPct val="0"/>
        </a:spcAft>
        <a:buChar char="•"/>
        <a:defRPr sz="16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IN" smtClean="0"/>
          </a:p>
        </p:txBody>
      </p:sp>
      <p:sp>
        <p:nvSpPr>
          <p:cNvPr id="1741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7FBF8CC-78FA-42A5-8A46-D8D944311B5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229" r:id="rId1"/>
    <p:sldLayoutId id="2147484230" r:id="rId2"/>
    <p:sldLayoutId id="2147484231" r:id="rId3"/>
    <p:sldLayoutId id="2147484232" r:id="rId4"/>
    <p:sldLayoutId id="2147484233" r:id="rId5"/>
    <p:sldLayoutId id="2147484234" r:id="rId6"/>
    <p:sldLayoutId id="2147484235" r:id="rId7"/>
    <p:sldLayoutId id="2147484236" r:id="rId8"/>
    <p:sldLayoutId id="2147484237" r:id="rId9"/>
    <p:sldLayoutId id="2147484238" r:id="rId10"/>
    <p:sldLayoutId id="2147484239" r:id="rId11"/>
  </p:sldLayoutIdLst>
  <p:transition spd="med">
    <p:random/>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IN" smtClean="0"/>
          </a:p>
        </p:txBody>
      </p:sp>
      <p:sp>
        <p:nvSpPr>
          <p:cNvPr id="1843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prstClr val="black">
                    <a:tint val="75000"/>
                  </a:prst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prstClr val="black">
                    <a:tint val="75000"/>
                  </a:prst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prstClr val="black">
                    <a:tint val="75000"/>
                  </a:prstClr>
                </a:solidFill>
              </a:defRPr>
            </a:lvl1pPr>
          </a:lstStyle>
          <a:p>
            <a:pPr>
              <a:defRPr/>
            </a:pPr>
            <a:fld id="{E29395C2-2F5E-4629-ACFD-7254FDFA2A4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240" r:id="rId1"/>
  </p:sldLayoutIdLst>
  <p:transition spd="med">
    <p:random/>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IN" smtClean="0"/>
          </a:p>
        </p:txBody>
      </p:sp>
      <p:sp>
        <p:nvSpPr>
          <p:cNvPr id="1945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prstClr val="black">
                    <a:tint val="75000"/>
                  </a:prst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prstClr val="black">
                    <a:tint val="75000"/>
                  </a:prst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prstClr val="black">
                    <a:tint val="75000"/>
                  </a:prstClr>
                </a:solidFill>
              </a:defRPr>
            </a:lvl1pPr>
          </a:lstStyle>
          <a:p>
            <a:pPr>
              <a:defRPr/>
            </a:pPr>
            <a:fld id="{29918ABD-D9B8-444F-8EF5-971CED1217F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241" r:id="rId1"/>
  </p:sldLayoutIdLst>
  <p:transition spd="med">
    <p:random/>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48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8227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defRPr>
            </a:lvl1pPr>
          </a:lstStyle>
          <a:p>
            <a:pPr>
              <a:defRPr/>
            </a:pPr>
            <a:endParaRPr lang="en-US" altLang="en-US"/>
          </a:p>
        </p:txBody>
      </p:sp>
      <p:sp>
        <p:nvSpPr>
          <p:cNvPr id="18227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defRPr>
            </a:lvl1pPr>
          </a:lstStyle>
          <a:p>
            <a:pPr>
              <a:defRPr/>
            </a:pPr>
            <a:endParaRPr lang="en-US" altLang="en-US"/>
          </a:p>
        </p:txBody>
      </p:sp>
      <p:sp>
        <p:nvSpPr>
          <p:cNvPr id="18227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defRPr>
            </a:lvl1pPr>
          </a:lstStyle>
          <a:p>
            <a:pPr>
              <a:defRPr/>
            </a:pPr>
            <a:fld id="{AA7F4DD7-72F8-4C1F-BCAB-163560AB3DB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242" r:id="rId1"/>
  </p:sldLayoutIdLst>
  <p:transition spd="med">
    <p:rand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pkumar@yahoo.com" TargetMode="External"/><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1.xml"/><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png"/><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6.jpe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7.jpeg"/><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7.jpeg"/><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Microsoft_Office_Word_97_-_2003_Document1.doc"/><Relationship Id="rId2" Type="http://schemas.openxmlformats.org/officeDocument/2006/relationships/slideLayout" Target="../slideLayouts/slideLayout29.xml"/><Relationship Id="rId1" Type="http://schemas.openxmlformats.org/officeDocument/2006/relationships/vmlDrawing" Target="../drawings/vmlDrawing1.v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7.xml"/><Relationship Id="rId1" Type="http://schemas.openxmlformats.org/officeDocument/2006/relationships/vmlDrawing" Target="../drawings/vmlDrawing2.vml"/><Relationship Id="rId5" Type="http://schemas.openxmlformats.org/officeDocument/2006/relationships/oleObject" Target="../embeddings/oleObject1.bin"/><Relationship Id="rId4" Type="http://schemas.openxmlformats.org/officeDocument/2006/relationships/image" Target="../media/image35.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oleObject" Target="../embeddings/oleObject3.bin"/><Relationship Id="rId2" Type="http://schemas.openxmlformats.org/officeDocument/2006/relationships/slideLayout" Target="../slideLayouts/slideLayout37.xml"/><Relationship Id="rId1" Type="http://schemas.openxmlformats.org/officeDocument/2006/relationships/vmlDrawing" Target="../drawings/vmlDrawing3.vml"/><Relationship Id="rId6" Type="http://schemas.openxmlformats.org/officeDocument/2006/relationships/oleObject" Target="../embeddings/oleObject2.bin"/><Relationship Id="rId5" Type="http://schemas.openxmlformats.org/officeDocument/2006/relationships/image" Target="../media/image38.png"/><Relationship Id="rId4" Type="http://schemas.openxmlformats.org/officeDocument/2006/relationships/image" Target="../media/image35.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29.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29.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5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29.xml"/><Relationship Id="rId1" Type="http://schemas.openxmlformats.org/officeDocument/2006/relationships/vmlDrawing" Target="../drawings/vmlDrawing6.vml"/></Relationships>
</file>

<file path=ppt/slides/_rels/slide5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openxmlformats.org/officeDocument/2006/relationships/package" Target="../embeddings/Microsoft_Office_Word_Document2.docx"/><Relationship Id="rId2" Type="http://schemas.openxmlformats.org/officeDocument/2006/relationships/slideLayout" Target="../slideLayouts/slideLayout29.xml"/><Relationship Id="rId1" Type="http://schemas.openxmlformats.org/officeDocument/2006/relationships/vmlDrawing" Target="../drawings/vmlDrawing7.v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8.xml"/></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9.xml"/><Relationship Id="rId1" Type="http://schemas.openxmlformats.org/officeDocument/2006/relationships/vmlDrawing" Target="../drawings/vmlDrawing8.vml"/><Relationship Id="rId4" Type="http://schemas.openxmlformats.org/officeDocument/2006/relationships/oleObject" Target="../embeddings/oleObject7.bin"/></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9.xml"/><Relationship Id="rId1" Type="http://schemas.openxmlformats.org/officeDocument/2006/relationships/vmlDrawing" Target="../drawings/vmlDrawing9.v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29.xml"/><Relationship Id="rId1" Type="http://schemas.openxmlformats.org/officeDocument/2006/relationships/vmlDrawing" Target="../drawings/vmlDrawing10.vml"/><Relationship Id="rId4" Type="http://schemas.openxmlformats.org/officeDocument/2006/relationships/oleObject" Target="../embeddings/Microsoft_Office_Word_97_-_2003_Document2.doc"/></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29.xml"/><Relationship Id="rId1" Type="http://schemas.openxmlformats.org/officeDocument/2006/relationships/vmlDrawing" Target="../drawings/vmlDrawing11.vml"/><Relationship Id="rId4" Type="http://schemas.openxmlformats.org/officeDocument/2006/relationships/oleObject" Target="../embeddings/Microsoft_Office_Word_97_-_2003_Document3.doc"/></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3" Type="http://schemas.openxmlformats.org/officeDocument/2006/relationships/oleObject" Target="../embeddings/Microsoft_Office_Word_97_-_2003_Document4.doc"/><Relationship Id="rId2" Type="http://schemas.openxmlformats.org/officeDocument/2006/relationships/slideLayout" Target="../slideLayouts/slideLayout29.xml"/><Relationship Id="rId1" Type="http://schemas.openxmlformats.org/officeDocument/2006/relationships/vmlDrawing" Target="../drawings/vmlDrawing12.v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p:cNvPicPr>
            <a:picLocks noChangeAspect="1" noChangeArrowheads="1"/>
          </p:cNvPicPr>
          <p:nvPr/>
        </p:nvPicPr>
        <p:blipFill>
          <a:blip r:embed="rId2" cstate="print">
            <a:clrChange>
              <a:clrFrom>
                <a:srgbClr val="010000"/>
              </a:clrFrom>
              <a:clrTo>
                <a:srgbClr val="010000">
                  <a:alpha val="0"/>
                </a:srgbClr>
              </a:clrTo>
            </a:clrChange>
          </a:blip>
          <a:srcRect/>
          <a:stretch>
            <a:fillRect/>
          </a:stretch>
        </p:blipFill>
        <p:spPr bwMode="auto">
          <a:xfrm>
            <a:off x="228600" y="4495800"/>
            <a:ext cx="8915400" cy="355600"/>
          </a:xfrm>
          <a:prstGeom prst="rect">
            <a:avLst/>
          </a:prstGeom>
          <a:noFill/>
          <a:ln w="9525">
            <a:noFill/>
            <a:miter lim="800000"/>
            <a:headEnd/>
            <a:tailEnd/>
          </a:ln>
        </p:spPr>
      </p:pic>
      <p:sp>
        <p:nvSpPr>
          <p:cNvPr id="76804" name="Text Box 4"/>
          <p:cNvSpPr txBox="1">
            <a:spLocks noChangeArrowheads="1"/>
          </p:cNvSpPr>
          <p:nvPr/>
        </p:nvSpPr>
        <p:spPr bwMode="auto">
          <a:xfrm>
            <a:off x="3354388" y="2209800"/>
            <a:ext cx="2120900" cy="823913"/>
          </a:xfrm>
          <a:prstGeom prst="rect">
            <a:avLst/>
          </a:prstGeom>
          <a:noFill/>
          <a:ln w="12700">
            <a:noFill/>
            <a:miter lim="800000"/>
            <a:headEnd type="none" w="sm" len="sm"/>
            <a:tailEnd type="none" w="sm" len="sm"/>
          </a:ln>
          <a:effectLst>
            <a:outerShdw dist="17961" dir="2700000" algn="ctr" rotWithShape="0">
              <a:srgbClr val="808080"/>
            </a:outerShdw>
          </a:effectLst>
        </p:spPr>
        <p:txBody>
          <a:bodyPr wrap="none">
            <a:spAutoFit/>
          </a:bodyPr>
          <a:lstStyle/>
          <a:p>
            <a:pPr algn="r" eaLnBrk="0" hangingPunct="0">
              <a:defRPr/>
            </a:pPr>
            <a:r>
              <a:rPr lang="en-US" altLang="en-US" sz="2800" dirty="0">
                <a:solidFill>
                  <a:srgbClr val="CCFF99"/>
                </a:solidFill>
              </a:rPr>
              <a:t>C. P. Kumar</a:t>
            </a:r>
          </a:p>
          <a:p>
            <a:pPr algn="r" eaLnBrk="0" hangingPunct="0">
              <a:defRPr/>
            </a:pPr>
            <a:r>
              <a:rPr lang="en-US" altLang="en-US" sz="2000">
                <a:solidFill>
                  <a:srgbClr val="F2EC00"/>
                </a:solidFill>
              </a:rPr>
              <a:t>Scientist ‘G’</a:t>
            </a:r>
          </a:p>
        </p:txBody>
      </p:sp>
      <p:sp>
        <p:nvSpPr>
          <p:cNvPr id="76807" name="Text Box 7"/>
          <p:cNvSpPr txBox="1">
            <a:spLocks noChangeArrowheads="1"/>
          </p:cNvSpPr>
          <p:nvPr/>
        </p:nvSpPr>
        <p:spPr bwMode="auto">
          <a:xfrm>
            <a:off x="1066800" y="3200400"/>
            <a:ext cx="6629400" cy="3902075"/>
          </a:xfrm>
          <a:prstGeom prst="rect">
            <a:avLst/>
          </a:prstGeom>
          <a:noFill/>
          <a:ln w="9525">
            <a:noFill/>
            <a:miter lim="800000"/>
            <a:headEnd/>
            <a:tailEnd/>
          </a:ln>
        </p:spPr>
        <p:txBody>
          <a:bodyPr>
            <a:spAutoFit/>
          </a:bodyPr>
          <a:lstStyle/>
          <a:p>
            <a:pPr algn="ctr">
              <a:spcBef>
                <a:spcPct val="50000"/>
              </a:spcBef>
            </a:pPr>
            <a:r>
              <a:rPr lang="en-US" sz="2000">
                <a:solidFill>
                  <a:srgbClr val="00FFFF"/>
                </a:solidFill>
              </a:rPr>
              <a:t>National Institute of Hydrology</a:t>
            </a:r>
          </a:p>
          <a:p>
            <a:pPr algn="ctr">
              <a:spcBef>
                <a:spcPct val="50000"/>
              </a:spcBef>
            </a:pPr>
            <a:r>
              <a:rPr lang="en-US" sz="2000">
                <a:solidFill>
                  <a:srgbClr val="00FFFF"/>
                </a:solidFill>
              </a:rPr>
              <a:t>Roorkee – 247667 (Uttarakhand)</a:t>
            </a:r>
          </a:p>
          <a:p>
            <a:pPr algn="ctr">
              <a:spcBef>
                <a:spcPct val="50000"/>
              </a:spcBef>
            </a:pPr>
            <a:endParaRPr lang="en-US" sz="2000"/>
          </a:p>
          <a:p>
            <a:pPr algn="ctr">
              <a:spcBef>
                <a:spcPct val="50000"/>
              </a:spcBef>
            </a:pPr>
            <a:endParaRPr lang="en-US" sz="2000"/>
          </a:p>
          <a:p>
            <a:pPr algn="ctr">
              <a:spcBef>
                <a:spcPct val="50000"/>
              </a:spcBef>
            </a:pPr>
            <a:r>
              <a:rPr lang="en-US" sz="2000">
                <a:solidFill>
                  <a:srgbClr val="FFFFFF"/>
                </a:solidFill>
              </a:rPr>
              <a:t>Email</a:t>
            </a:r>
            <a:r>
              <a:rPr lang="en-US" sz="2000"/>
              <a:t>: </a:t>
            </a:r>
            <a:r>
              <a:rPr lang="en-US" sz="2000">
                <a:hlinkClick r:id="rId3"/>
              </a:rPr>
              <a:t>cpkumar@yahoo.com</a:t>
            </a:r>
            <a:endParaRPr lang="en-US" sz="2000"/>
          </a:p>
          <a:p>
            <a:pPr algn="ctr">
              <a:spcBef>
                <a:spcPct val="50000"/>
              </a:spcBef>
            </a:pPr>
            <a:endParaRPr lang="en-US" sz="2000"/>
          </a:p>
          <a:p>
            <a:pPr algn="ctr">
              <a:spcBef>
                <a:spcPct val="50000"/>
              </a:spcBef>
            </a:pPr>
            <a:r>
              <a:rPr lang="en-US" sz="2000">
                <a:solidFill>
                  <a:srgbClr val="FFFFFF"/>
                </a:solidFill>
              </a:rPr>
              <a:t>These lecture notes can be accessed at </a:t>
            </a:r>
            <a:r>
              <a:rPr lang="en-US" sz="2000"/>
              <a:t>http://www.angelfire.com/nh/cpkumar/publication/</a:t>
            </a:r>
          </a:p>
          <a:p>
            <a:pPr>
              <a:spcBef>
                <a:spcPct val="50000"/>
              </a:spcBef>
            </a:pPr>
            <a:endParaRPr lang="en-US" sz="2000"/>
          </a:p>
        </p:txBody>
      </p:sp>
      <p:sp>
        <p:nvSpPr>
          <p:cNvPr id="24581" name="Text Box 8"/>
          <p:cNvSpPr txBox="1">
            <a:spLocks noChangeArrowheads="1"/>
          </p:cNvSpPr>
          <p:nvPr/>
        </p:nvSpPr>
        <p:spPr bwMode="auto">
          <a:xfrm>
            <a:off x="762000" y="304800"/>
            <a:ext cx="7086600" cy="366713"/>
          </a:xfrm>
          <a:prstGeom prst="rect">
            <a:avLst/>
          </a:prstGeom>
          <a:noFill/>
          <a:ln w="9525">
            <a:noFill/>
            <a:miter lim="800000"/>
            <a:headEnd/>
            <a:tailEnd/>
          </a:ln>
        </p:spPr>
        <p:txBody>
          <a:bodyPr>
            <a:spAutoFit/>
          </a:bodyPr>
          <a:lstStyle/>
          <a:p>
            <a:pPr>
              <a:spcBef>
                <a:spcPct val="50000"/>
              </a:spcBef>
            </a:pPr>
            <a:endParaRPr lang="en-US"/>
          </a:p>
        </p:txBody>
      </p:sp>
      <p:sp>
        <p:nvSpPr>
          <p:cNvPr id="24582" name="Text Box 9"/>
          <p:cNvSpPr txBox="1">
            <a:spLocks noChangeArrowheads="1"/>
          </p:cNvSpPr>
          <p:nvPr/>
        </p:nvSpPr>
        <p:spPr bwMode="auto">
          <a:xfrm>
            <a:off x="228600" y="1066800"/>
            <a:ext cx="8686800" cy="701675"/>
          </a:xfrm>
          <a:prstGeom prst="rect">
            <a:avLst/>
          </a:prstGeom>
          <a:noFill/>
          <a:ln w="9525">
            <a:noFill/>
            <a:miter lim="800000"/>
            <a:headEnd/>
            <a:tailEnd/>
          </a:ln>
        </p:spPr>
        <p:txBody>
          <a:bodyPr>
            <a:spAutoFit/>
          </a:bodyPr>
          <a:lstStyle/>
          <a:p>
            <a:pPr>
              <a:spcBef>
                <a:spcPct val="50000"/>
              </a:spcBef>
            </a:pPr>
            <a:r>
              <a:rPr lang="en-US" sz="4000">
                <a:solidFill>
                  <a:srgbClr val="FF99FF"/>
                </a:solidFill>
              </a:rPr>
              <a:t> </a:t>
            </a:r>
            <a:r>
              <a:rPr lang="en-US" sz="3600" b="1">
                <a:solidFill>
                  <a:srgbClr val="FF99FF"/>
                </a:solidFill>
              </a:rPr>
              <a:t>Assessment of Groundwater Potential</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nodeType="withEffect">
                                  <p:stCondLst>
                                    <p:cond delay="0"/>
                                  </p:stCondLst>
                                  <p:childTnLst>
                                    <p:set>
                                      <p:cBhvr>
                                        <p:cTn id="6" dur="1" fill="hold">
                                          <p:stCondLst>
                                            <p:cond delay="0"/>
                                          </p:stCondLst>
                                        </p:cTn>
                                        <p:tgtEl>
                                          <p:spTgt spid="76807">
                                            <p:txEl>
                                              <p:pRg st="6" end="6"/>
                                            </p:txEl>
                                          </p:spTgt>
                                        </p:tgtEl>
                                        <p:attrNameLst>
                                          <p:attrName>style.visibility</p:attrName>
                                        </p:attrNameLst>
                                      </p:cBhvr>
                                      <p:to>
                                        <p:strVal val="visible"/>
                                      </p:to>
                                    </p:set>
                                    <p:anim calcmode="lin" valueType="num">
                                      <p:cBhvr additive="base">
                                        <p:cTn id="7" dur="3000" fill="hold"/>
                                        <p:tgtEl>
                                          <p:spTgt spid="76807">
                                            <p:txEl>
                                              <p:pRg st="6" end="6"/>
                                            </p:txEl>
                                          </p:spTgt>
                                        </p:tgtEl>
                                        <p:attrNameLst>
                                          <p:attrName>ppt_x</p:attrName>
                                        </p:attrNameLst>
                                      </p:cBhvr>
                                      <p:tavLst>
                                        <p:tav tm="0">
                                          <p:val>
                                            <p:strVal val="0-#ppt_w/2"/>
                                          </p:val>
                                        </p:tav>
                                        <p:tav tm="100000">
                                          <p:val>
                                            <p:strVal val="#ppt_x"/>
                                          </p:val>
                                        </p:tav>
                                      </p:tavLst>
                                    </p:anim>
                                    <p:anim calcmode="lin" valueType="num">
                                      <p:cBhvr additive="base">
                                        <p:cTn id="8" dur="3000" fill="hold"/>
                                        <p:tgtEl>
                                          <p:spTgt spid="7680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304800"/>
            <a:ext cx="7772400" cy="1143000"/>
          </a:xfrm>
        </p:spPr>
        <p:txBody>
          <a:bodyPr/>
          <a:lstStyle/>
          <a:p>
            <a:pPr eaLnBrk="1" hangingPunct="1"/>
            <a:r>
              <a:rPr lang="en-US" smtClean="0">
                <a:solidFill>
                  <a:srgbClr val="00FFFF"/>
                </a:solidFill>
              </a:rPr>
              <a:t>Presentation Outline</a:t>
            </a:r>
          </a:p>
        </p:txBody>
      </p:sp>
      <p:sp>
        <p:nvSpPr>
          <p:cNvPr id="33795" name="Rectangle 3"/>
          <p:cNvSpPr>
            <a:spLocks noGrp="1" noChangeArrowheads="1"/>
          </p:cNvSpPr>
          <p:nvPr>
            <p:ph type="body" idx="1"/>
          </p:nvPr>
        </p:nvSpPr>
        <p:spPr>
          <a:xfrm>
            <a:off x="685800" y="1676400"/>
            <a:ext cx="7772400" cy="4495800"/>
          </a:xfrm>
        </p:spPr>
        <p:txBody>
          <a:bodyPr/>
          <a:lstStyle/>
          <a:p>
            <a:pPr eaLnBrk="1" hangingPunct="1"/>
            <a:r>
              <a:rPr lang="en-US" sz="2800" smtClean="0">
                <a:solidFill>
                  <a:srgbClr val="FF99FF"/>
                </a:solidFill>
              </a:rPr>
              <a:t>Groundwater in Hydrologic Cycle</a:t>
            </a:r>
          </a:p>
          <a:p>
            <a:pPr eaLnBrk="1" hangingPunct="1"/>
            <a:r>
              <a:rPr lang="en-US" sz="2800" smtClean="0">
                <a:solidFill>
                  <a:srgbClr val="FFFF99"/>
                </a:solidFill>
              </a:rPr>
              <a:t>Groundwater in National Water Policy - 2012</a:t>
            </a:r>
          </a:p>
          <a:p>
            <a:pPr eaLnBrk="1" hangingPunct="1"/>
            <a:r>
              <a:rPr lang="en-US" sz="2800" smtClean="0">
                <a:solidFill>
                  <a:srgbClr val="FF99FF"/>
                </a:solidFill>
              </a:rPr>
              <a:t>Groundwater Balance Equation</a:t>
            </a:r>
          </a:p>
          <a:p>
            <a:pPr eaLnBrk="1" hangingPunct="1"/>
            <a:r>
              <a:rPr lang="en-US" sz="2800" smtClean="0">
                <a:solidFill>
                  <a:srgbClr val="FFFF99"/>
                </a:solidFill>
              </a:rPr>
              <a:t>Data Requirements</a:t>
            </a:r>
          </a:p>
          <a:p>
            <a:pPr eaLnBrk="1" hangingPunct="1"/>
            <a:r>
              <a:rPr lang="en-US" sz="2800" smtClean="0">
                <a:solidFill>
                  <a:srgbClr val="FF99FF"/>
                </a:solidFill>
              </a:rPr>
              <a:t>Groundwater Resource Estimation Methodology</a:t>
            </a:r>
          </a:p>
          <a:p>
            <a:pPr eaLnBrk="1" hangingPunct="1"/>
            <a:r>
              <a:rPr lang="en-US" sz="2800" smtClean="0">
                <a:solidFill>
                  <a:srgbClr val="FFFF99"/>
                </a:solidFill>
              </a:rPr>
              <a:t>Estimation of Groundwater Balance Components</a:t>
            </a:r>
          </a:p>
          <a:p>
            <a:pPr eaLnBrk="1" hangingPunct="1"/>
            <a:r>
              <a:rPr lang="en-US" sz="2800" smtClean="0">
                <a:solidFill>
                  <a:srgbClr val="FF99FF"/>
                </a:solidFill>
              </a:rPr>
              <a:t>Establishment of Recharge Coefficient</a:t>
            </a:r>
          </a:p>
          <a:p>
            <a:pPr eaLnBrk="1" hangingPunct="1">
              <a:buFont typeface="Wingdings" pitchFamily="2" charset="2"/>
              <a:buNone/>
            </a:pPr>
            <a:endParaRPr lang="en-US" sz="2800" smtClean="0">
              <a:solidFill>
                <a:srgbClr val="FF99FF"/>
              </a:solidFill>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7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7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7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7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79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7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Text Box 2"/>
          <p:cNvSpPr txBox="1">
            <a:spLocks noChangeArrowheads="1"/>
          </p:cNvSpPr>
          <p:nvPr/>
        </p:nvSpPr>
        <p:spPr bwMode="auto">
          <a:xfrm>
            <a:off x="457200" y="2743200"/>
            <a:ext cx="8229600" cy="701675"/>
          </a:xfrm>
          <a:prstGeom prst="rect">
            <a:avLst/>
          </a:prstGeom>
          <a:noFill/>
          <a:ln w="12700">
            <a:noFill/>
            <a:miter lim="800000"/>
            <a:headEnd/>
            <a:tailEnd/>
          </a:ln>
        </p:spPr>
        <p:txBody>
          <a:bodyPr>
            <a:spAutoFit/>
          </a:bodyPr>
          <a:lstStyle/>
          <a:p>
            <a:pPr eaLnBrk="0" hangingPunct="0">
              <a:spcBef>
                <a:spcPct val="50000"/>
              </a:spcBef>
            </a:pPr>
            <a:r>
              <a:rPr lang="en-US" sz="4000" b="1">
                <a:solidFill>
                  <a:srgbClr val="CC00CC"/>
                </a:solidFill>
              </a:rPr>
              <a:t>Groundwater in Hydrologic Cycle</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17442">
                                            <p:txEl>
                                              <p:pRg st="0" end="0"/>
                                            </p:txEl>
                                          </p:spTgt>
                                        </p:tgtEl>
                                        <p:attrNameLst>
                                          <p:attrName>style.visibility</p:attrName>
                                        </p:attrNameLst>
                                      </p:cBhvr>
                                      <p:to>
                                        <p:strVal val="visible"/>
                                      </p:to>
                                    </p:set>
                                    <p:animEffect transition="in" filter="blinds(horizontal)">
                                      <p:cBhvr>
                                        <p:cTn id="7" dur="500"/>
                                        <p:tgtEl>
                                          <p:spTgt spid="3174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hcycle7"/>
          <p:cNvPicPr>
            <a:picLocks noChangeAspect="1" noChangeArrowheads="1" noCrop="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zones"/>
          <p:cNvPicPr>
            <a:picLocks noChangeAspect="1" noChangeArrowheads="1"/>
          </p:cNvPicPr>
          <p:nvPr/>
        </p:nvPicPr>
        <p:blipFill>
          <a:blip r:embed="rId2" cstate="print"/>
          <a:srcRect/>
          <a:stretch>
            <a:fillRect/>
          </a:stretch>
        </p:blipFill>
        <p:spPr bwMode="auto">
          <a:xfrm>
            <a:off x="228600" y="838200"/>
            <a:ext cx="5305425" cy="5334000"/>
          </a:xfrm>
          <a:prstGeom prst="rect">
            <a:avLst/>
          </a:prstGeom>
          <a:noFill/>
          <a:ln w="9525">
            <a:noFill/>
            <a:miter lim="800000"/>
            <a:headEnd/>
            <a:tailEnd/>
          </a:ln>
        </p:spPr>
      </p:pic>
      <p:sp>
        <p:nvSpPr>
          <p:cNvPr id="270339" name="Text Box 3"/>
          <p:cNvSpPr txBox="1">
            <a:spLocks noChangeArrowheads="1"/>
          </p:cNvSpPr>
          <p:nvPr/>
        </p:nvSpPr>
        <p:spPr bwMode="auto">
          <a:xfrm>
            <a:off x="1828800" y="0"/>
            <a:ext cx="5191125" cy="579438"/>
          </a:xfrm>
          <a:prstGeom prst="rect">
            <a:avLst/>
          </a:prstGeom>
          <a:noFill/>
          <a:ln w="9525">
            <a:noFill/>
            <a:miter lim="800000"/>
            <a:headEnd/>
            <a:tailEnd/>
          </a:ln>
          <a:effectLst/>
        </p:spPr>
        <p:txBody>
          <a:bodyPr wrap="none">
            <a:spAutoFit/>
          </a:bodyPr>
          <a:lstStyle/>
          <a:p>
            <a:pPr>
              <a:defRPr/>
            </a:pPr>
            <a:r>
              <a:rPr lang="en-US" sz="3200" b="1" u="sng">
                <a:effectLst>
                  <a:outerShdw blurRad="38100" dist="38100" dir="2700000" algn="tl">
                    <a:srgbClr val="C0C0C0"/>
                  </a:outerShdw>
                </a:effectLst>
              </a:rPr>
              <a:t>Types of Terrestrial Water</a:t>
            </a:r>
          </a:p>
        </p:txBody>
      </p:sp>
      <p:pic>
        <p:nvPicPr>
          <p:cNvPr id="270340" name="Picture 4" descr="well"/>
          <p:cNvPicPr>
            <a:picLocks noChangeAspect="1" noChangeArrowheads="1"/>
          </p:cNvPicPr>
          <p:nvPr/>
        </p:nvPicPr>
        <p:blipFill>
          <a:blip r:embed="rId3" cstate="print"/>
          <a:srcRect/>
          <a:stretch>
            <a:fillRect/>
          </a:stretch>
        </p:blipFill>
        <p:spPr bwMode="auto">
          <a:xfrm>
            <a:off x="7239000" y="5029200"/>
            <a:ext cx="1646238" cy="1668463"/>
          </a:xfrm>
          <a:prstGeom prst="rect">
            <a:avLst/>
          </a:prstGeom>
          <a:noFill/>
          <a:ln w="9525">
            <a:noFill/>
            <a:miter lim="800000"/>
            <a:headEnd/>
            <a:tailEnd/>
          </a:ln>
        </p:spPr>
      </p:pic>
      <p:pic>
        <p:nvPicPr>
          <p:cNvPr id="270341" name="Picture 5" descr="river"/>
          <p:cNvPicPr>
            <a:picLocks noChangeAspect="1" noChangeArrowheads="1"/>
          </p:cNvPicPr>
          <p:nvPr/>
        </p:nvPicPr>
        <p:blipFill>
          <a:blip r:embed="rId4" cstate="print"/>
          <a:srcRect/>
          <a:stretch>
            <a:fillRect/>
          </a:stretch>
        </p:blipFill>
        <p:spPr bwMode="auto">
          <a:xfrm>
            <a:off x="6477000" y="533400"/>
            <a:ext cx="2536825" cy="1897063"/>
          </a:xfrm>
          <a:prstGeom prst="rect">
            <a:avLst/>
          </a:prstGeom>
          <a:noFill/>
          <a:ln w="9525">
            <a:noFill/>
            <a:miter lim="800000"/>
            <a:headEnd/>
            <a:tailEnd/>
          </a:ln>
        </p:spPr>
      </p:pic>
      <p:pic>
        <p:nvPicPr>
          <p:cNvPr id="270342" name="Picture 6" descr="soil moisture"/>
          <p:cNvPicPr>
            <a:picLocks noChangeAspect="1" noChangeArrowheads="1"/>
          </p:cNvPicPr>
          <p:nvPr/>
        </p:nvPicPr>
        <p:blipFill>
          <a:blip r:embed="rId5" cstate="print"/>
          <a:srcRect/>
          <a:stretch>
            <a:fillRect/>
          </a:stretch>
        </p:blipFill>
        <p:spPr bwMode="auto">
          <a:xfrm>
            <a:off x="5410200" y="2438400"/>
            <a:ext cx="1714500" cy="2765425"/>
          </a:xfrm>
          <a:prstGeom prst="rect">
            <a:avLst/>
          </a:prstGeom>
          <a:noFill/>
          <a:ln w="9525">
            <a:noFill/>
            <a:miter lim="800000"/>
            <a:headEnd/>
            <a:tailEnd/>
          </a:ln>
        </p:spPr>
      </p:pic>
      <p:sp>
        <p:nvSpPr>
          <p:cNvPr id="270343" name="Line 7"/>
          <p:cNvSpPr>
            <a:spLocks noChangeShapeType="1"/>
          </p:cNvSpPr>
          <p:nvPr/>
        </p:nvSpPr>
        <p:spPr bwMode="auto">
          <a:xfrm>
            <a:off x="4343400" y="5410200"/>
            <a:ext cx="3200400" cy="76200"/>
          </a:xfrm>
          <a:prstGeom prst="line">
            <a:avLst/>
          </a:prstGeom>
          <a:noFill/>
          <a:ln w="38100">
            <a:solidFill>
              <a:srgbClr val="333399"/>
            </a:solidFill>
            <a:round/>
            <a:headEnd/>
            <a:tailEnd type="triangle" w="med" len="med"/>
          </a:ln>
        </p:spPr>
        <p:txBody>
          <a:bodyPr/>
          <a:lstStyle/>
          <a:p>
            <a:endParaRPr lang="en-IN"/>
          </a:p>
        </p:txBody>
      </p:sp>
      <p:sp>
        <p:nvSpPr>
          <p:cNvPr id="270344" name="Text Box 8"/>
          <p:cNvSpPr txBox="1">
            <a:spLocks noChangeArrowheads="1"/>
          </p:cNvSpPr>
          <p:nvPr/>
        </p:nvSpPr>
        <p:spPr bwMode="auto">
          <a:xfrm>
            <a:off x="5105400" y="5715000"/>
            <a:ext cx="2163763" cy="457200"/>
          </a:xfrm>
          <a:prstGeom prst="rect">
            <a:avLst/>
          </a:prstGeom>
          <a:noFill/>
          <a:ln w="9525">
            <a:noFill/>
            <a:miter lim="800000"/>
            <a:headEnd/>
            <a:tailEnd/>
          </a:ln>
          <a:effectLst/>
        </p:spPr>
        <p:txBody>
          <a:bodyPr wrap="none">
            <a:spAutoFit/>
          </a:bodyPr>
          <a:lstStyle/>
          <a:p>
            <a:pPr>
              <a:defRPr/>
            </a:pPr>
            <a:r>
              <a:rPr lang="en-US" sz="2400" b="1">
                <a:solidFill>
                  <a:srgbClr val="000099"/>
                </a:solidFill>
                <a:effectLst>
                  <a:outerShdw blurRad="38100" dist="38100" dir="2700000" algn="tl">
                    <a:srgbClr val="C0C0C0"/>
                  </a:outerShdw>
                </a:effectLst>
              </a:rPr>
              <a:t>Ground water</a:t>
            </a:r>
          </a:p>
        </p:txBody>
      </p:sp>
      <p:sp>
        <p:nvSpPr>
          <p:cNvPr id="270345" name="Line 9"/>
          <p:cNvSpPr>
            <a:spLocks noChangeShapeType="1"/>
          </p:cNvSpPr>
          <p:nvPr/>
        </p:nvSpPr>
        <p:spPr bwMode="auto">
          <a:xfrm>
            <a:off x="3581400" y="2971800"/>
            <a:ext cx="2667000" cy="1295400"/>
          </a:xfrm>
          <a:prstGeom prst="line">
            <a:avLst/>
          </a:prstGeom>
          <a:noFill/>
          <a:ln w="38100">
            <a:solidFill>
              <a:srgbClr val="800000"/>
            </a:solidFill>
            <a:round/>
            <a:headEnd/>
            <a:tailEnd type="triangle" w="med" len="med"/>
          </a:ln>
        </p:spPr>
        <p:txBody>
          <a:bodyPr/>
          <a:lstStyle/>
          <a:p>
            <a:endParaRPr lang="en-IN"/>
          </a:p>
        </p:txBody>
      </p:sp>
      <p:sp>
        <p:nvSpPr>
          <p:cNvPr id="270346" name="Text Box 10"/>
          <p:cNvSpPr txBox="1">
            <a:spLocks noChangeArrowheads="1"/>
          </p:cNvSpPr>
          <p:nvPr/>
        </p:nvSpPr>
        <p:spPr bwMode="auto">
          <a:xfrm>
            <a:off x="7239000" y="3581400"/>
            <a:ext cx="1454150" cy="822325"/>
          </a:xfrm>
          <a:prstGeom prst="rect">
            <a:avLst/>
          </a:prstGeom>
          <a:noFill/>
          <a:ln w="9525">
            <a:noFill/>
            <a:miter lim="800000"/>
            <a:headEnd/>
            <a:tailEnd/>
          </a:ln>
          <a:effectLst/>
        </p:spPr>
        <p:txBody>
          <a:bodyPr wrap="none">
            <a:spAutoFit/>
          </a:bodyPr>
          <a:lstStyle/>
          <a:p>
            <a:pPr algn="ctr">
              <a:defRPr/>
            </a:pPr>
            <a:r>
              <a:rPr lang="en-US" sz="2400" b="1">
                <a:solidFill>
                  <a:srgbClr val="663300"/>
                </a:solidFill>
                <a:effectLst>
                  <a:outerShdw blurRad="38100" dist="38100" dir="2700000" algn="tl">
                    <a:srgbClr val="C0C0C0"/>
                  </a:outerShdw>
                </a:effectLst>
              </a:rPr>
              <a:t>Soil</a:t>
            </a:r>
          </a:p>
          <a:p>
            <a:pPr algn="ctr">
              <a:defRPr/>
            </a:pPr>
            <a:r>
              <a:rPr lang="en-US" sz="2400" b="1">
                <a:solidFill>
                  <a:srgbClr val="663300"/>
                </a:solidFill>
                <a:effectLst>
                  <a:outerShdw blurRad="38100" dist="38100" dir="2700000" algn="tl">
                    <a:srgbClr val="C0C0C0"/>
                  </a:outerShdw>
                </a:effectLst>
              </a:rPr>
              <a:t>Moisture</a:t>
            </a:r>
          </a:p>
        </p:txBody>
      </p:sp>
      <p:sp>
        <p:nvSpPr>
          <p:cNvPr id="270347" name="Line 11"/>
          <p:cNvSpPr>
            <a:spLocks noChangeShapeType="1"/>
          </p:cNvSpPr>
          <p:nvPr/>
        </p:nvSpPr>
        <p:spPr bwMode="auto">
          <a:xfrm flipV="1">
            <a:off x="5029200" y="1828800"/>
            <a:ext cx="2057400" cy="609600"/>
          </a:xfrm>
          <a:prstGeom prst="line">
            <a:avLst/>
          </a:prstGeom>
          <a:noFill/>
          <a:ln w="38100">
            <a:solidFill>
              <a:srgbClr val="00FFFF"/>
            </a:solidFill>
            <a:round/>
            <a:headEnd/>
            <a:tailEnd type="triangle" w="med" len="med"/>
          </a:ln>
        </p:spPr>
        <p:txBody>
          <a:bodyPr/>
          <a:lstStyle/>
          <a:p>
            <a:endParaRPr lang="en-IN"/>
          </a:p>
        </p:txBody>
      </p:sp>
      <p:sp>
        <p:nvSpPr>
          <p:cNvPr id="270348" name="Text Box 12"/>
          <p:cNvSpPr txBox="1">
            <a:spLocks noChangeArrowheads="1"/>
          </p:cNvSpPr>
          <p:nvPr/>
        </p:nvSpPr>
        <p:spPr bwMode="auto">
          <a:xfrm>
            <a:off x="4953000" y="1295400"/>
            <a:ext cx="1303338" cy="822325"/>
          </a:xfrm>
          <a:prstGeom prst="rect">
            <a:avLst/>
          </a:prstGeom>
          <a:noFill/>
          <a:ln w="9525">
            <a:noFill/>
            <a:miter lim="800000"/>
            <a:headEnd/>
            <a:tailEnd/>
          </a:ln>
        </p:spPr>
        <p:txBody>
          <a:bodyPr wrap="none">
            <a:spAutoFit/>
          </a:bodyPr>
          <a:lstStyle/>
          <a:p>
            <a:pPr algn="ctr"/>
            <a:r>
              <a:rPr lang="en-US" sz="2400" b="1">
                <a:solidFill>
                  <a:srgbClr val="00FFFF"/>
                </a:solidFill>
              </a:rPr>
              <a:t>Surface</a:t>
            </a:r>
          </a:p>
          <a:p>
            <a:pPr algn="ctr"/>
            <a:r>
              <a:rPr lang="en-US" sz="2400" b="1">
                <a:solidFill>
                  <a:srgbClr val="00FFFF"/>
                </a:solidFill>
              </a:rPr>
              <a:t>Water</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70340"/>
                                        </p:tgtEl>
                                        <p:attrNameLst>
                                          <p:attrName>style.visibility</p:attrName>
                                        </p:attrNameLst>
                                      </p:cBhvr>
                                      <p:to>
                                        <p:strVal val="visible"/>
                                      </p:to>
                                    </p:set>
                                    <p:anim calcmode="lin" valueType="num">
                                      <p:cBhvr>
                                        <p:cTn id="7" dur="500" fill="hold"/>
                                        <p:tgtEl>
                                          <p:spTgt spid="270340"/>
                                        </p:tgtEl>
                                        <p:attrNameLst>
                                          <p:attrName>ppt_w</p:attrName>
                                        </p:attrNameLst>
                                      </p:cBhvr>
                                      <p:tavLst>
                                        <p:tav tm="0">
                                          <p:val>
                                            <p:fltVal val="0"/>
                                          </p:val>
                                        </p:tav>
                                        <p:tav tm="100000">
                                          <p:val>
                                            <p:strVal val="#ppt_w"/>
                                          </p:val>
                                        </p:tav>
                                      </p:tavLst>
                                    </p:anim>
                                    <p:anim calcmode="lin" valueType="num">
                                      <p:cBhvr>
                                        <p:cTn id="8" dur="500" fill="hold"/>
                                        <p:tgtEl>
                                          <p:spTgt spid="27034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70343"/>
                                        </p:tgtEl>
                                        <p:attrNameLst>
                                          <p:attrName>style.visibility</p:attrName>
                                        </p:attrNameLst>
                                      </p:cBhvr>
                                      <p:to>
                                        <p:strVal val="visible"/>
                                      </p:to>
                                    </p:set>
                                    <p:anim calcmode="lin" valueType="num">
                                      <p:cBhvr additive="base">
                                        <p:cTn id="12" dur="500" fill="hold"/>
                                        <p:tgtEl>
                                          <p:spTgt spid="270343"/>
                                        </p:tgtEl>
                                        <p:attrNameLst>
                                          <p:attrName>ppt_x</p:attrName>
                                        </p:attrNameLst>
                                      </p:cBhvr>
                                      <p:tavLst>
                                        <p:tav tm="0">
                                          <p:val>
                                            <p:strVal val="0-#ppt_w/2"/>
                                          </p:val>
                                        </p:tav>
                                        <p:tav tm="100000">
                                          <p:val>
                                            <p:strVal val="#ppt_x"/>
                                          </p:val>
                                        </p:tav>
                                      </p:tavLst>
                                    </p:anim>
                                    <p:anim calcmode="lin" valueType="num">
                                      <p:cBhvr additive="base">
                                        <p:cTn id="13" dur="500" fill="hold"/>
                                        <p:tgtEl>
                                          <p:spTgt spid="270343"/>
                                        </p:tgtEl>
                                        <p:attrNameLst>
                                          <p:attrName>ppt_y</p:attrName>
                                        </p:attrNameLst>
                                      </p:cBhvr>
                                      <p:tavLst>
                                        <p:tav tm="0">
                                          <p:val>
                                            <p:strVal val="#ppt_y"/>
                                          </p:val>
                                        </p:tav>
                                        <p:tav tm="100000">
                                          <p:val>
                                            <p:strVal val="#ppt_y"/>
                                          </p:val>
                                        </p:tav>
                                      </p:tavLst>
                                    </p:anim>
                                  </p:childTnLst>
                                </p:cTn>
                              </p:par>
                              <p:par>
                                <p:cTn id="14" presetID="1" presetClass="entr" presetSubtype="0" fill="hold" grpId="0" nodeType="withEffect">
                                  <p:stCondLst>
                                    <p:cond delay="0"/>
                                  </p:stCondLst>
                                  <p:childTnLst>
                                    <p:set>
                                      <p:cBhvr>
                                        <p:cTn id="15" dur="1" fill="hold">
                                          <p:stCondLst>
                                            <p:cond delay="499"/>
                                          </p:stCondLst>
                                        </p:cTn>
                                        <p:tgtEl>
                                          <p:spTgt spid="27034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nodeType="clickEffect">
                                  <p:stCondLst>
                                    <p:cond delay="0"/>
                                  </p:stCondLst>
                                  <p:childTnLst>
                                    <p:set>
                                      <p:cBhvr>
                                        <p:cTn id="19" dur="1" fill="hold">
                                          <p:stCondLst>
                                            <p:cond delay="0"/>
                                          </p:stCondLst>
                                        </p:cTn>
                                        <p:tgtEl>
                                          <p:spTgt spid="270342"/>
                                        </p:tgtEl>
                                        <p:attrNameLst>
                                          <p:attrName>style.visibility</p:attrName>
                                        </p:attrNameLst>
                                      </p:cBhvr>
                                      <p:to>
                                        <p:strVal val="visible"/>
                                      </p:to>
                                    </p:set>
                                    <p:anim calcmode="lin" valueType="num">
                                      <p:cBhvr>
                                        <p:cTn id="20" dur="500" fill="hold"/>
                                        <p:tgtEl>
                                          <p:spTgt spid="270342"/>
                                        </p:tgtEl>
                                        <p:attrNameLst>
                                          <p:attrName>ppt_w</p:attrName>
                                        </p:attrNameLst>
                                      </p:cBhvr>
                                      <p:tavLst>
                                        <p:tav tm="0">
                                          <p:val>
                                            <p:fltVal val="0"/>
                                          </p:val>
                                        </p:tav>
                                        <p:tav tm="100000">
                                          <p:val>
                                            <p:strVal val="#ppt_w"/>
                                          </p:val>
                                        </p:tav>
                                      </p:tavLst>
                                    </p:anim>
                                    <p:anim calcmode="lin" valueType="num">
                                      <p:cBhvr>
                                        <p:cTn id="21" dur="500" fill="hold"/>
                                        <p:tgtEl>
                                          <p:spTgt spid="270342"/>
                                        </p:tgtEl>
                                        <p:attrNameLst>
                                          <p:attrName>ppt_h</p:attrName>
                                        </p:attrNameLst>
                                      </p:cBhvr>
                                      <p:tavLst>
                                        <p:tav tm="0">
                                          <p:val>
                                            <p:fltVal val="0"/>
                                          </p:val>
                                        </p:tav>
                                        <p:tav tm="100000">
                                          <p:val>
                                            <p:strVal val="#ppt_h"/>
                                          </p:val>
                                        </p:tav>
                                      </p:tavLst>
                                    </p:anim>
                                  </p:childTnLst>
                                </p:cTn>
                              </p:par>
                            </p:childTnLst>
                          </p:cTn>
                        </p:par>
                        <p:par>
                          <p:cTn id="22" fill="hold">
                            <p:stCondLst>
                              <p:cond delay="500"/>
                            </p:stCondLst>
                            <p:childTnLst>
                              <p:par>
                                <p:cTn id="23" presetID="2" presetClass="entr" presetSubtype="9" fill="hold" grpId="0" nodeType="afterEffect">
                                  <p:stCondLst>
                                    <p:cond delay="0"/>
                                  </p:stCondLst>
                                  <p:childTnLst>
                                    <p:set>
                                      <p:cBhvr>
                                        <p:cTn id="24" dur="1" fill="hold">
                                          <p:stCondLst>
                                            <p:cond delay="0"/>
                                          </p:stCondLst>
                                        </p:cTn>
                                        <p:tgtEl>
                                          <p:spTgt spid="270345"/>
                                        </p:tgtEl>
                                        <p:attrNameLst>
                                          <p:attrName>style.visibility</p:attrName>
                                        </p:attrNameLst>
                                      </p:cBhvr>
                                      <p:to>
                                        <p:strVal val="visible"/>
                                      </p:to>
                                    </p:set>
                                    <p:anim calcmode="lin" valueType="num">
                                      <p:cBhvr additive="base">
                                        <p:cTn id="25" dur="500" fill="hold"/>
                                        <p:tgtEl>
                                          <p:spTgt spid="270345"/>
                                        </p:tgtEl>
                                        <p:attrNameLst>
                                          <p:attrName>ppt_x</p:attrName>
                                        </p:attrNameLst>
                                      </p:cBhvr>
                                      <p:tavLst>
                                        <p:tav tm="0">
                                          <p:val>
                                            <p:strVal val="0-#ppt_w/2"/>
                                          </p:val>
                                        </p:tav>
                                        <p:tav tm="100000">
                                          <p:val>
                                            <p:strVal val="#ppt_x"/>
                                          </p:val>
                                        </p:tav>
                                      </p:tavLst>
                                    </p:anim>
                                    <p:anim calcmode="lin" valueType="num">
                                      <p:cBhvr additive="base">
                                        <p:cTn id="26" dur="500" fill="hold"/>
                                        <p:tgtEl>
                                          <p:spTgt spid="270345"/>
                                        </p:tgtEl>
                                        <p:attrNameLst>
                                          <p:attrName>ppt_y</p:attrName>
                                        </p:attrNameLst>
                                      </p:cBhvr>
                                      <p:tavLst>
                                        <p:tav tm="0">
                                          <p:val>
                                            <p:strVal val="0-#ppt_h/2"/>
                                          </p:val>
                                        </p:tav>
                                        <p:tav tm="100000">
                                          <p:val>
                                            <p:strVal val="#ppt_y"/>
                                          </p:val>
                                        </p:tav>
                                      </p:tavLst>
                                    </p:anim>
                                  </p:childTnLst>
                                </p:cTn>
                              </p:par>
                              <p:par>
                                <p:cTn id="27" presetID="1" presetClass="entr" presetSubtype="0" fill="hold" grpId="0" nodeType="withEffect">
                                  <p:stCondLst>
                                    <p:cond delay="0"/>
                                  </p:stCondLst>
                                  <p:childTnLst>
                                    <p:set>
                                      <p:cBhvr>
                                        <p:cTn id="28" dur="1" fill="hold">
                                          <p:stCondLst>
                                            <p:cond delay="499"/>
                                          </p:stCondLst>
                                        </p:cTn>
                                        <p:tgtEl>
                                          <p:spTgt spid="27034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nodeType="clickEffect">
                                  <p:stCondLst>
                                    <p:cond delay="0"/>
                                  </p:stCondLst>
                                  <p:childTnLst>
                                    <p:set>
                                      <p:cBhvr>
                                        <p:cTn id="32" dur="1" fill="hold">
                                          <p:stCondLst>
                                            <p:cond delay="0"/>
                                          </p:stCondLst>
                                        </p:cTn>
                                        <p:tgtEl>
                                          <p:spTgt spid="270341"/>
                                        </p:tgtEl>
                                        <p:attrNameLst>
                                          <p:attrName>style.visibility</p:attrName>
                                        </p:attrNameLst>
                                      </p:cBhvr>
                                      <p:to>
                                        <p:strVal val="visible"/>
                                      </p:to>
                                    </p:set>
                                    <p:anim calcmode="lin" valueType="num">
                                      <p:cBhvr>
                                        <p:cTn id="33" dur="500" fill="hold"/>
                                        <p:tgtEl>
                                          <p:spTgt spid="270341"/>
                                        </p:tgtEl>
                                        <p:attrNameLst>
                                          <p:attrName>ppt_w</p:attrName>
                                        </p:attrNameLst>
                                      </p:cBhvr>
                                      <p:tavLst>
                                        <p:tav tm="0">
                                          <p:val>
                                            <p:fltVal val="0"/>
                                          </p:val>
                                        </p:tav>
                                        <p:tav tm="100000">
                                          <p:val>
                                            <p:strVal val="#ppt_w"/>
                                          </p:val>
                                        </p:tav>
                                      </p:tavLst>
                                    </p:anim>
                                    <p:anim calcmode="lin" valueType="num">
                                      <p:cBhvr>
                                        <p:cTn id="34" dur="500" fill="hold"/>
                                        <p:tgtEl>
                                          <p:spTgt spid="270341"/>
                                        </p:tgtEl>
                                        <p:attrNameLst>
                                          <p:attrName>ppt_h</p:attrName>
                                        </p:attrNameLst>
                                      </p:cBhvr>
                                      <p:tavLst>
                                        <p:tav tm="0">
                                          <p:val>
                                            <p:fltVal val="0"/>
                                          </p:val>
                                        </p:tav>
                                        <p:tav tm="100000">
                                          <p:val>
                                            <p:strVal val="#ppt_h"/>
                                          </p:val>
                                        </p:tav>
                                      </p:tavLst>
                                    </p:anim>
                                  </p:childTnLst>
                                </p:cTn>
                              </p:par>
                              <p:par>
                                <p:cTn id="35" presetID="2" presetClass="entr" presetSubtype="12" fill="hold" grpId="0" nodeType="withEffect">
                                  <p:stCondLst>
                                    <p:cond delay="0"/>
                                  </p:stCondLst>
                                  <p:childTnLst>
                                    <p:set>
                                      <p:cBhvr>
                                        <p:cTn id="36" dur="1" fill="hold">
                                          <p:stCondLst>
                                            <p:cond delay="0"/>
                                          </p:stCondLst>
                                        </p:cTn>
                                        <p:tgtEl>
                                          <p:spTgt spid="270347"/>
                                        </p:tgtEl>
                                        <p:attrNameLst>
                                          <p:attrName>style.visibility</p:attrName>
                                        </p:attrNameLst>
                                      </p:cBhvr>
                                      <p:to>
                                        <p:strVal val="visible"/>
                                      </p:to>
                                    </p:set>
                                    <p:anim calcmode="lin" valueType="num">
                                      <p:cBhvr additive="base">
                                        <p:cTn id="37" dur="500" fill="hold"/>
                                        <p:tgtEl>
                                          <p:spTgt spid="270347"/>
                                        </p:tgtEl>
                                        <p:attrNameLst>
                                          <p:attrName>ppt_x</p:attrName>
                                        </p:attrNameLst>
                                      </p:cBhvr>
                                      <p:tavLst>
                                        <p:tav tm="0">
                                          <p:val>
                                            <p:strVal val="0-#ppt_w/2"/>
                                          </p:val>
                                        </p:tav>
                                        <p:tav tm="100000">
                                          <p:val>
                                            <p:strVal val="#ppt_x"/>
                                          </p:val>
                                        </p:tav>
                                      </p:tavLst>
                                    </p:anim>
                                    <p:anim calcmode="lin" valueType="num">
                                      <p:cBhvr additive="base">
                                        <p:cTn id="38" dur="500" fill="hold"/>
                                        <p:tgtEl>
                                          <p:spTgt spid="270347"/>
                                        </p:tgtEl>
                                        <p:attrNameLst>
                                          <p:attrName>ppt_y</p:attrName>
                                        </p:attrNameLst>
                                      </p:cBhvr>
                                      <p:tavLst>
                                        <p:tav tm="0">
                                          <p:val>
                                            <p:strVal val="1+#ppt_h/2"/>
                                          </p:val>
                                        </p:tav>
                                        <p:tav tm="100000">
                                          <p:val>
                                            <p:strVal val="#ppt_y"/>
                                          </p:val>
                                        </p:tav>
                                      </p:tavLst>
                                    </p:anim>
                                  </p:childTnLst>
                                </p:cTn>
                              </p:par>
                              <p:par>
                                <p:cTn id="39" presetID="1" presetClass="entr" presetSubtype="0" fill="hold" grpId="0" nodeType="withEffect">
                                  <p:stCondLst>
                                    <p:cond delay="0"/>
                                  </p:stCondLst>
                                  <p:childTnLst>
                                    <p:set>
                                      <p:cBhvr>
                                        <p:cTn id="40" dur="1" fill="hold">
                                          <p:stCondLst>
                                            <p:cond delay="499"/>
                                          </p:stCondLst>
                                        </p:cTn>
                                        <p:tgtEl>
                                          <p:spTgt spid="2703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43" grpId="0" animBg="1"/>
      <p:bldP spid="270344" grpId="0" autoUpdateAnimBg="0"/>
      <p:bldP spid="270345" grpId="0" animBg="1"/>
      <p:bldP spid="270346" grpId="0" autoUpdateAnimBg="0"/>
      <p:bldP spid="270347" grpId="0" animBg="1"/>
      <p:bldP spid="270348"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zones"/>
          <p:cNvPicPr>
            <a:picLocks noChangeAspect="1" noChangeArrowheads="1"/>
          </p:cNvPicPr>
          <p:nvPr/>
        </p:nvPicPr>
        <p:blipFill>
          <a:blip r:embed="rId2" cstate="print"/>
          <a:srcRect/>
          <a:stretch>
            <a:fillRect/>
          </a:stretch>
        </p:blipFill>
        <p:spPr bwMode="auto">
          <a:xfrm>
            <a:off x="3048000" y="2057400"/>
            <a:ext cx="5562600" cy="2811463"/>
          </a:xfrm>
          <a:prstGeom prst="rect">
            <a:avLst/>
          </a:prstGeom>
          <a:noFill/>
          <a:ln w="9525">
            <a:noFill/>
            <a:miter lim="800000"/>
            <a:headEnd/>
            <a:tailEnd/>
          </a:ln>
        </p:spPr>
      </p:pic>
      <p:pic>
        <p:nvPicPr>
          <p:cNvPr id="29699" name="Picture 3" descr="porosity"/>
          <p:cNvPicPr>
            <a:picLocks noChangeAspect="1" noChangeArrowheads="1"/>
          </p:cNvPicPr>
          <p:nvPr/>
        </p:nvPicPr>
        <p:blipFill>
          <a:blip r:embed="rId3" cstate="print"/>
          <a:srcRect/>
          <a:stretch>
            <a:fillRect/>
          </a:stretch>
        </p:blipFill>
        <p:spPr bwMode="auto">
          <a:xfrm>
            <a:off x="304800" y="1676400"/>
            <a:ext cx="2389188" cy="3478213"/>
          </a:xfrm>
          <a:prstGeom prst="rect">
            <a:avLst/>
          </a:prstGeom>
          <a:noFill/>
          <a:ln w="9525">
            <a:noFill/>
            <a:miter lim="800000"/>
            <a:headEnd/>
            <a:tailEnd/>
          </a:ln>
        </p:spPr>
      </p:pic>
      <p:pic>
        <p:nvPicPr>
          <p:cNvPr id="271364" name="Picture 4" descr="zones"/>
          <p:cNvPicPr>
            <a:picLocks noChangeAspect="1" noChangeArrowheads="1"/>
          </p:cNvPicPr>
          <p:nvPr/>
        </p:nvPicPr>
        <p:blipFill>
          <a:blip r:embed="rId2" cstate="print"/>
          <a:srcRect/>
          <a:stretch>
            <a:fillRect/>
          </a:stretch>
        </p:blipFill>
        <p:spPr bwMode="auto">
          <a:xfrm>
            <a:off x="3048000" y="2057400"/>
            <a:ext cx="5562600" cy="2811463"/>
          </a:xfrm>
          <a:prstGeom prst="rect">
            <a:avLst/>
          </a:prstGeom>
          <a:noFill/>
          <a:ln w="9525">
            <a:noFill/>
            <a:miter lim="800000"/>
            <a:headEnd/>
            <a:tailEnd/>
          </a:ln>
        </p:spPr>
      </p:pic>
      <p:pic>
        <p:nvPicPr>
          <p:cNvPr id="271365" name="Picture 5" descr="porosity"/>
          <p:cNvPicPr>
            <a:picLocks noChangeAspect="1" noChangeArrowheads="1"/>
          </p:cNvPicPr>
          <p:nvPr/>
        </p:nvPicPr>
        <p:blipFill>
          <a:blip r:embed="rId3" cstate="print"/>
          <a:srcRect/>
          <a:stretch>
            <a:fillRect/>
          </a:stretch>
        </p:blipFill>
        <p:spPr bwMode="auto">
          <a:xfrm>
            <a:off x="304800" y="1676400"/>
            <a:ext cx="2389188" cy="3478213"/>
          </a:xfrm>
          <a:prstGeom prst="rect">
            <a:avLst/>
          </a:prstGeom>
          <a:noFill/>
          <a:ln w="9525">
            <a:noFill/>
            <a:miter lim="800000"/>
            <a:headEnd/>
            <a:tailEnd/>
          </a:ln>
        </p:spPr>
      </p:pic>
      <p:sp>
        <p:nvSpPr>
          <p:cNvPr id="271366" name="Text Box 6"/>
          <p:cNvSpPr txBox="1">
            <a:spLocks noChangeArrowheads="1"/>
          </p:cNvSpPr>
          <p:nvPr/>
        </p:nvSpPr>
        <p:spPr bwMode="auto">
          <a:xfrm>
            <a:off x="1752600" y="1066800"/>
            <a:ext cx="6867525" cy="822325"/>
          </a:xfrm>
          <a:prstGeom prst="rect">
            <a:avLst/>
          </a:prstGeom>
          <a:noFill/>
          <a:ln w="9525">
            <a:noFill/>
            <a:miter lim="800000"/>
            <a:headEnd/>
            <a:tailEnd/>
          </a:ln>
        </p:spPr>
        <p:txBody>
          <a:bodyPr wrap="none">
            <a:spAutoFit/>
          </a:bodyPr>
          <a:lstStyle/>
          <a:p>
            <a:pPr algn="ctr"/>
            <a:r>
              <a:rPr lang="en-US" sz="2400" b="1">
                <a:solidFill>
                  <a:srgbClr val="FF0000"/>
                </a:solidFill>
              </a:rPr>
              <a:t>Unsaturated Zone / Zone of Aeration / Vadose </a:t>
            </a:r>
          </a:p>
          <a:p>
            <a:pPr algn="ctr"/>
            <a:r>
              <a:rPr lang="en-US" sz="2400" b="1">
                <a:solidFill>
                  <a:srgbClr val="FF0000"/>
                </a:solidFill>
              </a:rPr>
              <a:t>(Soil Water)</a:t>
            </a:r>
          </a:p>
        </p:txBody>
      </p:sp>
      <p:sp>
        <p:nvSpPr>
          <p:cNvPr id="271367" name="Text Box 7"/>
          <p:cNvSpPr txBox="1">
            <a:spLocks noChangeArrowheads="1"/>
          </p:cNvSpPr>
          <p:nvPr/>
        </p:nvSpPr>
        <p:spPr bwMode="auto">
          <a:xfrm>
            <a:off x="1524000" y="533400"/>
            <a:ext cx="6408738" cy="457200"/>
          </a:xfrm>
          <a:prstGeom prst="rect">
            <a:avLst/>
          </a:prstGeom>
          <a:noFill/>
          <a:ln w="9525">
            <a:noFill/>
            <a:miter lim="800000"/>
            <a:headEnd/>
            <a:tailEnd/>
          </a:ln>
        </p:spPr>
        <p:txBody>
          <a:bodyPr wrap="none">
            <a:spAutoFit/>
          </a:bodyPr>
          <a:lstStyle/>
          <a:p>
            <a:r>
              <a:rPr lang="en-US" sz="2400" b="1">
                <a:solidFill>
                  <a:srgbClr val="FF0000"/>
                </a:solidFill>
              </a:rPr>
              <a:t>Pores Full of Combination of Air and Water</a:t>
            </a:r>
          </a:p>
        </p:txBody>
      </p:sp>
      <p:sp>
        <p:nvSpPr>
          <p:cNvPr id="271368" name="Line 8"/>
          <p:cNvSpPr>
            <a:spLocks noChangeShapeType="1"/>
          </p:cNvSpPr>
          <p:nvPr/>
        </p:nvSpPr>
        <p:spPr bwMode="auto">
          <a:xfrm>
            <a:off x="3962400" y="1524000"/>
            <a:ext cx="0" cy="1066800"/>
          </a:xfrm>
          <a:prstGeom prst="line">
            <a:avLst/>
          </a:prstGeom>
          <a:noFill/>
          <a:ln w="38100">
            <a:solidFill>
              <a:srgbClr val="FF0000"/>
            </a:solidFill>
            <a:round/>
            <a:headEnd/>
            <a:tailEnd type="triangle" w="med" len="med"/>
          </a:ln>
        </p:spPr>
        <p:txBody>
          <a:bodyPr/>
          <a:lstStyle/>
          <a:p>
            <a:endParaRPr lang="en-IN"/>
          </a:p>
        </p:txBody>
      </p:sp>
      <p:sp>
        <p:nvSpPr>
          <p:cNvPr id="271369" name="Line 9"/>
          <p:cNvSpPr>
            <a:spLocks noChangeShapeType="1"/>
          </p:cNvSpPr>
          <p:nvPr/>
        </p:nvSpPr>
        <p:spPr bwMode="auto">
          <a:xfrm flipH="1">
            <a:off x="1371600" y="1066800"/>
            <a:ext cx="381000" cy="914400"/>
          </a:xfrm>
          <a:prstGeom prst="line">
            <a:avLst/>
          </a:prstGeom>
          <a:noFill/>
          <a:ln w="38100">
            <a:solidFill>
              <a:srgbClr val="FF0000"/>
            </a:solidFill>
            <a:round/>
            <a:headEnd/>
            <a:tailEnd type="triangle" w="med" len="med"/>
          </a:ln>
        </p:spPr>
        <p:txBody>
          <a:bodyPr/>
          <a:lstStyle/>
          <a:p>
            <a:endParaRPr lang="en-IN"/>
          </a:p>
        </p:txBody>
      </p:sp>
      <p:sp>
        <p:nvSpPr>
          <p:cNvPr id="271370" name="Text Box 10"/>
          <p:cNvSpPr txBox="1">
            <a:spLocks noChangeArrowheads="1"/>
          </p:cNvSpPr>
          <p:nvPr/>
        </p:nvSpPr>
        <p:spPr bwMode="auto">
          <a:xfrm>
            <a:off x="3886200" y="5257800"/>
            <a:ext cx="5140325" cy="457200"/>
          </a:xfrm>
          <a:prstGeom prst="rect">
            <a:avLst/>
          </a:prstGeom>
          <a:noFill/>
          <a:ln w="9525">
            <a:noFill/>
            <a:miter lim="800000"/>
            <a:headEnd/>
            <a:tailEnd/>
          </a:ln>
        </p:spPr>
        <p:txBody>
          <a:bodyPr wrap="none">
            <a:spAutoFit/>
          </a:bodyPr>
          <a:lstStyle/>
          <a:p>
            <a:r>
              <a:rPr lang="en-US" sz="2400" b="1">
                <a:solidFill>
                  <a:schemeClr val="accent2"/>
                </a:solidFill>
              </a:rPr>
              <a:t>Zone of Saturation (Ground water)</a:t>
            </a:r>
          </a:p>
        </p:txBody>
      </p:sp>
      <p:sp>
        <p:nvSpPr>
          <p:cNvPr id="271371" name="Text Box 11"/>
          <p:cNvSpPr txBox="1">
            <a:spLocks noChangeArrowheads="1"/>
          </p:cNvSpPr>
          <p:nvPr/>
        </p:nvSpPr>
        <p:spPr bwMode="auto">
          <a:xfrm>
            <a:off x="838200" y="5867400"/>
            <a:ext cx="5006975" cy="457200"/>
          </a:xfrm>
          <a:prstGeom prst="rect">
            <a:avLst/>
          </a:prstGeom>
          <a:noFill/>
          <a:ln w="9525">
            <a:noFill/>
            <a:miter lim="800000"/>
            <a:headEnd/>
            <a:tailEnd/>
          </a:ln>
        </p:spPr>
        <p:txBody>
          <a:bodyPr wrap="none">
            <a:spAutoFit/>
          </a:bodyPr>
          <a:lstStyle/>
          <a:p>
            <a:r>
              <a:rPr lang="en-US" sz="2400" b="1">
                <a:solidFill>
                  <a:schemeClr val="accent2"/>
                </a:solidFill>
              </a:rPr>
              <a:t>Pores Full Completely with Water</a:t>
            </a:r>
          </a:p>
        </p:txBody>
      </p:sp>
      <p:sp>
        <p:nvSpPr>
          <p:cNvPr id="271372" name="Line 12"/>
          <p:cNvSpPr>
            <a:spLocks noChangeShapeType="1"/>
          </p:cNvSpPr>
          <p:nvPr/>
        </p:nvSpPr>
        <p:spPr bwMode="auto">
          <a:xfrm flipV="1">
            <a:off x="4724400" y="4495800"/>
            <a:ext cx="0" cy="685800"/>
          </a:xfrm>
          <a:prstGeom prst="line">
            <a:avLst/>
          </a:prstGeom>
          <a:noFill/>
          <a:ln w="38100">
            <a:solidFill>
              <a:schemeClr val="accent2"/>
            </a:solidFill>
            <a:round/>
            <a:headEnd/>
            <a:tailEnd type="triangle" w="med" len="med"/>
          </a:ln>
        </p:spPr>
        <p:txBody>
          <a:bodyPr/>
          <a:lstStyle/>
          <a:p>
            <a:endParaRPr lang="en-IN"/>
          </a:p>
        </p:txBody>
      </p:sp>
      <p:sp>
        <p:nvSpPr>
          <p:cNvPr id="271373" name="Line 13"/>
          <p:cNvSpPr>
            <a:spLocks noChangeShapeType="1"/>
          </p:cNvSpPr>
          <p:nvPr/>
        </p:nvSpPr>
        <p:spPr bwMode="auto">
          <a:xfrm flipV="1">
            <a:off x="1371600" y="4876800"/>
            <a:ext cx="0" cy="990600"/>
          </a:xfrm>
          <a:prstGeom prst="line">
            <a:avLst/>
          </a:prstGeom>
          <a:noFill/>
          <a:ln w="38100">
            <a:solidFill>
              <a:schemeClr val="accent2"/>
            </a:solidFill>
            <a:round/>
            <a:headEnd/>
            <a:tailEnd type="triangle" w="med" len="med"/>
          </a:ln>
        </p:spPr>
        <p:txBody>
          <a:bodyPr/>
          <a:lstStyle/>
          <a:p>
            <a:endParaRPr lang="en-IN"/>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71364"/>
                                        </p:tgtEl>
                                        <p:attrNameLst>
                                          <p:attrName>style.visibility</p:attrName>
                                        </p:attrNameLst>
                                      </p:cBhvr>
                                      <p:to>
                                        <p:strVal val="visible"/>
                                      </p:to>
                                    </p:set>
                                    <p:animEffect transition="in" filter="dissolve">
                                      <p:cBhvr>
                                        <p:cTn id="7" dur="500"/>
                                        <p:tgtEl>
                                          <p:spTgt spid="271364"/>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271366"/>
                                        </p:tgtEl>
                                        <p:attrNameLst>
                                          <p:attrName>style.visibility</p:attrName>
                                        </p:attrNameLst>
                                      </p:cBhvr>
                                      <p:to>
                                        <p:strVal val="visible"/>
                                      </p:to>
                                    </p:set>
                                    <p:anim calcmode="lin" valueType="num">
                                      <p:cBhvr>
                                        <p:cTn id="12" dur="500" fill="hold"/>
                                        <p:tgtEl>
                                          <p:spTgt spid="271366"/>
                                        </p:tgtEl>
                                        <p:attrNameLst>
                                          <p:attrName>ppt_w</p:attrName>
                                        </p:attrNameLst>
                                      </p:cBhvr>
                                      <p:tavLst>
                                        <p:tav tm="0">
                                          <p:val>
                                            <p:fltVal val="0"/>
                                          </p:val>
                                        </p:tav>
                                        <p:tav tm="100000">
                                          <p:val>
                                            <p:strVal val="#ppt_w"/>
                                          </p:val>
                                        </p:tav>
                                      </p:tavLst>
                                    </p:anim>
                                    <p:anim calcmode="lin" valueType="num">
                                      <p:cBhvr>
                                        <p:cTn id="13" dur="500" fill="hold"/>
                                        <p:tgtEl>
                                          <p:spTgt spid="271366"/>
                                        </p:tgtEl>
                                        <p:attrNameLst>
                                          <p:attrName>ppt_h</p:attrName>
                                        </p:attrNameLst>
                                      </p:cBhvr>
                                      <p:tavLst>
                                        <p:tav tm="0">
                                          <p:val>
                                            <p:strVal val="#ppt_h"/>
                                          </p:val>
                                        </p:tav>
                                        <p:tav tm="100000">
                                          <p:val>
                                            <p:strVal val="#ppt_h"/>
                                          </p:val>
                                        </p:tav>
                                      </p:tavLst>
                                    </p:anim>
                                  </p:childTnLst>
                                </p:cTn>
                              </p:par>
                              <p:par>
                                <p:cTn id="14" presetID="1" presetClass="entr" presetSubtype="0" fill="hold" grpId="0" nodeType="withEffect">
                                  <p:stCondLst>
                                    <p:cond delay="0"/>
                                  </p:stCondLst>
                                  <p:childTnLst>
                                    <p:set>
                                      <p:cBhvr>
                                        <p:cTn id="15" dur="1" fill="hold">
                                          <p:stCondLst>
                                            <p:cond delay="499"/>
                                          </p:stCondLst>
                                        </p:cTn>
                                        <p:tgtEl>
                                          <p:spTgt spid="271368"/>
                                        </p:tgtEl>
                                        <p:attrNameLst>
                                          <p:attrName>style.visibility</p:attrName>
                                        </p:attrNameLst>
                                      </p:cBhvr>
                                      <p:to>
                                        <p:strVal val="visible"/>
                                      </p:to>
                                    </p:set>
                                  </p:childTnLst>
                                </p:cTn>
                              </p:par>
                              <p:par>
                                <p:cTn id="16" presetID="9" presetClass="entr" presetSubtype="0" fill="hold" nodeType="withEffect">
                                  <p:stCondLst>
                                    <p:cond delay="0"/>
                                  </p:stCondLst>
                                  <p:childTnLst>
                                    <p:set>
                                      <p:cBhvr>
                                        <p:cTn id="17" dur="1" fill="hold">
                                          <p:stCondLst>
                                            <p:cond delay="0"/>
                                          </p:stCondLst>
                                        </p:cTn>
                                        <p:tgtEl>
                                          <p:spTgt spid="271365"/>
                                        </p:tgtEl>
                                        <p:attrNameLst>
                                          <p:attrName>style.visibility</p:attrName>
                                        </p:attrNameLst>
                                      </p:cBhvr>
                                      <p:to>
                                        <p:strVal val="visible"/>
                                      </p:to>
                                    </p:set>
                                    <p:animEffect transition="in" filter="dissolve">
                                      <p:cBhvr>
                                        <p:cTn id="18" dur="500"/>
                                        <p:tgtEl>
                                          <p:spTgt spid="271365"/>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271367"/>
                                        </p:tgtEl>
                                        <p:attrNameLst>
                                          <p:attrName>style.visibility</p:attrName>
                                        </p:attrNameLst>
                                      </p:cBhvr>
                                      <p:to>
                                        <p:strVal val="visible"/>
                                      </p:to>
                                    </p:set>
                                    <p:anim calcmode="lin" valueType="num">
                                      <p:cBhvr>
                                        <p:cTn id="23" dur="500" fill="hold"/>
                                        <p:tgtEl>
                                          <p:spTgt spid="271367"/>
                                        </p:tgtEl>
                                        <p:attrNameLst>
                                          <p:attrName>ppt_w</p:attrName>
                                        </p:attrNameLst>
                                      </p:cBhvr>
                                      <p:tavLst>
                                        <p:tav tm="0">
                                          <p:val>
                                            <p:fltVal val="0"/>
                                          </p:val>
                                        </p:tav>
                                        <p:tav tm="100000">
                                          <p:val>
                                            <p:strVal val="#ppt_w"/>
                                          </p:val>
                                        </p:tav>
                                      </p:tavLst>
                                    </p:anim>
                                    <p:anim calcmode="lin" valueType="num">
                                      <p:cBhvr>
                                        <p:cTn id="24" dur="500" fill="hold"/>
                                        <p:tgtEl>
                                          <p:spTgt spid="271367"/>
                                        </p:tgtEl>
                                        <p:attrNameLst>
                                          <p:attrName>ppt_h</p:attrName>
                                        </p:attrNameLst>
                                      </p:cBhvr>
                                      <p:tavLst>
                                        <p:tav tm="0">
                                          <p:val>
                                            <p:strVal val="#ppt_h"/>
                                          </p:val>
                                        </p:tav>
                                        <p:tav tm="100000">
                                          <p:val>
                                            <p:strVal val="#ppt_h"/>
                                          </p:val>
                                        </p:tav>
                                      </p:tavLst>
                                    </p:anim>
                                  </p:childTnLst>
                                </p:cTn>
                              </p:par>
                              <p:par>
                                <p:cTn id="25" presetID="1" presetClass="entr" presetSubtype="0" fill="hold" grpId="0" nodeType="withEffect">
                                  <p:stCondLst>
                                    <p:cond delay="0"/>
                                  </p:stCondLst>
                                  <p:childTnLst>
                                    <p:set>
                                      <p:cBhvr>
                                        <p:cTn id="26" dur="1" fill="hold">
                                          <p:stCondLst>
                                            <p:cond delay="499"/>
                                          </p:stCondLst>
                                        </p:cTn>
                                        <p:tgtEl>
                                          <p:spTgt spid="27136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271370"/>
                                        </p:tgtEl>
                                        <p:attrNameLst>
                                          <p:attrName>style.visibility</p:attrName>
                                        </p:attrNameLst>
                                      </p:cBhvr>
                                      <p:to>
                                        <p:strVal val="visible"/>
                                      </p:to>
                                    </p:set>
                                    <p:anim calcmode="lin" valueType="num">
                                      <p:cBhvr>
                                        <p:cTn id="31" dur="500" fill="hold"/>
                                        <p:tgtEl>
                                          <p:spTgt spid="271370"/>
                                        </p:tgtEl>
                                        <p:attrNameLst>
                                          <p:attrName>ppt_w</p:attrName>
                                        </p:attrNameLst>
                                      </p:cBhvr>
                                      <p:tavLst>
                                        <p:tav tm="0">
                                          <p:val>
                                            <p:fltVal val="0"/>
                                          </p:val>
                                        </p:tav>
                                        <p:tav tm="100000">
                                          <p:val>
                                            <p:strVal val="#ppt_w"/>
                                          </p:val>
                                        </p:tav>
                                      </p:tavLst>
                                    </p:anim>
                                    <p:anim calcmode="lin" valueType="num">
                                      <p:cBhvr>
                                        <p:cTn id="32" dur="500" fill="hold"/>
                                        <p:tgtEl>
                                          <p:spTgt spid="271370"/>
                                        </p:tgtEl>
                                        <p:attrNameLst>
                                          <p:attrName>ppt_h</p:attrName>
                                        </p:attrNameLst>
                                      </p:cBhvr>
                                      <p:tavLst>
                                        <p:tav tm="0">
                                          <p:val>
                                            <p:strVal val="#ppt_h"/>
                                          </p:val>
                                        </p:tav>
                                        <p:tav tm="100000">
                                          <p:val>
                                            <p:strVal val="#ppt_h"/>
                                          </p:val>
                                        </p:tav>
                                      </p:tavLst>
                                    </p:anim>
                                  </p:childTnLst>
                                </p:cTn>
                              </p:par>
                              <p:par>
                                <p:cTn id="33" presetID="1" presetClass="entr" presetSubtype="0" fill="hold" grpId="0" nodeType="withEffect">
                                  <p:stCondLst>
                                    <p:cond delay="0"/>
                                  </p:stCondLst>
                                  <p:childTnLst>
                                    <p:set>
                                      <p:cBhvr>
                                        <p:cTn id="34" dur="1" fill="hold">
                                          <p:stCondLst>
                                            <p:cond delay="499"/>
                                          </p:stCondLst>
                                        </p:cTn>
                                        <p:tgtEl>
                                          <p:spTgt spid="27137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7" presetClass="entr" presetSubtype="10" fill="hold" grpId="0" nodeType="clickEffect">
                                  <p:stCondLst>
                                    <p:cond delay="0"/>
                                  </p:stCondLst>
                                  <p:childTnLst>
                                    <p:set>
                                      <p:cBhvr>
                                        <p:cTn id="38" dur="1" fill="hold">
                                          <p:stCondLst>
                                            <p:cond delay="0"/>
                                          </p:stCondLst>
                                        </p:cTn>
                                        <p:tgtEl>
                                          <p:spTgt spid="271371"/>
                                        </p:tgtEl>
                                        <p:attrNameLst>
                                          <p:attrName>style.visibility</p:attrName>
                                        </p:attrNameLst>
                                      </p:cBhvr>
                                      <p:to>
                                        <p:strVal val="visible"/>
                                      </p:to>
                                    </p:set>
                                    <p:anim calcmode="lin" valueType="num">
                                      <p:cBhvr>
                                        <p:cTn id="39" dur="500" fill="hold"/>
                                        <p:tgtEl>
                                          <p:spTgt spid="271371"/>
                                        </p:tgtEl>
                                        <p:attrNameLst>
                                          <p:attrName>ppt_w</p:attrName>
                                        </p:attrNameLst>
                                      </p:cBhvr>
                                      <p:tavLst>
                                        <p:tav tm="0">
                                          <p:val>
                                            <p:fltVal val="0"/>
                                          </p:val>
                                        </p:tav>
                                        <p:tav tm="100000">
                                          <p:val>
                                            <p:strVal val="#ppt_w"/>
                                          </p:val>
                                        </p:tav>
                                      </p:tavLst>
                                    </p:anim>
                                    <p:anim calcmode="lin" valueType="num">
                                      <p:cBhvr>
                                        <p:cTn id="40" dur="500" fill="hold"/>
                                        <p:tgtEl>
                                          <p:spTgt spid="271371"/>
                                        </p:tgtEl>
                                        <p:attrNameLst>
                                          <p:attrName>ppt_h</p:attrName>
                                        </p:attrNameLst>
                                      </p:cBhvr>
                                      <p:tavLst>
                                        <p:tav tm="0">
                                          <p:val>
                                            <p:strVal val="#ppt_h"/>
                                          </p:val>
                                        </p:tav>
                                        <p:tav tm="100000">
                                          <p:val>
                                            <p:strVal val="#ppt_h"/>
                                          </p:val>
                                        </p:tav>
                                      </p:tavLst>
                                    </p:anim>
                                  </p:childTnLst>
                                </p:cTn>
                              </p:par>
                              <p:par>
                                <p:cTn id="41" presetID="1" presetClass="entr" presetSubtype="0" fill="hold" grpId="0" nodeType="withEffect">
                                  <p:stCondLst>
                                    <p:cond delay="0"/>
                                  </p:stCondLst>
                                  <p:childTnLst>
                                    <p:set>
                                      <p:cBhvr>
                                        <p:cTn id="42" dur="1" fill="hold">
                                          <p:stCondLst>
                                            <p:cond delay="499"/>
                                          </p:stCondLst>
                                        </p:cTn>
                                        <p:tgtEl>
                                          <p:spTgt spid="2713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6" grpId="0" autoUpdateAnimBg="0"/>
      <p:bldP spid="271367" grpId="0" autoUpdateAnimBg="0"/>
      <p:bldP spid="271368" grpId="0" animBg="1"/>
      <p:bldP spid="271369" grpId="0" animBg="1"/>
      <p:bldP spid="271370" grpId="0" autoUpdateAnimBg="0"/>
      <p:bldP spid="271371" grpId="0" autoUpdateAnimBg="0"/>
      <p:bldP spid="271372" grpId="0" animBg="1"/>
      <p:bldP spid="27137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3429000" y="639763"/>
            <a:ext cx="2709863" cy="579437"/>
          </a:xfrm>
          <a:prstGeom prst="rect">
            <a:avLst/>
          </a:prstGeom>
          <a:noFill/>
          <a:ln w="9525">
            <a:noFill/>
            <a:miter lim="800000"/>
            <a:headEnd/>
            <a:tailEnd/>
          </a:ln>
        </p:spPr>
        <p:txBody>
          <a:bodyPr wrap="none">
            <a:spAutoFit/>
          </a:bodyPr>
          <a:lstStyle/>
          <a:p>
            <a:r>
              <a:rPr lang="en-US" sz="3200" b="1" u="sng"/>
              <a:t>Groundwater</a:t>
            </a:r>
          </a:p>
        </p:txBody>
      </p:sp>
      <p:pic>
        <p:nvPicPr>
          <p:cNvPr id="272387" name="Picture 3" descr="flow"/>
          <p:cNvPicPr>
            <a:picLocks noChangeAspect="1" noChangeArrowheads="1"/>
          </p:cNvPicPr>
          <p:nvPr/>
        </p:nvPicPr>
        <p:blipFill>
          <a:blip r:embed="rId2" cstate="print"/>
          <a:srcRect/>
          <a:stretch>
            <a:fillRect/>
          </a:stretch>
        </p:blipFill>
        <p:spPr bwMode="auto">
          <a:xfrm>
            <a:off x="304800" y="4168775"/>
            <a:ext cx="5029200" cy="2308225"/>
          </a:xfrm>
          <a:prstGeom prst="rect">
            <a:avLst/>
          </a:prstGeom>
          <a:noFill/>
          <a:ln w="9525">
            <a:noFill/>
            <a:miter lim="800000"/>
            <a:headEnd/>
            <a:tailEnd/>
          </a:ln>
        </p:spPr>
      </p:pic>
      <p:pic>
        <p:nvPicPr>
          <p:cNvPr id="272388" name="Picture 4" descr="water cooler"/>
          <p:cNvPicPr>
            <a:picLocks noChangeAspect="1" noChangeArrowheads="1" noCrop="1"/>
          </p:cNvPicPr>
          <p:nvPr/>
        </p:nvPicPr>
        <p:blipFill>
          <a:blip r:embed="rId3" cstate="print"/>
          <a:srcRect/>
          <a:stretch>
            <a:fillRect/>
          </a:stretch>
        </p:blipFill>
        <p:spPr bwMode="auto">
          <a:xfrm>
            <a:off x="6858000" y="1981200"/>
            <a:ext cx="788988" cy="1485900"/>
          </a:xfrm>
          <a:prstGeom prst="rect">
            <a:avLst/>
          </a:prstGeom>
          <a:noFill/>
          <a:ln w="9525">
            <a:noFill/>
            <a:miter lim="800000"/>
            <a:headEnd/>
            <a:tailEnd/>
          </a:ln>
        </p:spPr>
      </p:pic>
      <p:sp>
        <p:nvSpPr>
          <p:cNvPr id="272389" name="Text Box 5"/>
          <p:cNvSpPr txBox="1">
            <a:spLocks noChangeArrowheads="1"/>
          </p:cNvSpPr>
          <p:nvPr/>
        </p:nvSpPr>
        <p:spPr bwMode="auto">
          <a:xfrm>
            <a:off x="304800" y="2209800"/>
            <a:ext cx="5229225" cy="822325"/>
          </a:xfrm>
          <a:prstGeom prst="rect">
            <a:avLst/>
          </a:prstGeom>
          <a:noFill/>
          <a:ln w="9525">
            <a:noFill/>
            <a:miter lim="800000"/>
            <a:headEnd/>
            <a:tailEnd/>
          </a:ln>
        </p:spPr>
        <p:txBody>
          <a:bodyPr wrap="none">
            <a:spAutoFit/>
          </a:bodyPr>
          <a:lstStyle/>
          <a:p>
            <a:pPr algn="ctr"/>
            <a:r>
              <a:rPr lang="en-US" sz="2400" b="1">
                <a:solidFill>
                  <a:srgbClr val="008000"/>
                </a:solidFill>
                <a:cs typeface="Times New Roman" pitchFamily="18" charset="0"/>
              </a:rPr>
              <a:t>Important source of clean water</a:t>
            </a:r>
          </a:p>
          <a:p>
            <a:pPr algn="ctr"/>
            <a:r>
              <a:rPr lang="en-US" sz="2400" b="1">
                <a:solidFill>
                  <a:srgbClr val="008000"/>
                </a:solidFill>
                <a:cs typeface="Times New Roman" pitchFamily="18" charset="0"/>
              </a:rPr>
              <a:t>More abundant than Surface Water</a:t>
            </a:r>
            <a:endParaRPr lang="en-US" sz="2400" b="1">
              <a:solidFill>
                <a:srgbClr val="008000"/>
              </a:solidFill>
            </a:endParaRPr>
          </a:p>
        </p:txBody>
      </p:sp>
      <p:sp>
        <p:nvSpPr>
          <p:cNvPr id="272390" name="Text Box 6"/>
          <p:cNvSpPr txBox="1">
            <a:spLocks noChangeArrowheads="1"/>
          </p:cNvSpPr>
          <p:nvPr/>
        </p:nvSpPr>
        <p:spPr bwMode="auto">
          <a:xfrm>
            <a:off x="5591175" y="4543425"/>
            <a:ext cx="3417888" cy="1552575"/>
          </a:xfrm>
          <a:prstGeom prst="rect">
            <a:avLst/>
          </a:prstGeom>
          <a:noFill/>
          <a:ln w="9525">
            <a:noFill/>
            <a:miter lim="800000"/>
            <a:headEnd/>
            <a:tailEnd/>
          </a:ln>
        </p:spPr>
        <p:txBody>
          <a:bodyPr wrap="none">
            <a:spAutoFit/>
          </a:bodyPr>
          <a:lstStyle/>
          <a:p>
            <a:pPr algn="ctr"/>
            <a:r>
              <a:rPr lang="en-US" sz="2400" b="1">
                <a:solidFill>
                  <a:srgbClr val="008000"/>
                </a:solidFill>
                <a:cs typeface="Times New Roman" pitchFamily="18" charset="0"/>
              </a:rPr>
              <a:t>Linked to SW systems</a:t>
            </a:r>
          </a:p>
          <a:p>
            <a:pPr algn="ctr"/>
            <a:endParaRPr lang="en-US" sz="2400" b="1">
              <a:solidFill>
                <a:srgbClr val="008000"/>
              </a:solidFill>
              <a:cs typeface="Times New Roman" pitchFamily="18" charset="0"/>
            </a:endParaRPr>
          </a:p>
          <a:p>
            <a:pPr algn="ctr"/>
            <a:r>
              <a:rPr lang="en-US" sz="2400" b="1">
                <a:solidFill>
                  <a:srgbClr val="0000FF"/>
                </a:solidFill>
                <a:cs typeface="Times New Roman" pitchFamily="18" charset="0"/>
              </a:rPr>
              <a:t>Sustains flows </a:t>
            </a:r>
          </a:p>
          <a:p>
            <a:pPr algn="ctr"/>
            <a:r>
              <a:rPr lang="en-US" sz="2400" b="1">
                <a:solidFill>
                  <a:srgbClr val="0000FF"/>
                </a:solidFill>
                <a:cs typeface="Times New Roman" pitchFamily="18" charset="0"/>
              </a:rPr>
              <a:t>in streams</a:t>
            </a:r>
            <a:endParaRPr lang="en-US" sz="2400" b="1">
              <a:solidFill>
                <a:srgbClr val="0000FF"/>
              </a:solidFill>
            </a:endParaRPr>
          </a:p>
        </p:txBody>
      </p:sp>
      <p:sp>
        <p:nvSpPr>
          <p:cNvPr id="272391" name="Text Box 7"/>
          <p:cNvSpPr txBox="1">
            <a:spLocks noChangeArrowheads="1"/>
          </p:cNvSpPr>
          <p:nvPr/>
        </p:nvSpPr>
        <p:spPr bwMode="auto">
          <a:xfrm>
            <a:off x="1965325" y="4419600"/>
            <a:ext cx="1522413" cy="457200"/>
          </a:xfrm>
          <a:prstGeom prst="rect">
            <a:avLst/>
          </a:prstGeom>
          <a:noFill/>
          <a:ln w="9525">
            <a:noFill/>
            <a:miter lim="800000"/>
            <a:headEnd/>
            <a:tailEnd/>
          </a:ln>
        </p:spPr>
        <p:txBody>
          <a:bodyPr wrap="none">
            <a:spAutoFit/>
          </a:bodyPr>
          <a:lstStyle/>
          <a:p>
            <a:r>
              <a:rPr lang="en-US" sz="2400" b="1">
                <a:solidFill>
                  <a:srgbClr val="0033CC"/>
                </a:solidFill>
                <a:cs typeface="Times New Roman" pitchFamily="18" charset="0"/>
              </a:rPr>
              <a:t>Baseflow</a:t>
            </a:r>
            <a:endParaRPr lang="en-US" sz="2400">
              <a:solidFill>
                <a:srgbClr val="0033CC"/>
              </a:solidFill>
              <a:latin typeface="Times New Roman" pitchFamily="18" charset="0"/>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2389"/>
                                        </p:tgtEl>
                                        <p:attrNameLst>
                                          <p:attrName>style.visibility</p:attrName>
                                        </p:attrNameLst>
                                      </p:cBhvr>
                                      <p:to>
                                        <p:strVal val="visible"/>
                                      </p:to>
                                    </p:set>
                                    <p:anim calcmode="lin" valueType="num">
                                      <p:cBhvr additive="base">
                                        <p:cTn id="7" dur="500" fill="hold"/>
                                        <p:tgtEl>
                                          <p:spTgt spid="272389"/>
                                        </p:tgtEl>
                                        <p:attrNameLst>
                                          <p:attrName>ppt_x</p:attrName>
                                        </p:attrNameLst>
                                      </p:cBhvr>
                                      <p:tavLst>
                                        <p:tav tm="0">
                                          <p:val>
                                            <p:strVal val="0-#ppt_w/2"/>
                                          </p:val>
                                        </p:tav>
                                        <p:tav tm="100000">
                                          <p:val>
                                            <p:strVal val="#ppt_x"/>
                                          </p:val>
                                        </p:tav>
                                      </p:tavLst>
                                    </p:anim>
                                    <p:anim calcmode="lin" valueType="num">
                                      <p:cBhvr additive="base">
                                        <p:cTn id="8" dur="500" fill="hold"/>
                                        <p:tgtEl>
                                          <p:spTgt spid="272389"/>
                                        </p:tgtEl>
                                        <p:attrNameLst>
                                          <p:attrName>ppt_y</p:attrName>
                                        </p:attrNameLst>
                                      </p:cBhvr>
                                      <p:tavLst>
                                        <p:tav tm="0">
                                          <p:val>
                                            <p:strVal val="#ppt_y"/>
                                          </p:val>
                                        </p:tav>
                                        <p:tav tm="100000">
                                          <p:val>
                                            <p:strVal val="#ppt_y"/>
                                          </p:val>
                                        </p:tav>
                                      </p:tavLst>
                                    </p:anim>
                                  </p:childTnLst>
                                </p:cTn>
                              </p:par>
                              <p:par>
                                <p:cTn id="9" presetID="9" presetClass="entr" presetSubtype="0" fill="hold" nodeType="withEffect">
                                  <p:stCondLst>
                                    <p:cond delay="0"/>
                                  </p:stCondLst>
                                  <p:childTnLst>
                                    <p:set>
                                      <p:cBhvr>
                                        <p:cTn id="10" dur="1" fill="hold">
                                          <p:stCondLst>
                                            <p:cond delay="0"/>
                                          </p:stCondLst>
                                        </p:cTn>
                                        <p:tgtEl>
                                          <p:spTgt spid="272388"/>
                                        </p:tgtEl>
                                        <p:attrNameLst>
                                          <p:attrName>style.visibility</p:attrName>
                                        </p:attrNameLst>
                                      </p:cBhvr>
                                      <p:to>
                                        <p:strVal val="visible"/>
                                      </p:to>
                                    </p:set>
                                    <p:animEffect transition="in" filter="dissolve">
                                      <p:cBhvr>
                                        <p:cTn id="11" dur="500"/>
                                        <p:tgtEl>
                                          <p:spTgt spid="272388"/>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grpId="0" nodeType="clickEffect">
                                  <p:stCondLst>
                                    <p:cond delay="0"/>
                                  </p:stCondLst>
                                  <p:childTnLst>
                                    <p:set>
                                      <p:cBhvr>
                                        <p:cTn id="15" dur="1" fill="hold">
                                          <p:stCondLst>
                                            <p:cond delay="0"/>
                                          </p:stCondLst>
                                        </p:cTn>
                                        <p:tgtEl>
                                          <p:spTgt spid="272390"/>
                                        </p:tgtEl>
                                        <p:attrNameLst>
                                          <p:attrName>style.visibility</p:attrName>
                                        </p:attrNameLst>
                                      </p:cBhvr>
                                      <p:to>
                                        <p:strVal val="visible"/>
                                      </p:to>
                                    </p:set>
                                    <p:anim calcmode="lin" valueType="num">
                                      <p:cBhvr additive="base">
                                        <p:cTn id="16" dur="500" fill="hold"/>
                                        <p:tgtEl>
                                          <p:spTgt spid="272390"/>
                                        </p:tgtEl>
                                        <p:attrNameLst>
                                          <p:attrName>ppt_x</p:attrName>
                                        </p:attrNameLst>
                                      </p:cBhvr>
                                      <p:tavLst>
                                        <p:tav tm="0">
                                          <p:val>
                                            <p:strVal val="1+#ppt_w/2"/>
                                          </p:val>
                                        </p:tav>
                                        <p:tav tm="100000">
                                          <p:val>
                                            <p:strVal val="#ppt_x"/>
                                          </p:val>
                                        </p:tav>
                                      </p:tavLst>
                                    </p:anim>
                                    <p:anim calcmode="lin" valueType="num">
                                      <p:cBhvr additive="base">
                                        <p:cTn id="17" dur="500" fill="hold"/>
                                        <p:tgtEl>
                                          <p:spTgt spid="272390"/>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72387"/>
                                        </p:tgtEl>
                                        <p:attrNameLst>
                                          <p:attrName>style.visibility</p:attrName>
                                        </p:attrNameLst>
                                      </p:cBhvr>
                                      <p:to>
                                        <p:strVal val="visible"/>
                                      </p:to>
                                    </p:set>
                                    <p:animEffect transition="in" filter="dissolve">
                                      <p:cBhvr>
                                        <p:cTn id="22" dur="500"/>
                                        <p:tgtEl>
                                          <p:spTgt spid="272387"/>
                                        </p:tgtEl>
                                      </p:cBhvr>
                                    </p:animEffec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499"/>
                                          </p:stCondLst>
                                        </p:cTn>
                                        <p:tgtEl>
                                          <p:spTgt spid="2723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389" grpId="0" autoUpdateAnimBg="0"/>
      <p:bldP spid="272390" grpId="0" autoUpdateAnimBg="0"/>
      <p:bldP spid="272391"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410" name="Picture 2" descr="water quality"/>
          <p:cNvPicPr>
            <a:picLocks noChangeAspect="1" noChangeArrowheads="1"/>
          </p:cNvPicPr>
          <p:nvPr/>
        </p:nvPicPr>
        <p:blipFill>
          <a:blip r:embed="rId2" cstate="print"/>
          <a:srcRect/>
          <a:stretch>
            <a:fillRect/>
          </a:stretch>
        </p:blipFill>
        <p:spPr bwMode="auto">
          <a:xfrm>
            <a:off x="2667000" y="606425"/>
            <a:ext cx="6324600" cy="5565775"/>
          </a:xfrm>
          <a:prstGeom prst="rect">
            <a:avLst/>
          </a:prstGeom>
          <a:noFill/>
          <a:ln w="9525">
            <a:noFill/>
            <a:miter lim="800000"/>
            <a:headEnd/>
            <a:tailEnd/>
          </a:ln>
        </p:spPr>
      </p:pic>
      <p:pic>
        <p:nvPicPr>
          <p:cNvPr id="273411" name="Picture 3" descr="subsidence"/>
          <p:cNvPicPr>
            <a:picLocks noChangeAspect="1" noChangeArrowheads="1"/>
          </p:cNvPicPr>
          <p:nvPr/>
        </p:nvPicPr>
        <p:blipFill>
          <a:blip r:embed="rId3" cstate="print"/>
          <a:srcRect/>
          <a:stretch>
            <a:fillRect/>
          </a:stretch>
        </p:blipFill>
        <p:spPr bwMode="auto">
          <a:xfrm>
            <a:off x="457200" y="3733800"/>
            <a:ext cx="1855788" cy="2781300"/>
          </a:xfrm>
          <a:prstGeom prst="rect">
            <a:avLst/>
          </a:prstGeom>
          <a:noFill/>
          <a:ln w="9525">
            <a:noFill/>
            <a:miter lim="800000"/>
            <a:headEnd/>
            <a:tailEnd/>
          </a:ln>
        </p:spPr>
      </p:pic>
      <p:sp>
        <p:nvSpPr>
          <p:cNvPr id="273412" name="Text Box 4"/>
          <p:cNvSpPr txBox="1">
            <a:spLocks noChangeArrowheads="1"/>
          </p:cNvSpPr>
          <p:nvPr/>
        </p:nvSpPr>
        <p:spPr bwMode="auto">
          <a:xfrm>
            <a:off x="838200" y="1752600"/>
            <a:ext cx="1484313" cy="457200"/>
          </a:xfrm>
          <a:prstGeom prst="rect">
            <a:avLst/>
          </a:prstGeom>
          <a:noFill/>
          <a:ln w="9525">
            <a:noFill/>
            <a:miter lim="800000"/>
            <a:headEnd/>
            <a:tailEnd/>
          </a:ln>
        </p:spPr>
        <p:txBody>
          <a:bodyPr wrap="none">
            <a:spAutoFit/>
          </a:bodyPr>
          <a:lstStyle/>
          <a:p>
            <a:r>
              <a:rPr lang="en-US" sz="2400" b="1">
                <a:solidFill>
                  <a:srgbClr val="008000"/>
                </a:solidFill>
                <a:cs typeface="Times New Roman" pitchFamily="18" charset="0"/>
              </a:rPr>
              <a:t>Pollution</a:t>
            </a:r>
            <a:endParaRPr lang="en-US" sz="2400" b="1">
              <a:solidFill>
                <a:srgbClr val="008000"/>
              </a:solidFill>
            </a:endParaRPr>
          </a:p>
        </p:txBody>
      </p:sp>
      <p:sp>
        <p:nvSpPr>
          <p:cNvPr id="31749" name="Text Box 5"/>
          <p:cNvSpPr txBox="1">
            <a:spLocks noChangeArrowheads="1"/>
          </p:cNvSpPr>
          <p:nvPr/>
        </p:nvSpPr>
        <p:spPr bwMode="auto">
          <a:xfrm>
            <a:off x="2438400" y="0"/>
            <a:ext cx="4140200" cy="519113"/>
          </a:xfrm>
          <a:prstGeom prst="rect">
            <a:avLst/>
          </a:prstGeom>
          <a:noFill/>
          <a:ln w="9525">
            <a:noFill/>
            <a:miter lim="800000"/>
            <a:headEnd/>
            <a:tailEnd/>
          </a:ln>
        </p:spPr>
        <p:txBody>
          <a:bodyPr wrap="none">
            <a:spAutoFit/>
          </a:bodyPr>
          <a:lstStyle/>
          <a:p>
            <a:r>
              <a:rPr lang="en-US" sz="2800" b="1" u="sng"/>
              <a:t>Groundwater Concerns</a:t>
            </a:r>
          </a:p>
        </p:txBody>
      </p:sp>
      <p:sp>
        <p:nvSpPr>
          <p:cNvPr id="273414" name="Text Box 6"/>
          <p:cNvSpPr txBox="1">
            <a:spLocks noChangeArrowheads="1"/>
          </p:cNvSpPr>
          <p:nvPr/>
        </p:nvSpPr>
        <p:spPr bwMode="auto">
          <a:xfrm>
            <a:off x="2794000" y="5562600"/>
            <a:ext cx="3160713" cy="822325"/>
          </a:xfrm>
          <a:prstGeom prst="rect">
            <a:avLst/>
          </a:prstGeom>
          <a:noFill/>
          <a:ln w="9525">
            <a:noFill/>
            <a:miter lim="800000"/>
            <a:headEnd/>
            <a:tailEnd/>
          </a:ln>
        </p:spPr>
        <p:txBody>
          <a:bodyPr wrap="none">
            <a:spAutoFit/>
          </a:bodyPr>
          <a:lstStyle/>
          <a:p>
            <a:pPr algn="ctr"/>
            <a:r>
              <a:rPr lang="en-US" sz="2400" b="1">
                <a:solidFill>
                  <a:srgbClr val="008000"/>
                </a:solidFill>
                <a:cs typeface="Times New Roman" pitchFamily="18" charset="0"/>
              </a:rPr>
              <a:t>Groundwater mining</a:t>
            </a:r>
            <a:endParaRPr lang="en-US" sz="2400" b="1">
              <a:solidFill>
                <a:srgbClr val="008000"/>
              </a:solidFill>
            </a:endParaRPr>
          </a:p>
          <a:p>
            <a:pPr algn="ctr"/>
            <a:r>
              <a:rPr lang="en-US" sz="2400" b="1">
                <a:solidFill>
                  <a:srgbClr val="008000"/>
                </a:solidFill>
              </a:rPr>
              <a:t>Subsidence</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73412"/>
                                        </p:tgtEl>
                                        <p:attrNameLst>
                                          <p:attrName>style.visibility</p:attrName>
                                        </p:attrNameLst>
                                      </p:cBhvr>
                                      <p:to>
                                        <p:strVal val="visible"/>
                                      </p:to>
                                    </p:set>
                                    <p:anim calcmode="lin" valueType="num">
                                      <p:cBhvr>
                                        <p:cTn id="7" dur="500" fill="hold"/>
                                        <p:tgtEl>
                                          <p:spTgt spid="273412"/>
                                        </p:tgtEl>
                                        <p:attrNameLst>
                                          <p:attrName>ppt_w</p:attrName>
                                        </p:attrNameLst>
                                      </p:cBhvr>
                                      <p:tavLst>
                                        <p:tav tm="0">
                                          <p:val>
                                            <p:fltVal val="0"/>
                                          </p:val>
                                        </p:tav>
                                        <p:tav tm="100000">
                                          <p:val>
                                            <p:strVal val="#ppt_w"/>
                                          </p:val>
                                        </p:tav>
                                      </p:tavLst>
                                    </p:anim>
                                    <p:anim calcmode="lin" valueType="num">
                                      <p:cBhvr>
                                        <p:cTn id="8" dur="500" fill="hold"/>
                                        <p:tgtEl>
                                          <p:spTgt spid="27341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273410"/>
                                        </p:tgtEl>
                                        <p:attrNameLst>
                                          <p:attrName>style.visibility</p:attrName>
                                        </p:attrNameLst>
                                      </p:cBhvr>
                                      <p:to>
                                        <p:strVal val="visible"/>
                                      </p:to>
                                    </p:set>
                                    <p:animEffect transition="in" filter="dissolve">
                                      <p:cBhvr>
                                        <p:cTn id="13" dur="500"/>
                                        <p:tgtEl>
                                          <p:spTgt spid="273410"/>
                                        </p:tgtEl>
                                      </p:cBhvr>
                                    </p:animEffect>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nodeType="clickEffect">
                                  <p:stCondLst>
                                    <p:cond delay="0"/>
                                  </p:stCondLst>
                                  <p:childTnLst>
                                    <p:set>
                                      <p:cBhvr>
                                        <p:cTn id="17" dur="1" fill="hold">
                                          <p:stCondLst>
                                            <p:cond delay="0"/>
                                          </p:stCondLst>
                                        </p:cTn>
                                        <p:tgtEl>
                                          <p:spTgt spid="273414">
                                            <p:txEl>
                                              <p:pRg st="0" end="0"/>
                                            </p:txEl>
                                          </p:spTgt>
                                        </p:tgtEl>
                                        <p:attrNameLst>
                                          <p:attrName>style.visibility</p:attrName>
                                        </p:attrNameLst>
                                      </p:cBhvr>
                                      <p:to>
                                        <p:strVal val="visible"/>
                                      </p:to>
                                    </p:set>
                                    <p:anim calcmode="lin" valueType="num">
                                      <p:cBhvr>
                                        <p:cTn id="18" dur="500" fill="hold"/>
                                        <p:tgtEl>
                                          <p:spTgt spid="273414">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27341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7" presetClass="entr" presetSubtype="10" fill="hold" nodeType="clickEffect">
                                  <p:stCondLst>
                                    <p:cond delay="0"/>
                                  </p:stCondLst>
                                  <p:childTnLst>
                                    <p:set>
                                      <p:cBhvr>
                                        <p:cTn id="23" dur="1" fill="hold">
                                          <p:stCondLst>
                                            <p:cond delay="0"/>
                                          </p:stCondLst>
                                        </p:cTn>
                                        <p:tgtEl>
                                          <p:spTgt spid="273414">
                                            <p:txEl>
                                              <p:pRg st="1" end="1"/>
                                            </p:txEl>
                                          </p:spTgt>
                                        </p:tgtEl>
                                        <p:attrNameLst>
                                          <p:attrName>style.visibility</p:attrName>
                                        </p:attrNameLst>
                                      </p:cBhvr>
                                      <p:to>
                                        <p:strVal val="visible"/>
                                      </p:to>
                                    </p:set>
                                    <p:anim calcmode="lin" valueType="num">
                                      <p:cBhvr>
                                        <p:cTn id="24" dur="500" fill="hold"/>
                                        <p:tgtEl>
                                          <p:spTgt spid="273414">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273414">
                                            <p:txEl>
                                              <p:pRg st="1" end="1"/>
                                            </p:txEl>
                                          </p:spTgt>
                                        </p:tgtEl>
                                        <p:attrNameLst>
                                          <p:attrName>ppt_h</p:attrName>
                                        </p:attrNameLst>
                                      </p:cBhvr>
                                      <p:tavLst>
                                        <p:tav tm="0">
                                          <p:val>
                                            <p:strVal val="#ppt_h"/>
                                          </p:val>
                                        </p:tav>
                                        <p:tav tm="100000">
                                          <p:val>
                                            <p:strVal val="#ppt_h"/>
                                          </p:val>
                                        </p:tav>
                                      </p:tavLst>
                                    </p:anim>
                                  </p:childTnLst>
                                </p:cTn>
                              </p:par>
                              <p:par>
                                <p:cTn id="26" presetID="1" presetClass="entr" presetSubtype="0" fill="hold" nodeType="withEffect">
                                  <p:stCondLst>
                                    <p:cond delay="0"/>
                                  </p:stCondLst>
                                  <p:childTnLst>
                                    <p:set>
                                      <p:cBhvr>
                                        <p:cTn id="27" dur="1" fill="hold">
                                          <p:stCondLst>
                                            <p:cond delay="0"/>
                                          </p:stCondLst>
                                        </p:cTn>
                                        <p:tgtEl>
                                          <p:spTgt spid="2734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2"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CC3300"/>
            </a:gs>
          </a:gsLst>
          <a:lin ang="5400000" scaled="1"/>
        </a:gradFill>
        <a:effectLst/>
      </p:bgPr>
    </p:bg>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152400" y="1143000"/>
            <a:ext cx="8839200" cy="4400550"/>
          </a:xfrm>
          <a:prstGeom prst="rect">
            <a:avLst/>
          </a:prstGeom>
          <a:noFill/>
          <a:ln w="9525">
            <a:noFill/>
            <a:miter lim="800000"/>
            <a:headEnd/>
            <a:tailEnd/>
          </a:ln>
        </p:spPr>
        <p:txBody>
          <a:bodyPr>
            <a:spAutoFit/>
          </a:bodyPr>
          <a:lstStyle/>
          <a:p>
            <a:pPr marL="468313" indent="-468313"/>
            <a:r>
              <a:rPr lang="en-US" sz="4000">
                <a:solidFill>
                  <a:srgbClr val="FFFF99"/>
                </a:solidFill>
              </a:rPr>
              <a:t>Groundwater Concerns</a:t>
            </a:r>
          </a:p>
          <a:p>
            <a:pPr marL="468313" indent="-468313"/>
            <a:endParaRPr lang="en-US" sz="3200">
              <a:solidFill>
                <a:srgbClr val="FFFFFF"/>
              </a:solidFill>
            </a:endParaRPr>
          </a:p>
          <a:p>
            <a:pPr marL="468313" indent="-468313">
              <a:buFont typeface="Wingdings" pitchFamily="2" charset="2"/>
              <a:buChar char="Ø"/>
            </a:pPr>
            <a:r>
              <a:rPr lang="en-US" sz="3200">
                <a:solidFill>
                  <a:srgbClr val="FFFFFF"/>
                </a:solidFill>
              </a:rPr>
              <a:t>Groundwater overdraft / mining    subsidence </a:t>
            </a:r>
          </a:p>
          <a:p>
            <a:pPr marL="468313" indent="-468313">
              <a:buFont typeface="Wingdings" pitchFamily="2" charset="2"/>
              <a:buChar char="Ø"/>
            </a:pPr>
            <a:endParaRPr lang="en-US" sz="3200">
              <a:solidFill>
                <a:srgbClr val="FFFFFF"/>
              </a:solidFill>
            </a:endParaRPr>
          </a:p>
          <a:p>
            <a:pPr marL="468313" indent="-468313">
              <a:buFont typeface="Wingdings" pitchFamily="2" charset="2"/>
              <a:buChar char="Ø"/>
            </a:pPr>
            <a:r>
              <a:rPr lang="en-US" sz="3200">
                <a:solidFill>
                  <a:srgbClr val="FFFFFF"/>
                </a:solidFill>
              </a:rPr>
              <a:t>Waterlogging and soil salinity</a:t>
            </a:r>
          </a:p>
          <a:p>
            <a:pPr marL="468313" indent="-468313">
              <a:buFont typeface="Wingdings" pitchFamily="2" charset="2"/>
              <a:buChar char="Ø"/>
            </a:pPr>
            <a:endParaRPr lang="en-US" sz="2400">
              <a:solidFill>
                <a:srgbClr val="FFFFFF"/>
              </a:solidFill>
            </a:endParaRPr>
          </a:p>
          <a:p>
            <a:pPr marL="468313" indent="-468313">
              <a:buFont typeface="Wingdings" pitchFamily="2" charset="2"/>
              <a:buChar char="Ø"/>
            </a:pPr>
            <a:r>
              <a:rPr lang="en-US" sz="3200">
                <a:solidFill>
                  <a:srgbClr val="FFFFFF"/>
                </a:solidFill>
              </a:rPr>
              <a:t>Seawater intrusion in coastal aquifers</a:t>
            </a:r>
          </a:p>
          <a:p>
            <a:pPr marL="468313" indent="-468313">
              <a:buFont typeface="Wingdings" pitchFamily="2" charset="2"/>
              <a:buChar char="Ø"/>
            </a:pPr>
            <a:endParaRPr lang="en-US" sz="2400">
              <a:solidFill>
                <a:srgbClr val="FFFFFF"/>
              </a:solidFill>
            </a:endParaRPr>
          </a:p>
          <a:p>
            <a:pPr marL="468313" indent="-468313">
              <a:buFont typeface="Wingdings" pitchFamily="2" charset="2"/>
              <a:buChar char="Ø"/>
            </a:pPr>
            <a:r>
              <a:rPr lang="en-US" sz="3200">
                <a:solidFill>
                  <a:srgbClr val="FFFFFF"/>
                </a:solidFill>
              </a:rPr>
              <a:t>Groundwater contamination</a:t>
            </a:r>
            <a:r>
              <a:rPr lang="en-US">
                <a:solidFill>
                  <a:srgbClr val="000000"/>
                </a:solidFill>
              </a:rPr>
              <a:t> </a:t>
            </a:r>
          </a:p>
        </p:txBody>
      </p:sp>
      <p:sp>
        <p:nvSpPr>
          <p:cNvPr id="3" name="Right Arrow 2"/>
          <p:cNvSpPr/>
          <p:nvPr/>
        </p:nvSpPr>
        <p:spPr>
          <a:xfrm>
            <a:off x="6400800" y="2514600"/>
            <a:ext cx="2286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srgbClr val="FFFFFF"/>
              </a:solidFill>
            </a:endParaRPr>
          </a:p>
        </p:txBody>
      </p:sp>
    </p:spTree>
  </p:cSld>
  <p:clrMapOvr>
    <a:masterClrMapping/>
  </p:clrMapOvr>
  <p:transition spd="med">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CC3300"/>
            </a:gs>
          </a:gsLst>
          <a:lin ang="5400000" scaled="1"/>
        </a:gradFill>
        <a:effectLst/>
      </p:bgPr>
    </p:bg>
    <p:spTree>
      <p:nvGrpSpPr>
        <p:cNvPr id="1" name=""/>
        <p:cNvGrpSpPr/>
        <p:nvPr/>
      </p:nvGrpSpPr>
      <p:grpSpPr>
        <a:xfrm>
          <a:off x="0" y="0"/>
          <a:ext cx="0" cy="0"/>
          <a:chOff x="0" y="0"/>
          <a:chExt cx="0" cy="0"/>
        </a:xfrm>
      </p:grpSpPr>
      <p:sp>
        <p:nvSpPr>
          <p:cNvPr id="421893" name="Text Box 5"/>
          <p:cNvSpPr txBox="1">
            <a:spLocks noChangeArrowheads="1"/>
          </p:cNvSpPr>
          <p:nvPr/>
        </p:nvSpPr>
        <p:spPr bwMode="auto">
          <a:xfrm>
            <a:off x="533400" y="1143000"/>
            <a:ext cx="8001000" cy="4597400"/>
          </a:xfrm>
          <a:prstGeom prst="rect">
            <a:avLst/>
          </a:prstGeom>
          <a:noFill/>
          <a:ln w="9525">
            <a:noFill/>
            <a:miter lim="800000"/>
            <a:headEnd/>
            <a:tailEnd/>
          </a:ln>
        </p:spPr>
        <p:txBody>
          <a:bodyPr>
            <a:spAutoFit/>
          </a:bodyPr>
          <a:lstStyle/>
          <a:p>
            <a:pPr marL="468313" indent="-468313"/>
            <a:r>
              <a:rPr lang="en-US" sz="2800" b="1">
                <a:solidFill>
                  <a:srgbClr val="FFFF99"/>
                </a:solidFill>
              </a:rPr>
              <a:t>Groundwater</a:t>
            </a:r>
          </a:p>
          <a:p>
            <a:pPr marL="468313" indent="-468313"/>
            <a:endParaRPr lang="en-US" sz="2800">
              <a:solidFill>
                <a:schemeClr val="bg1"/>
              </a:solidFill>
            </a:endParaRPr>
          </a:p>
          <a:p>
            <a:pPr marL="468313" indent="-468313">
              <a:buFontTx/>
              <a:buChar char="•"/>
            </a:pPr>
            <a:r>
              <a:rPr lang="en-US" sz="2400">
                <a:solidFill>
                  <a:schemeClr val="bg1"/>
                </a:solidFill>
              </a:rPr>
              <a:t>An important component of water resource systems. </a:t>
            </a:r>
          </a:p>
          <a:p>
            <a:pPr marL="468313" indent="-468313">
              <a:buFontTx/>
              <a:buChar char="•"/>
            </a:pPr>
            <a:endParaRPr lang="en-US" sz="2400">
              <a:solidFill>
                <a:schemeClr val="bg1"/>
              </a:solidFill>
            </a:endParaRPr>
          </a:p>
          <a:p>
            <a:pPr marL="468313" indent="-468313">
              <a:buFontTx/>
              <a:buChar char="•"/>
            </a:pPr>
            <a:r>
              <a:rPr lang="en-US" sz="2400">
                <a:solidFill>
                  <a:schemeClr val="bg1"/>
                </a:solidFill>
              </a:rPr>
              <a:t>Extracted from aquifers through pumping wells and supplied for domestic use, industry and agriculture.</a:t>
            </a:r>
          </a:p>
          <a:p>
            <a:pPr marL="468313" indent="-468313">
              <a:buFontTx/>
              <a:buChar char="•"/>
            </a:pPr>
            <a:endParaRPr lang="en-US" sz="2400">
              <a:solidFill>
                <a:schemeClr val="bg1"/>
              </a:solidFill>
            </a:endParaRPr>
          </a:p>
          <a:p>
            <a:pPr marL="468313" indent="-468313">
              <a:buFontTx/>
              <a:buChar char="•"/>
            </a:pPr>
            <a:r>
              <a:rPr lang="en-US" sz="2400">
                <a:solidFill>
                  <a:schemeClr val="bg1"/>
                </a:solidFill>
              </a:rPr>
              <a:t>With increased withdrawal of groundwater, the quality of groundwater has been continuously deteriorating. </a:t>
            </a:r>
          </a:p>
          <a:p>
            <a:pPr marL="468313" indent="-468313">
              <a:buFontTx/>
              <a:buChar char="•"/>
            </a:pPr>
            <a:endParaRPr lang="en-US" sz="2400">
              <a:solidFill>
                <a:schemeClr val="bg1"/>
              </a:solidFill>
            </a:endParaRPr>
          </a:p>
          <a:p>
            <a:pPr marL="468313" indent="-468313">
              <a:buFontTx/>
              <a:buChar char="•"/>
            </a:pPr>
            <a:r>
              <a:rPr lang="en-US" sz="2400">
                <a:solidFill>
                  <a:schemeClr val="bg1"/>
                </a:solidFill>
              </a:rPr>
              <a:t>Water can be injected into aquifers for storage and/or quality control purposes.</a:t>
            </a:r>
          </a:p>
        </p:txBody>
      </p:sp>
    </p:spTree>
  </p:cSld>
  <p:clrMapOvr>
    <a:overrideClrMapping bg1="lt1" tx1="dk1" bg2="lt2" tx2="dk2" accent1="accent1" accent2="accent2" accent3="accent3" accent4="accent4" accent5="accent5" accent6="accent6" hlink="hlink" folHlink="folHlink"/>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189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189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189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CC3300"/>
            </a:gs>
          </a:gsLst>
          <a:lin ang="5400000" scaled="1"/>
        </a:gradFill>
        <a:effectLst/>
      </p:bgPr>
    </p:bg>
    <p:spTree>
      <p:nvGrpSpPr>
        <p:cNvPr id="1" name=""/>
        <p:cNvGrpSpPr/>
        <p:nvPr/>
      </p:nvGrpSpPr>
      <p:grpSpPr>
        <a:xfrm>
          <a:off x="0" y="0"/>
          <a:ext cx="0" cy="0"/>
          <a:chOff x="0" y="0"/>
          <a:chExt cx="0" cy="0"/>
        </a:xfrm>
      </p:grpSpPr>
      <p:sp>
        <p:nvSpPr>
          <p:cNvPr id="422916" name="Text Box 4"/>
          <p:cNvSpPr txBox="1">
            <a:spLocks noChangeArrowheads="1"/>
          </p:cNvSpPr>
          <p:nvPr/>
        </p:nvSpPr>
        <p:spPr bwMode="auto">
          <a:xfrm>
            <a:off x="457200" y="365125"/>
            <a:ext cx="8077200" cy="6648450"/>
          </a:xfrm>
          <a:prstGeom prst="rect">
            <a:avLst/>
          </a:prstGeom>
          <a:noFill/>
          <a:ln w="9525">
            <a:noFill/>
            <a:miter lim="800000"/>
            <a:headEnd/>
            <a:tailEnd/>
          </a:ln>
        </p:spPr>
        <p:txBody>
          <a:bodyPr>
            <a:spAutoFit/>
          </a:bodyPr>
          <a:lstStyle/>
          <a:p>
            <a:pPr marL="468313" indent="-468313"/>
            <a:r>
              <a:rPr lang="en-US" b="1">
                <a:solidFill>
                  <a:schemeClr val="hlink"/>
                </a:solidFill>
              </a:rPr>
              <a:t>       </a:t>
            </a:r>
            <a:r>
              <a:rPr lang="en-US" sz="2400" b="1">
                <a:solidFill>
                  <a:srgbClr val="FFFF99"/>
                </a:solidFill>
              </a:rPr>
              <a:t>Groundwater contamination by:</a:t>
            </a:r>
            <a:r>
              <a:rPr lang="en-US" b="1">
                <a:solidFill>
                  <a:schemeClr val="hlink"/>
                </a:solidFill>
              </a:rPr>
              <a:t> </a:t>
            </a:r>
          </a:p>
          <a:p>
            <a:pPr marL="468313" indent="-468313"/>
            <a:endParaRPr lang="en-US" b="1">
              <a:solidFill>
                <a:schemeClr val="hlink"/>
              </a:solidFill>
            </a:endParaRPr>
          </a:p>
          <a:p>
            <a:pPr marL="468313" indent="-468313">
              <a:buFontTx/>
              <a:buChar char="•"/>
            </a:pPr>
            <a:r>
              <a:rPr lang="en-US">
                <a:solidFill>
                  <a:schemeClr val="bg1"/>
                </a:solidFill>
              </a:rPr>
              <a:t>      Hazardous industrial wastes </a:t>
            </a:r>
          </a:p>
          <a:p>
            <a:pPr marL="468313" indent="-468313"/>
            <a:endParaRPr lang="en-US">
              <a:solidFill>
                <a:schemeClr val="bg1"/>
              </a:solidFill>
            </a:endParaRPr>
          </a:p>
          <a:p>
            <a:pPr marL="468313" indent="-468313">
              <a:buFontTx/>
              <a:buChar char="•"/>
            </a:pPr>
            <a:r>
              <a:rPr lang="en-US">
                <a:solidFill>
                  <a:schemeClr val="bg1"/>
                </a:solidFill>
              </a:rPr>
              <a:t>      Leachate from landfills</a:t>
            </a:r>
          </a:p>
          <a:p>
            <a:pPr marL="468313" indent="-468313">
              <a:buFontTx/>
              <a:buChar char="•"/>
            </a:pPr>
            <a:endParaRPr lang="en-US">
              <a:solidFill>
                <a:schemeClr val="bg1"/>
              </a:solidFill>
            </a:endParaRPr>
          </a:p>
          <a:p>
            <a:pPr marL="468313" indent="-468313">
              <a:buFontTx/>
              <a:buChar char="•"/>
            </a:pPr>
            <a:r>
              <a:rPr lang="en-US">
                <a:solidFill>
                  <a:schemeClr val="bg1"/>
                </a:solidFill>
              </a:rPr>
              <a:t>      Agricultural activities such as the use of fertilizers</a:t>
            </a:r>
            <a:r>
              <a:rPr lang="en-US"/>
              <a:t> </a:t>
            </a:r>
            <a:r>
              <a:rPr lang="en-US">
                <a:solidFill>
                  <a:schemeClr val="bg1"/>
                </a:solidFill>
              </a:rPr>
              <a:t>and pesticides</a:t>
            </a:r>
            <a:r>
              <a:rPr lang="en-US"/>
              <a:t> </a:t>
            </a:r>
            <a:endParaRPr lang="en-US" sz="2000"/>
          </a:p>
          <a:p>
            <a:pPr marL="468313" indent="-468313"/>
            <a:endParaRPr lang="en-US" sz="2000"/>
          </a:p>
          <a:p>
            <a:pPr marL="468313" indent="-468313"/>
            <a:endParaRPr lang="en-US" sz="2000"/>
          </a:p>
          <a:p>
            <a:pPr marL="468313" indent="-468313"/>
            <a:r>
              <a:rPr lang="en-US" sz="2400" b="1">
                <a:solidFill>
                  <a:srgbClr val="FFFF99"/>
                </a:solidFill>
              </a:rPr>
              <a:t>      Management of a groundwater system, means making such decisions</a:t>
            </a:r>
            <a:r>
              <a:rPr lang="en-US" sz="2400" b="1">
                <a:solidFill>
                  <a:schemeClr val="bg1"/>
                </a:solidFill>
              </a:rPr>
              <a:t> </a:t>
            </a:r>
            <a:r>
              <a:rPr lang="en-US" sz="2400" b="1">
                <a:solidFill>
                  <a:srgbClr val="FFFF99"/>
                </a:solidFill>
              </a:rPr>
              <a:t>as: </a:t>
            </a:r>
          </a:p>
          <a:p>
            <a:pPr marL="468313" indent="-468313"/>
            <a:endParaRPr lang="en-US" sz="2400" b="1">
              <a:solidFill>
                <a:srgbClr val="FFFF99"/>
              </a:solidFill>
            </a:endParaRPr>
          </a:p>
          <a:p>
            <a:pPr marL="468313" indent="-468313">
              <a:buFontTx/>
              <a:buChar char="•"/>
            </a:pPr>
            <a:r>
              <a:rPr lang="en-US" sz="2000">
                <a:solidFill>
                  <a:schemeClr val="bg1"/>
                </a:solidFill>
              </a:rPr>
              <a:t>The total volume that may be withdrawn annually from the aquifer. </a:t>
            </a:r>
          </a:p>
          <a:p>
            <a:pPr marL="468313" indent="-468313">
              <a:buFontTx/>
              <a:buChar char="•"/>
            </a:pPr>
            <a:endParaRPr lang="en-US" sz="2000">
              <a:solidFill>
                <a:schemeClr val="bg1"/>
              </a:solidFill>
            </a:endParaRPr>
          </a:p>
          <a:p>
            <a:pPr marL="468313" indent="-468313">
              <a:buFontTx/>
              <a:buChar char="•"/>
            </a:pPr>
            <a:r>
              <a:rPr lang="en-US" sz="2000">
                <a:solidFill>
                  <a:schemeClr val="bg1"/>
                </a:solidFill>
              </a:rPr>
              <a:t>The location of pumping and artificial recharge wells, and their rates.</a:t>
            </a:r>
          </a:p>
          <a:p>
            <a:pPr marL="468313" indent="-468313">
              <a:buFontTx/>
              <a:buChar char="•"/>
            </a:pPr>
            <a:endParaRPr lang="en-US" sz="2000">
              <a:solidFill>
                <a:schemeClr val="bg1"/>
              </a:solidFill>
            </a:endParaRPr>
          </a:p>
          <a:p>
            <a:pPr marL="468313" indent="-468313">
              <a:buFontTx/>
              <a:buChar char="•"/>
            </a:pPr>
            <a:r>
              <a:rPr lang="en-IN" sz="2000">
                <a:solidFill>
                  <a:schemeClr val="bg1"/>
                </a:solidFill>
              </a:rPr>
              <a:t>Protection and remediation of contaminated aquifers.</a:t>
            </a:r>
            <a:r>
              <a:rPr lang="en-US" sz="2000">
                <a:solidFill>
                  <a:schemeClr val="bg1"/>
                </a:solidFill>
              </a:rPr>
              <a:t> </a:t>
            </a:r>
          </a:p>
          <a:p>
            <a:pPr marL="468313" indent="-468313"/>
            <a:endParaRPr lang="en-US" sz="2000">
              <a:solidFill>
                <a:schemeClr val="bg1"/>
              </a:solidFill>
            </a:endParaRPr>
          </a:p>
          <a:p>
            <a:pPr marL="468313" indent="-468313"/>
            <a:endParaRPr lang="en-US" sz="2000">
              <a:solidFill>
                <a:schemeClr val="bg1"/>
              </a:solidFill>
            </a:endParaRPr>
          </a:p>
          <a:p>
            <a:pPr marL="468313" indent="-468313"/>
            <a:r>
              <a:rPr lang="en-US" sz="2000">
                <a:solidFill>
                  <a:schemeClr val="bg1"/>
                </a:solidFill>
              </a:rPr>
              <a:t>	</a:t>
            </a:r>
          </a:p>
        </p:txBody>
      </p:sp>
    </p:spTree>
  </p:cSld>
  <p:clrMapOvr>
    <a:overrideClrMapping bg1="lt1" tx1="dk1" bg2="lt2" tx2="dk2" accent1="accent1" accent2="accent2" accent3="accent3" accent4="accent4" accent5="accent5" accent6="accent6" hlink="hlink" folHlink="folHlink"/>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291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291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2916">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2916">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22916">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22916">
                                            <p:txEl>
                                              <p:pRg st="13" end="1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2291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CCFF"/>
            </a:gs>
            <a:gs pos="100000">
              <a:srgbClr val="FFFF99"/>
            </a:gs>
          </a:gsLst>
          <a:lin ang="5400000" scaled="1"/>
        </a:gradFill>
        <a:effectLst/>
      </p:bgPr>
    </p:bg>
    <p:spTree>
      <p:nvGrpSpPr>
        <p:cNvPr id="1" name=""/>
        <p:cNvGrpSpPr/>
        <p:nvPr/>
      </p:nvGrpSpPr>
      <p:grpSpPr>
        <a:xfrm>
          <a:off x="0" y="0"/>
          <a:ext cx="0" cy="0"/>
          <a:chOff x="0" y="0"/>
          <a:chExt cx="0" cy="0"/>
        </a:xfrm>
      </p:grpSpPr>
      <p:sp>
        <p:nvSpPr>
          <p:cNvPr id="35842" name="Text Box 4"/>
          <p:cNvSpPr txBox="1">
            <a:spLocks noChangeArrowheads="1"/>
          </p:cNvSpPr>
          <p:nvPr/>
        </p:nvSpPr>
        <p:spPr bwMode="auto">
          <a:xfrm>
            <a:off x="152400" y="304800"/>
            <a:ext cx="8763000" cy="457200"/>
          </a:xfrm>
          <a:prstGeom prst="rect">
            <a:avLst/>
          </a:prstGeom>
          <a:noFill/>
          <a:ln w="9525">
            <a:noFill/>
            <a:miter lim="800000"/>
            <a:headEnd/>
            <a:tailEnd/>
          </a:ln>
        </p:spPr>
        <p:txBody>
          <a:bodyPr>
            <a:spAutoFit/>
          </a:bodyPr>
          <a:lstStyle/>
          <a:p>
            <a:pPr>
              <a:spcBef>
                <a:spcPct val="50000"/>
              </a:spcBef>
            </a:pPr>
            <a:r>
              <a:rPr lang="en-US" sz="2400" b="1" u="sng">
                <a:solidFill>
                  <a:srgbClr val="0000FF"/>
                </a:solidFill>
              </a:rPr>
              <a:t>Dynamic Groundwater Resources of India</a:t>
            </a:r>
            <a:r>
              <a:rPr lang="en-US" sz="2400" b="1">
                <a:solidFill>
                  <a:srgbClr val="800080"/>
                </a:solidFill>
              </a:rPr>
              <a:t> </a:t>
            </a:r>
            <a:r>
              <a:rPr lang="en-US" b="1">
                <a:solidFill>
                  <a:srgbClr val="009900"/>
                </a:solidFill>
              </a:rPr>
              <a:t>(as on 31 March 2013)</a:t>
            </a:r>
          </a:p>
        </p:txBody>
      </p:sp>
      <p:sp>
        <p:nvSpPr>
          <p:cNvPr id="427013" name="Text Box 5"/>
          <p:cNvSpPr txBox="1">
            <a:spLocks noChangeArrowheads="1"/>
          </p:cNvSpPr>
          <p:nvPr/>
        </p:nvSpPr>
        <p:spPr bwMode="auto">
          <a:xfrm>
            <a:off x="152400" y="1524000"/>
            <a:ext cx="8763000" cy="4400550"/>
          </a:xfrm>
          <a:prstGeom prst="rect">
            <a:avLst/>
          </a:prstGeom>
          <a:noFill/>
          <a:ln w="9525">
            <a:noFill/>
            <a:miter lim="800000"/>
            <a:headEnd/>
            <a:tailEnd/>
          </a:ln>
        </p:spPr>
        <p:txBody>
          <a:bodyPr>
            <a:spAutoFit/>
          </a:bodyPr>
          <a:lstStyle/>
          <a:p>
            <a:pPr marL="466725" indent="-466725">
              <a:buFont typeface="Wingdings" pitchFamily="2" charset="2"/>
              <a:buChar char="Ø"/>
            </a:pPr>
            <a:r>
              <a:rPr lang="en-US" sz="2000" b="1">
                <a:solidFill>
                  <a:srgbClr val="000000"/>
                </a:solidFill>
              </a:rPr>
              <a:t>Total replenishable groundwater in the country = </a:t>
            </a:r>
            <a:r>
              <a:rPr lang="en-US" sz="2000" b="1">
                <a:solidFill>
                  <a:srgbClr val="CC00CC"/>
                </a:solidFill>
              </a:rPr>
              <a:t>447 BCM</a:t>
            </a:r>
          </a:p>
          <a:p>
            <a:pPr marL="466725" indent="-466725"/>
            <a:endParaRPr lang="en-US" sz="2000" b="1">
              <a:solidFill>
                <a:srgbClr val="000000"/>
              </a:solidFill>
            </a:endParaRPr>
          </a:p>
          <a:p>
            <a:pPr marL="466725" indent="-466725">
              <a:buFont typeface="Wingdings" pitchFamily="2" charset="2"/>
              <a:buChar char="Ø"/>
            </a:pPr>
            <a:r>
              <a:rPr lang="en-US" sz="2000" b="1">
                <a:solidFill>
                  <a:srgbClr val="000000"/>
                </a:solidFill>
              </a:rPr>
              <a:t>Countrywide stage of groundwater development = </a:t>
            </a:r>
            <a:r>
              <a:rPr lang="en-US" sz="2000" b="1">
                <a:solidFill>
                  <a:srgbClr val="CC00CC"/>
                </a:solidFill>
              </a:rPr>
              <a:t>62 %</a:t>
            </a:r>
          </a:p>
          <a:p>
            <a:pPr marL="466725" indent="-466725"/>
            <a:endParaRPr lang="en-US" sz="2000" b="1">
              <a:solidFill>
                <a:srgbClr val="009900"/>
              </a:solidFill>
            </a:endParaRPr>
          </a:p>
          <a:p>
            <a:pPr marL="466725" indent="-466725">
              <a:buFont typeface="Wingdings" pitchFamily="2" charset="2"/>
              <a:buChar char="Ø"/>
            </a:pPr>
            <a:r>
              <a:rPr lang="en-US" sz="2000" b="1">
                <a:solidFill>
                  <a:srgbClr val="000000"/>
                </a:solidFill>
              </a:rPr>
              <a:t>6,584 units (blocks, mandals, talukas, firkas) assessed –</a:t>
            </a:r>
          </a:p>
          <a:p>
            <a:pPr marL="466725" indent="-466725">
              <a:buFont typeface="Wingdings" pitchFamily="2" charset="2"/>
              <a:buNone/>
            </a:pPr>
            <a:r>
              <a:rPr lang="en-US" sz="2000" b="1">
                <a:solidFill>
                  <a:srgbClr val="0000FF"/>
                </a:solidFill>
              </a:rPr>
              <a:t>	  </a:t>
            </a:r>
          </a:p>
          <a:p>
            <a:pPr marL="466725" indent="-466725">
              <a:buFont typeface="Wingdings" pitchFamily="2" charset="2"/>
              <a:buNone/>
            </a:pPr>
            <a:r>
              <a:rPr lang="en-US" sz="2000" b="1">
                <a:solidFill>
                  <a:srgbClr val="0000FF"/>
                </a:solidFill>
              </a:rPr>
              <a:t>         </a:t>
            </a:r>
            <a:r>
              <a:rPr lang="en-US" sz="2000">
                <a:solidFill>
                  <a:srgbClr val="0000FF"/>
                </a:solidFill>
              </a:rPr>
              <a:t>1034   units</a:t>
            </a:r>
            <a:r>
              <a:rPr lang="en-US" sz="2000" b="1">
                <a:solidFill>
                  <a:srgbClr val="0000FF"/>
                </a:solidFill>
              </a:rPr>
              <a:t> </a:t>
            </a:r>
            <a:r>
              <a:rPr lang="en-US" sz="2000">
                <a:solidFill>
                  <a:srgbClr val="0000FF"/>
                </a:solidFill>
              </a:rPr>
              <a:t>over-exploited</a:t>
            </a:r>
          </a:p>
          <a:p>
            <a:pPr marL="466725" indent="-466725">
              <a:buFont typeface="Wingdings" pitchFamily="2" charset="2"/>
              <a:buNone/>
            </a:pPr>
            <a:r>
              <a:rPr lang="en-US" sz="2000">
                <a:solidFill>
                  <a:srgbClr val="0000FF"/>
                </a:solidFill>
              </a:rPr>
              <a:t>	    253   units critical</a:t>
            </a:r>
          </a:p>
          <a:p>
            <a:pPr marL="466725" indent="-466725">
              <a:buFont typeface="Wingdings" pitchFamily="2" charset="2"/>
              <a:buNone/>
            </a:pPr>
            <a:r>
              <a:rPr lang="en-US" sz="2000">
                <a:solidFill>
                  <a:srgbClr val="0000FF"/>
                </a:solidFill>
              </a:rPr>
              <a:t>	    681   units semi-critical</a:t>
            </a:r>
          </a:p>
          <a:p>
            <a:pPr marL="466725" indent="-466725">
              <a:buFont typeface="Wingdings" pitchFamily="2" charset="2"/>
              <a:buNone/>
            </a:pPr>
            <a:r>
              <a:rPr lang="en-US" sz="2000">
                <a:solidFill>
                  <a:srgbClr val="0000FF"/>
                </a:solidFill>
              </a:rPr>
              <a:t>	      </a:t>
            </a:r>
            <a:r>
              <a:rPr lang="en-US" sz="2000">
                <a:solidFill>
                  <a:srgbClr val="CC3300"/>
                </a:solidFill>
              </a:rPr>
              <a:t>96   units saline</a:t>
            </a:r>
          </a:p>
          <a:p>
            <a:pPr marL="466725" indent="-466725">
              <a:buFont typeface="Wingdings" pitchFamily="2" charset="2"/>
              <a:buNone/>
            </a:pPr>
            <a:r>
              <a:rPr lang="en-US" sz="2000">
                <a:solidFill>
                  <a:srgbClr val="0000FF"/>
                </a:solidFill>
              </a:rPr>
              <a:t>	  </a:t>
            </a:r>
            <a:r>
              <a:rPr lang="en-US" sz="2000">
                <a:solidFill>
                  <a:srgbClr val="009900"/>
                </a:solidFill>
              </a:rPr>
              <a:t>4520   units safe</a:t>
            </a:r>
          </a:p>
          <a:p>
            <a:pPr marL="466725" indent="-466725">
              <a:buFont typeface="Wingdings" pitchFamily="2" charset="2"/>
              <a:buNone/>
            </a:pPr>
            <a:endParaRPr lang="en-US" sz="2000">
              <a:solidFill>
                <a:srgbClr val="009900"/>
              </a:solidFill>
            </a:endParaRPr>
          </a:p>
          <a:p>
            <a:pPr marL="466725" indent="-466725">
              <a:buFont typeface="Wingdings" pitchFamily="2" charset="2"/>
              <a:buChar char="Ø"/>
            </a:pPr>
            <a:r>
              <a:rPr lang="en-US" sz="2000" b="1">
                <a:solidFill>
                  <a:srgbClr val="000000"/>
                </a:solidFill>
              </a:rPr>
              <a:t>Over-exploited blocks are concentrated in the North Western, Western and Southern Peninsular part of the country.</a:t>
            </a:r>
            <a:r>
              <a:rPr lang="en-US" sz="2000">
                <a:solidFill>
                  <a:srgbClr val="000000"/>
                </a:solidFill>
              </a:rPr>
              <a:t> </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70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701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701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701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2701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2701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2701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2701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2701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36866" name="Text Box 4"/>
          <p:cNvSpPr txBox="1">
            <a:spLocks noChangeArrowheads="1"/>
          </p:cNvSpPr>
          <p:nvPr/>
        </p:nvSpPr>
        <p:spPr bwMode="auto">
          <a:xfrm>
            <a:off x="381000" y="685800"/>
            <a:ext cx="8382000" cy="5632450"/>
          </a:xfrm>
          <a:prstGeom prst="rect">
            <a:avLst/>
          </a:prstGeom>
          <a:noFill/>
          <a:ln w="9525">
            <a:noFill/>
            <a:miter lim="800000"/>
            <a:headEnd/>
            <a:tailEnd/>
          </a:ln>
        </p:spPr>
        <p:txBody>
          <a:bodyPr>
            <a:spAutoFit/>
          </a:bodyPr>
          <a:lstStyle/>
          <a:p>
            <a:pPr marL="457200" indent="-457200">
              <a:buFont typeface="Wingdings" pitchFamily="2" charset="2"/>
              <a:buChar char="Ø"/>
            </a:pPr>
            <a:r>
              <a:rPr lang="en-IN" sz="2400">
                <a:solidFill>
                  <a:srgbClr val="FFCCFF"/>
                </a:solidFill>
              </a:rPr>
              <a:t>In north-western part of the country including parts of </a:t>
            </a:r>
            <a:r>
              <a:rPr lang="en-IN" sz="2400">
                <a:solidFill>
                  <a:srgbClr val="00B0F0"/>
                </a:solidFill>
              </a:rPr>
              <a:t>Punjab, Haryana, Delhi </a:t>
            </a:r>
            <a:r>
              <a:rPr lang="en-IN" sz="2400">
                <a:solidFill>
                  <a:srgbClr val="FFCCFF"/>
                </a:solidFill>
              </a:rPr>
              <a:t>and </a:t>
            </a:r>
            <a:r>
              <a:rPr lang="en-IN" sz="2400">
                <a:solidFill>
                  <a:srgbClr val="00B0F0"/>
                </a:solidFill>
              </a:rPr>
              <a:t>Western Uttar Pradesh </a:t>
            </a:r>
            <a:r>
              <a:rPr lang="en-IN" sz="2400">
                <a:solidFill>
                  <a:srgbClr val="FFCCFF"/>
                </a:solidFill>
              </a:rPr>
              <a:t>where though replenishable resources are abundant, there have been indiscriminate withdrawals of groundwater leading to over-exploitation.</a:t>
            </a:r>
          </a:p>
          <a:p>
            <a:pPr marL="457200" indent="-457200"/>
            <a:endParaRPr lang="en-US" sz="2400">
              <a:solidFill>
                <a:srgbClr val="FFCCFF"/>
              </a:solidFill>
            </a:endParaRPr>
          </a:p>
          <a:p>
            <a:pPr marL="457200" indent="-457200">
              <a:buFont typeface="Wingdings" pitchFamily="2" charset="2"/>
              <a:buChar char="Ø"/>
            </a:pPr>
            <a:r>
              <a:rPr lang="en-IN" sz="2400">
                <a:solidFill>
                  <a:srgbClr val="FFFFFF"/>
                </a:solidFill>
              </a:rPr>
              <a:t>In western part of the country, particularly in parts of </a:t>
            </a:r>
            <a:r>
              <a:rPr lang="en-IN" sz="2400">
                <a:solidFill>
                  <a:srgbClr val="00B0F0"/>
                </a:solidFill>
              </a:rPr>
              <a:t>Rajasthan</a:t>
            </a:r>
            <a:r>
              <a:rPr lang="en-IN" sz="2400">
                <a:solidFill>
                  <a:srgbClr val="FFFFFF"/>
                </a:solidFill>
              </a:rPr>
              <a:t> and </a:t>
            </a:r>
            <a:r>
              <a:rPr lang="en-IN" sz="2400">
                <a:solidFill>
                  <a:srgbClr val="00B0F0"/>
                </a:solidFill>
              </a:rPr>
              <a:t>Gujarat</a:t>
            </a:r>
            <a:r>
              <a:rPr lang="en-IN" sz="2400">
                <a:solidFill>
                  <a:srgbClr val="FFFFFF"/>
                </a:solidFill>
              </a:rPr>
              <a:t> where due to arid climate, groundwater recharge itself is limited leading to stress on the resource.</a:t>
            </a:r>
          </a:p>
          <a:p>
            <a:pPr marL="457200" indent="-457200"/>
            <a:endParaRPr lang="en-IN" sz="2400">
              <a:solidFill>
                <a:srgbClr val="FFFFFF"/>
              </a:solidFill>
            </a:endParaRPr>
          </a:p>
          <a:p>
            <a:pPr marL="457200" indent="-457200">
              <a:buFont typeface="Wingdings" pitchFamily="2" charset="2"/>
              <a:buChar char="Ø"/>
            </a:pPr>
            <a:r>
              <a:rPr lang="en-IN" sz="2400">
                <a:solidFill>
                  <a:srgbClr val="99FFCC"/>
                </a:solidFill>
              </a:rPr>
              <a:t>In southern part of peninsular India including parts of </a:t>
            </a:r>
            <a:r>
              <a:rPr lang="en-IN" sz="2400">
                <a:solidFill>
                  <a:srgbClr val="00B0F0"/>
                </a:solidFill>
              </a:rPr>
              <a:t>Karnataka, Andhra Pradesh, Telangana </a:t>
            </a:r>
            <a:r>
              <a:rPr lang="en-IN" sz="2400">
                <a:solidFill>
                  <a:srgbClr val="99FFCC"/>
                </a:solidFill>
              </a:rPr>
              <a:t>and </a:t>
            </a:r>
            <a:r>
              <a:rPr lang="en-IN" sz="2400">
                <a:solidFill>
                  <a:srgbClr val="00B0F0"/>
                </a:solidFill>
              </a:rPr>
              <a:t>Tamil Nadu </a:t>
            </a:r>
            <a:r>
              <a:rPr lang="en-IN" sz="2400">
                <a:solidFill>
                  <a:srgbClr val="99FFCC"/>
                </a:solidFill>
              </a:rPr>
              <a:t>where due to poor aquifer properties, groundwater availability is low.</a:t>
            </a:r>
            <a:endParaRPr lang="en-US" sz="2400">
              <a:solidFill>
                <a:srgbClr val="99FFCC"/>
              </a:solidFill>
            </a:endParaRPr>
          </a:p>
        </p:txBody>
      </p:sp>
    </p:spTree>
  </p:cSld>
  <p:clrMapOvr>
    <a:masterClrMapping/>
  </p:clrMapOvr>
  <p:transition spd="med">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Text Box 2"/>
          <p:cNvSpPr txBox="1">
            <a:spLocks noChangeArrowheads="1"/>
          </p:cNvSpPr>
          <p:nvPr/>
        </p:nvSpPr>
        <p:spPr bwMode="auto">
          <a:xfrm>
            <a:off x="533400" y="2819400"/>
            <a:ext cx="8229600" cy="519113"/>
          </a:xfrm>
          <a:prstGeom prst="rect">
            <a:avLst/>
          </a:prstGeom>
          <a:noFill/>
          <a:ln w="12700">
            <a:noFill/>
            <a:miter lim="800000"/>
            <a:headEnd/>
            <a:tailEnd/>
          </a:ln>
        </p:spPr>
        <p:txBody>
          <a:bodyPr>
            <a:spAutoFit/>
          </a:bodyPr>
          <a:lstStyle/>
          <a:p>
            <a:pPr eaLnBrk="0" hangingPunct="0">
              <a:spcBef>
                <a:spcPct val="50000"/>
              </a:spcBef>
            </a:pPr>
            <a:r>
              <a:rPr lang="en-US" sz="2800" b="1">
                <a:solidFill>
                  <a:srgbClr val="CC00CC"/>
                </a:solidFill>
              </a:rPr>
              <a:t>Groundwater in National Water Policy - 2012</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30082">
                                            <p:txEl>
                                              <p:pRg st="0" end="0"/>
                                            </p:txEl>
                                          </p:spTgt>
                                        </p:tgtEl>
                                        <p:attrNameLst>
                                          <p:attrName>style.visibility</p:attrName>
                                        </p:attrNameLst>
                                      </p:cBhvr>
                                      <p:to>
                                        <p:strVal val="visible"/>
                                      </p:to>
                                    </p:set>
                                    <p:animEffect transition="in" filter="blinds(horizontal)">
                                      <p:cBhvr>
                                        <p:cTn id="7" dur="500"/>
                                        <p:tgtEl>
                                          <p:spTgt spid="43008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38914" name="Text Box 4"/>
          <p:cNvSpPr txBox="1">
            <a:spLocks noChangeArrowheads="1"/>
          </p:cNvSpPr>
          <p:nvPr/>
        </p:nvSpPr>
        <p:spPr bwMode="auto">
          <a:xfrm>
            <a:off x="228600" y="228600"/>
            <a:ext cx="8686800" cy="6062663"/>
          </a:xfrm>
          <a:prstGeom prst="rect">
            <a:avLst/>
          </a:prstGeom>
          <a:noFill/>
          <a:ln w="9525">
            <a:noFill/>
            <a:miter lim="800000"/>
            <a:headEnd/>
            <a:tailEnd/>
          </a:ln>
        </p:spPr>
        <p:txBody>
          <a:bodyPr>
            <a:spAutoFit/>
          </a:bodyPr>
          <a:lstStyle/>
          <a:p>
            <a:r>
              <a:rPr lang="en-US" sz="2000">
                <a:solidFill>
                  <a:srgbClr val="0000FF"/>
                </a:solidFill>
              </a:rPr>
              <a:t>The ‘</a:t>
            </a:r>
            <a:r>
              <a:rPr lang="en-US" sz="2000" b="1" i="1">
                <a:solidFill>
                  <a:srgbClr val="CC00CC"/>
                </a:solidFill>
              </a:rPr>
              <a:t>National Water Policy</a:t>
            </a:r>
            <a:r>
              <a:rPr lang="en-US" sz="2000">
                <a:solidFill>
                  <a:srgbClr val="0000FF"/>
                </a:solidFill>
              </a:rPr>
              <a:t>’ adopted by the Government of India in 1987 and revised in 2002 and 2012, regards water as one of the most crucial elements in developmental planning. Regarding groundwater, it recommends that</a:t>
            </a:r>
          </a:p>
          <a:p>
            <a:endParaRPr lang="en-US" sz="2000">
              <a:solidFill>
                <a:srgbClr val="0000FF"/>
              </a:solidFill>
            </a:endParaRPr>
          </a:p>
          <a:p>
            <a:pPr>
              <a:buFont typeface="Wingdings" pitchFamily="2" charset="2"/>
              <a:buChar char="§"/>
            </a:pPr>
            <a:r>
              <a:rPr lang="en-IN"/>
              <a:t> A portion of river flows should be kept aside to meet ecological needs ensuring that the low and high flow releases are proportional to the natural flow regime, including base flow contribution in the low flow season through </a:t>
            </a:r>
            <a:r>
              <a:rPr lang="en-IN">
                <a:solidFill>
                  <a:srgbClr val="008000"/>
                </a:solidFill>
              </a:rPr>
              <a:t>regulated ground water use</a:t>
            </a:r>
            <a:r>
              <a:rPr lang="en-IN"/>
              <a:t>.</a:t>
            </a:r>
          </a:p>
          <a:p>
            <a:pPr>
              <a:buFont typeface="Wingdings" pitchFamily="2" charset="2"/>
              <a:buChar char="§"/>
            </a:pPr>
            <a:endParaRPr lang="en-IN"/>
          </a:p>
          <a:p>
            <a:pPr>
              <a:buFont typeface="Wingdings" pitchFamily="2" charset="2"/>
              <a:buChar char="§"/>
            </a:pPr>
            <a:r>
              <a:rPr lang="en-IN"/>
              <a:t> There is a need to </a:t>
            </a:r>
            <a:r>
              <a:rPr lang="en-IN">
                <a:solidFill>
                  <a:srgbClr val="008000"/>
                </a:solidFill>
              </a:rPr>
              <a:t>map the aquifers </a:t>
            </a:r>
            <a:r>
              <a:rPr lang="en-IN"/>
              <a:t>to know the quantum and quality of ground water resources (replenishable as well as non-replenishable) in the country. This process should be fully participatory involving local communities. This may be periodically updated.</a:t>
            </a:r>
          </a:p>
          <a:p>
            <a:pPr>
              <a:buFont typeface="Wingdings" pitchFamily="2" charset="2"/>
              <a:buChar char="§"/>
            </a:pPr>
            <a:endParaRPr lang="en-IN"/>
          </a:p>
          <a:p>
            <a:pPr>
              <a:buFont typeface="Wingdings" pitchFamily="2" charset="2"/>
              <a:buChar char="§"/>
            </a:pPr>
            <a:r>
              <a:rPr lang="en-IN"/>
              <a:t> </a:t>
            </a:r>
            <a:r>
              <a:rPr lang="en-IN">
                <a:solidFill>
                  <a:srgbClr val="008000"/>
                </a:solidFill>
              </a:rPr>
              <a:t>Declining ground water levels in over-exploited areas </a:t>
            </a:r>
            <a:r>
              <a:rPr lang="en-IN"/>
              <a:t>need to be arrested by introducing improved technologies of water use, incentivizing efficient water use and encouraging community based management of aquifers. In addition, where necessary, </a:t>
            </a:r>
            <a:r>
              <a:rPr lang="en-IN">
                <a:solidFill>
                  <a:srgbClr val="008000"/>
                </a:solidFill>
              </a:rPr>
              <a:t>artificial recharging projects </a:t>
            </a:r>
            <a:r>
              <a:rPr lang="en-IN"/>
              <a:t>should be undertaken so that extraction is less than the recharge. This would allow the aquifers to provide base flows to the surface system, and maintain ecology.</a:t>
            </a:r>
            <a:endParaRPr lang="en-US"/>
          </a:p>
        </p:txBody>
      </p:sp>
    </p:spTree>
  </p:cSld>
  <p:clrMapOvr>
    <a:masterClrMapping/>
  </p:clrMapOvr>
  <p:transition spd="med">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39938" name="TextBox 2"/>
          <p:cNvSpPr txBox="1">
            <a:spLocks noChangeArrowheads="1"/>
          </p:cNvSpPr>
          <p:nvPr/>
        </p:nvSpPr>
        <p:spPr bwMode="auto">
          <a:xfrm>
            <a:off x="228600" y="533400"/>
            <a:ext cx="8610600" cy="5908675"/>
          </a:xfrm>
          <a:prstGeom prst="rect">
            <a:avLst/>
          </a:prstGeom>
          <a:noFill/>
          <a:ln w="9525">
            <a:noFill/>
            <a:miter lim="800000"/>
            <a:headEnd/>
            <a:tailEnd/>
          </a:ln>
        </p:spPr>
        <p:txBody>
          <a:bodyPr>
            <a:spAutoFit/>
          </a:bodyPr>
          <a:lstStyle/>
          <a:p>
            <a:pPr>
              <a:buFont typeface="Wingdings" pitchFamily="2" charset="2"/>
              <a:buChar char="§"/>
            </a:pPr>
            <a:r>
              <a:rPr lang="en-IN" sz="1700"/>
              <a:t> </a:t>
            </a:r>
            <a:r>
              <a:rPr lang="en-IN"/>
              <a:t>Water saving in irrigation use is of paramount importance. Recycling of canal seepage water through </a:t>
            </a:r>
            <a:r>
              <a:rPr lang="en-IN">
                <a:solidFill>
                  <a:srgbClr val="008000"/>
                </a:solidFill>
              </a:rPr>
              <a:t>conjunctive ground water use </a:t>
            </a:r>
            <a:r>
              <a:rPr lang="en-IN"/>
              <a:t>may also be considered.</a:t>
            </a:r>
          </a:p>
          <a:p>
            <a:pPr>
              <a:buFont typeface="Wingdings" pitchFamily="2" charset="2"/>
              <a:buChar char="§"/>
            </a:pPr>
            <a:endParaRPr lang="en-IN"/>
          </a:p>
          <a:p>
            <a:pPr>
              <a:buFont typeface="Wingdings" pitchFamily="2" charset="2"/>
              <a:buChar char="§"/>
            </a:pPr>
            <a:r>
              <a:rPr lang="en-IN"/>
              <a:t> There should be concurrent mechanism involving users for monitoring if the water use pattern is causing problems like </a:t>
            </a:r>
            <a:r>
              <a:rPr lang="en-IN">
                <a:solidFill>
                  <a:srgbClr val="008000"/>
                </a:solidFill>
              </a:rPr>
              <a:t>unacceptable depletion or building up of ground waters</a:t>
            </a:r>
            <a:r>
              <a:rPr lang="en-IN"/>
              <a:t>, salinity, alkalinity or similar quality problems, etc., with a view to planning appropriate interventions.</a:t>
            </a:r>
          </a:p>
          <a:p>
            <a:endParaRPr lang="en-IN"/>
          </a:p>
          <a:p>
            <a:pPr>
              <a:buFont typeface="Wingdings" pitchFamily="2" charset="2"/>
              <a:buChar char="§"/>
            </a:pPr>
            <a:r>
              <a:rPr lang="en-IN"/>
              <a:t> </a:t>
            </a:r>
            <a:r>
              <a:rPr lang="en-IN">
                <a:solidFill>
                  <a:srgbClr val="008000"/>
                </a:solidFill>
              </a:rPr>
              <a:t>The over-drawal of groundwater should be minimized by regulating the use of electricity </a:t>
            </a:r>
            <a:r>
              <a:rPr lang="en-IN"/>
              <a:t>for its extraction. Separate electric feeders for pumping ground water for agricultural use should be considered.</a:t>
            </a:r>
          </a:p>
          <a:p>
            <a:pPr>
              <a:buFont typeface="Wingdings" pitchFamily="2" charset="2"/>
              <a:buChar char="§"/>
            </a:pPr>
            <a:endParaRPr lang="en-IN"/>
          </a:p>
          <a:p>
            <a:pPr>
              <a:buFont typeface="Wingdings" pitchFamily="2" charset="2"/>
              <a:buChar char="§"/>
            </a:pPr>
            <a:r>
              <a:rPr lang="en-IN"/>
              <a:t> Quality conservation and improvements are even more important for ground waters, since cleaning up is very difficult. It needs to be ensured that </a:t>
            </a:r>
            <a:r>
              <a:rPr lang="en-IN">
                <a:solidFill>
                  <a:srgbClr val="008000"/>
                </a:solidFill>
              </a:rPr>
              <a:t>industrial effluents, local cess pools, residues of fertilizers and chemicals, etc., do not reach the ground water.</a:t>
            </a:r>
          </a:p>
          <a:p>
            <a:pPr>
              <a:buFont typeface="Wingdings" pitchFamily="2" charset="2"/>
              <a:buChar char="§"/>
            </a:pPr>
            <a:endParaRPr lang="en-IN"/>
          </a:p>
          <a:p>
            <a:pPr>
              <a:buFont typeface="Wingdings" pitchFamily="2" charset="2"/>
              <a:buChar char="§"/>
            </a:pPr>
            <a:r>
              <a:rPr lang="en-IN"/>
              <a:t> Water budgeting and </a:t>
            </a:r>
            <a:r>
              <a:rPr lang="en-IN">
                <a:solidFill>
                  <a:srgbClr val="008000"/>
                </a:solidFill>
              </a:rPr>
              <a:t>water accounting should be carried out for each aquifers</a:t>
            </a:r>
            <a:r>
              <a:rPr lang="en-IN"/>
              <a:t>.</a:t>
            </a:r>
          </a:p>
          <a:p>
            <a:pPr>
              <a:buFont typeface="Wingdings" pitchFamily="2" charset="2"/>
              <a:buChar char="§"/>
            </a:pPr>
            <a:endParaRPr lang="en-IN"/>
          </a:p>
          <a:p>
            <a:pPr>
              <a:buFont typeface="Wingdings" pitchFamily="2" charset="2"/>
              <a:buChar char="§"/>
            </a:pPr>
            <a:r>
              <a:rPr lang="en-IN"/>
              <a:t> Appropriate institutional arrangements for each river basin should also be developed for </a:t>
            </a:r>
            <a:r>
              <a:rPr lang="en-IN">
                <a:solidFill>
                  <a:srgbClr val="008000"/>
                </a:solidFill>
              </a:rPr>
              <a:t>monitoring water quality </a:t>
            </a:r>
            <a:r>
              <a:rPr lang="en-IN"/>
              <a:t>in both surface and </a:t>
            </a:r>
            <a:r>
              <a:rPr lang="en-IN">
                <a:solidFill>
                  <a:srgbClr val="008000"/>
                </a:solidFill>
              </a:rPr>
              <a:t>ground waters</a:t>
            </a:r>
            <a:r>
              <a:rPr lang="en-IN"/>
              <a:t>.</a:t>
            </a:r>
          </a:p>
        </p:txBody>
      </p:sp>
    </p:spTree>
  </p:cSld>
  <p:clrMapOvr>
    <a:masterClrMapping/>
  </p:clrMapOvr>
  <p:transition spd="med">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Text Box 2"/>
          <p:cNvSpPr txBox="1">
            <a:spLocks noChangeArrowheads="1"/>
          </p:cNvSpPr>
          <p:nvPr/>
        </p:nvSpPr>
        <p:spPr bwMode="auto">
          <a:xfrm>
            <a:off x="533400" y="2819400"/>
            <a:ext cx="7924800" cy="701675"/>
          </a:xfrm>
          <a:prstGeom prst="rect">
            <a:avLst/>
          </a:prstGeom>
          <a:noFill/>
          <a:ln w="12700">
            <a:noFill/>
            <a:miter lim="800000"/>
            <a:headEnd/>
            <a:tailEnd/>
          </a:ln>
        </p:spPr>
        <p:txBody>
          <a:bodyPr>
            <a:spAutoFit/>
          </a:bodyPr>
          <a:lstStyle/>
          <a:p>
            <a:pPr eaLnBrk="0" hangingPunct="0">
              <a:spcBef>
                <a:spcPct val="50000"/>
              </a:spcBef>
            </a:pPr>
            <a:r>
              <a:rPr lang="en-US" sz="4000" b="1">
                <a:solidFill>
                  <a:srgbClr val="CC00CC"/>
                </a:solidFill>
              </a:rPr>
              <a:t>Groundwater Balance Equation</a:t>
            </a:r>
            <a:r>
              <a:rPr lang="en-US"/>
              <a:t> </a:t>
            </a:r>
            <a:endParaRPr lang="en-US" sz="2800" b="1">
              <a:solidFill>
                <a:srgbClr val="CC00CC"/>
              </a:solidFill>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33154">
                                            <p:txEl>
                                              <p:pRg st="0" end="0"/>
                                            </p:txEl>
                                          </p:spTgt>
                                        </p:tgtEl>
                                        <p:attrNameLst>
                                          <p:attrName>style.visibility</p:attrName>
                                        </p:attrNameLst>
                                      </p:cBhvr>
                                      <p:to>
                                        <p:strVal val="visible"/>
                                      </p:to>
                                    </p:set>
                                    <p:animEffect transition="in" filter="blinds(horizontal)">
                                      <p:cBhvr>
                                        <p:cTn id="7" dur="500"/>
                                        <p:tgtEl>
                                          <p:spTgt spid="4331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CC"/>
            </a:gs>
            <a:gs pos="100000">
              <a:srgbClr val="CCFFFF"/>
            </a:gs>
          </a:gsLst>
          <a:lin ang="5400000" scaled="1"/>
        </a:gradFill>
        <a:effectLst/>
      </p:bgPr>
    </p:bg>
    <p:spTree>
      <p:nvGrpSpPr>
        <p:cNvPr id="1" name=""/>
        <p:cNvGrpSpPr/>
        <p:nvPr/>
      </p:nvGrpSpPr>
      <p:grpSpPr>
        <a:xfrm>
          <a:off x="0" y="0"/>
          <a:ext cx="0" cy="0"/>
          <a:chOff x="0" y="0"/>
          <a:chExt cx="0" cy="0"/>
        </a:xfrm>
      </p:grpSpPr>
      <p:sp>
        <p:nvSpPr>
          <p:cNvPr id="41986" name="Text Box 4"/>
          <p:cNvSpPr txBox="1">
            <a:spLocks noChangeArrowheads="1"/>
          </p:cNvSpPr>
          <p:nvPr/>
        </p:nvSpPr>
        <p:spPr bwMode="auto">
          <a:xfrm>
            <a:off x="381000" y="1524000"/>
            <a:ext cx="8382000" cy="4511675"/>
          </a:xfrm>
          <a:prstGeom prst="rect">
            <a:avLst/>
          </a:prstGeom>
          <a:noFill/>
          <a:ln w="9525">
            <a:noFill/>
            <a:miter lim="800000"/>
            <a:headEnd/>
            <a:tailEnd/>
          </a:ln>
        </p:spPr>
        <p:txBody>
          <a:bodyPr>
            <a:spAutoFit/>
          </a:bodyPr>
          <a:lstStyle/>
          <a:p>
            <a:pPr marL="457200" indent="-457200">
              <a:spcBef>
                <a:spcPct val="50000"/>
              </a:spcBef>
              <a:buFont typeface="Wingdings" pitchFamily="2" charset="2"/>
              <a:buChar char="Ø"/>
            </a:pPr>
            <a:r>
              <a:rPr lang="en-US" sz="2000">
                <a:solidFill>
                  <a:srgbClr val="0000FF"/>
                </a:solidFill>
              </a:rPr>
              <a:t>Water balance techniques have been extensively used to make quantitative estimates of water resources and the impact of man’s activities on the hydrological cycle. </a:t>
            </a:r>
          </a:p>
          <a:p>
            <a:pPr marL="457200" indent="-457200">
              <a:spcBef>
                <a:spcPct val="50000"/>
              </a:spcBef>
              <a:buFont typeface="Wingdings" pitchFamily="2" charset="2"/>
              <a:buChar char="Ø"/>
            </a:pPr>
            <a:r>
              <a:rPr lang="en-US" sz="2000">
                <a:solidFill>
                  <a:srgbClr val="CC00CC"/>
                </a:solidFill>
              </a:rPr>
              <a:t>The study of water balance requires the systematic presentation of data on the water supply and its use within a given study area for a specific period. </a:t>
            </a:r>
          </a:p>
          <a:p>
            <a:pPr marL="457200" indent="-457200">
              <a:spcBef>
                <a:spcPct val="50000"/>
              </a:spcBef>
              <a:buFont typeface="Wingdings" pitchFamily="2" charset="2"/>
              <a:buChar char="Ø"/>
            </a:pPr>
            <a:r>
              <a:rPr lang="en-US" sz="2000">
                <a:solidFill>
                  <a:srgbClr val="0000FF"/>
                </a:solidFill>
              </a:rPr>
              <a:t>The water balance of an area is defined by the hydrologic equation, which is basically a statement of the law of conservation of mass as applied to the hydrological cycle. </a:t>
            </a:r>
          </a:p>
          <a:p>
            <a:pPr marL="457200" indent="-457200">
              <a:spcBef>
                <a:spcPct val="50000"/>
              </a:spcBef>
              <a:buFont typeface="Wingdings" pitchFamily="2" charset="2"/>
              <a:buChar char="Ø"/>
            </a:pPr>
            <a:r>
              <a:rPr lang="en-US" sz="2000">
                <a:solidFill>
                  <a:srgbClr val="CC00CC"/>
                </a:solidFill>
              </a:rPr>
              <a:t>With water balance approach, it is possible to evaluate quantitatively individual contribution of sources of water in the system, over different time periods, and to establish the degree of variation in water regime due to changes in components of the system.</a:t>
            </a:r>
          </a:p>
        </p:txBody>
      </p:sp>
      <p:sp>
        <p:nvSpPr>
          <p:cNvPr id="41987" name="Text Box 5"/>
          <p:cNvSpPr txBox="1">
            <a:spLocks noChangeArrowheads="1"/>
          </p:cNvSpPr>
          <p:nvPr/>
        </p:nvSpPr>
        <p:spPr bwMode="auto">
          <a:xfrm>
            <a:off x="304800" y="533400"/>
            <a:ext cx="5562600" cy="457200"/>
          </a:xfrm>
          <a:prstGeom prst="rect">
            <a:avLst/>
          </a:prstGeom>
          <a:noFill/>
          <a:ln w="9525">
            <a:noFill/>
            <a:miter lim="800000"/>
            <a:headEnd/>
            <a:tailEnd/>
          </a:ln>
        </p:spPr>
        <p:txBody>
          <a:bodyPr>
            <a:spAutoFit/>
          </a:bodyPr>
          <a:lstStyle/>
          <a:p>
            <a:pPr>
              <a:spcBef>
                <a:spcPct val="50000"/>
              </a:spcBef>
            </a:pPr>
            <a:r>
              <a:rPr lang="en-US" sz="2400" b="1"/>
              <a:t>Water Balance Techniques</a:t>
            </a:r>
          </a:p>
        </p:txBody>
      </p:sp>
    </p:spTree>
  </p:cSld>
  <p:clrMapOvr>
    <a:masterClrMapping/>
  </p:clrMapOvr>
  <p:transition spd="med">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CC"/>
            </a:gs>
            <a:gs pos="100000">
              <a:srgbClr val="CCFFFF"/>
            </a:gs>
          </a:gsLst>
          <a:lin ang="5400000" scaled="1"/>
        </a:gradFill>
        <a:effectLst/>
      </p:bgPr>
    </p:bg>
    <p:spTree>
      <p:nvGrpSpPr>
        <p:cNvPr id="1" name=""/>
        <p:cNvGrpSpPr/>
        <p:nvPr/>
      </p:nvGrpSpPr>
      <p:grpSpPr>
        <a:xfrm>
          <a:off x="0" y="0"/>
          <a:ext cx="0" cy="0"/>
          <a:chOff x="0" y="0"/>
          <a:chExt cx="0" cy="0"/>
        </a:xfrm>
      </p:grpSpPr>
      <p:sp>
        <p:nvSpPr>
          <p:cNvPr id="43010" name="Text Box 4"/>
          <p:cNvSpPr txBox="1">
            <a:spLocks noChangeArrowheads="1"/>
          </p:cNvSpPr>
          <p:nvPr/>
        </p:nvSpPr>
        <p:spPr bwMode="auto">
          <a:xfrm>
            <a:off x="304800" y="1828800"/>
            <a:ext cx="8534400" cy="3902075"/>
          </a:xfrm>
          <a:prstGeom prst="rect">
            <a:avLst/>
          </a:prstGeom>
          <a:noFill/>
          <a:ln w="9525">
            <a:noFill/>
            <a:miter lim="800000"/>
            <a:headEnd/>
            <a:tailEnd/>
          </a:ln>
        </p:spPr>
        <p:txBody>
          <a:bodyPr>
            <a:spAutoFit/>
          </a:bodyPr>
          <a:lstStyle/>
          <a:p>
            <a:pPr marL="457200" indent="-457200">
              <a:spcBef>
                <a:spcPct val="50000"/>
              </a:spcBef>
              <a:buFont typeface="Wingdings" pitchFamily="2" charset="2"/>
              <a:buChar char="Ø"/>
            </a:pPr>
            <a:r>
              <a:rPr lang="en-US" sz="2000">
                <a:solidFill>
                  <a:srgbClr val="0000FF"/>
                </a:solidFill>
              </a:rPr>
              <a:t>A basinwise approach yields the best results.</a:t>
            </a:r>
          </a:p>
          <a:p>
            <a:pPr marL="457200" indent="-457200">
              <a:spcBef>
                <a:spcPct val="50000"/>
              </a:spcBef>
              <a:buFont typeface="Wingdings" pitchFamily="2" charset="2"/>
              <a:buChar char="Ø"/>
            </a:pPr>
            <a:r>
              <a:rPr lang="en-US" sz="2000">
                <a:solidFill>
                  <a:srgbClr val="CC00CC"/>
                </a:solidFill>
              </a:rPr>
              <a:t>Surface water basin and groundwater basin do not always coincide.</a:t>
            </a:r>
          </a:p>
          <a:p>
            <a:pPr marL="457200" indent="-457200">
              <a:spcBef>
                <a:spcPct val="50000"/>
              </a:spcBef>
              <a:buFont typeface="Wingdings" pitchFamily="2" charset="2"/>
              <a:buChar char="Ø"/>
            </a:pPr>
            <a:r>
              <a:rPr lang="en-US" sz="2000">
                <a:solidFill>
                  <a:srgbClr val="0000FF"/>
                </a:solidFill>
              </a:rPr>
              <a:t>The limit of surface water basin is controlled by topography.</a:t>
            </a:r>
          </a:p>
          <a:p>
            <a:pPr marL="457200" indent="-457200">
              <a:spcBef>
                <a:spcPct val="50000"/>
              </a:spcBef>
              <a:buFont typeface="Wingdings" pitchFamily="2" charset="2"/>
              <a:buChar char="Ø"/>
            </a:pPr>
            <a:r>
              <a:rPr lang="en-US" sz="2000">
                <a:solidFill>
                  <a:srgbClr val="CC00CC"/>
                </a:solidFill>
              </a:rPr>
              <a:t>In case of groundwater basin, disposition of rocks also plays an important role. </a:t>
            </a:r>
          </a:p>
          <a:p>
            <a:pPr marL="457200" indent="-457200">
              <a:spcBef>
                <a:spcPct val="50000"/>
              </a:spcBef>
              <a:buFont typeface="Wingdings" pitchFamily="2" charset="2"/>
              <a:buChar char="Ø"/>
            </a:pPr>
            <a:r>
              <a:rPr lang="en-US" sz="2000">
                <a:solidFill>
                  <a:srgbClr val="0000FF"/>
                </a:solidFill>
              </a:rPr>
              <a:t>Generally, in igneous and metamorphic rocks, the surface water and groundwater basins are coincident for all practical purposes, but marked differences may be encountered in stratified sedimentary formations. </a:t>
            </a:r>
          </a:p>
          <a:p>
            <a:pPr marL="457200" indent="-457200">
              <a:spcBef>
                <a:spcPct val="50000"/>
              </a:spcBef>
            </a:pPr>
            <a:endParaRPr lang="en-US" sz="2000">
              <a:solidFill>
                <a:srgbClr val="0000FF"/>
              </a:solidFill>
            </a:endParaRPr>
          </a:p>
        </p:txBody>
      </p:sp>
      <p:sp>
        <p:nvSpPr>
          <p:cNvPr id="43011" name="Text Box 5"/>
          <p:cNvSpPr txBox="1">
            <a:spLocks noChangeArrowheads="1"/>
          </p:cNvSpPr>
          <p:nvPr/>
        </p:nvSpPr>
        <p:spPr bwMode="auto">
          <a:xfrm>
            <a:off x="304800" y="762000"/>
            <a:ext cx="5562600" cy="457200"/>
          </a:xfrm>
          <a:prstGeom prst="rect">
            <a:avLst/>
          </a:prstGeom>
          <a:noFill/>
          <a:ln w="9525">
            <a:noFill/>
            <a:miter lim="800000"/>
            <a:headEnd/>
            <a:tailEnd/>
          </a:ln>
        </p:spPr>
        <p:txBody>
          <a:bodyPr>
            <a:spAutoFit/>
          </a:bodyPr>
          <a:lstStyle/>
          <a:p>
            <a:pPr>
              <a:spcBef>
                <a:spcPct val="50000"/>
              </a:spcBef>
            </a:pPr>
            <a:r>
              <a:rPr lang="en-US" sz="2400" b="1"/>
              <a:t>Study Area</a:t>
            </a:r>
          </a:p>
        </p:txBody>
      </p:sp>
    </p:spTree>
  </p:cSld>
  <p:clrMapOvr>
    <a:masterClrMapping/>
  </p:clrMapOvr>
  <p:transition spd="med">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pic>
        <p:nvPicPr>
          <p:cNvPr id="44034" name="Picture 4" descr="Basin_Boundary"/>
          <p:cNvPicPr>
            <a:picLocks noChangeAspect="1" noChangeArrowheads="1"/>
          </p:cNvPicPr>
          <p:nvPr/>
        </p:nvPicPr>
        <p:blipFill>
          <a:blip r:embed="rId3" cstate="print"/>
          <a:srcRect/>
          <a:stretch>
            <a:fillRect/>
          </a:stretch>
        </p:blipFill>
        <p:spPr bwMode="auto">
          <a:xfrm>
            <a:off x="1676400" y="457200"/>
            <a:ext cx="5721350" cy="3660775"/>
          </a:xfrm>
          <a:prstGeom prst="rect">
            <a:avLst/>
          </a:prstGeom>
          <a:noFill/>
          <a:ln w="9525">
            <a:noFill/>
            <a:miter lim="800000"/>
            <a:headEnd/>
            <a:tailEnd/>
          </a:ln>
        </p:spPr>
      </p:pic>
      <p:sp>
        <p:nvSpPr>
          <p:cNvPr id="44035" name="Text Box 5"/>
          <p:cNvSpPr txBox="1">
            <a:spLocks noChangeArrowheads="1"/>
          </p:cNvSpPr>
          <p:nvPr/>
        </p:nvSpPr>
        <p:spPr bwMode="auto">
          <a:xfrm>
            <a:off x="762000" y="4876800"/>
            <a:ext cx="7696200" cy="1311275"/>
          </a:xfrm>
          <a:prstGeom prst="rect">
            <a:avLst/>
          </a:prstGeom>
          <a:noFill/>
          <a:ln w="9525">
            <a:noFill/>
            <a:miter lim="800000"/>
            <a:headEnd/>
            <a:tailEnd/>
          </a:ln>
        </p:spPr>
        <p:txBody>
          <a:bodyPr>
            <a:spAutoFit/>
          </a:bodyPr>
          <a:lstStyle/>
          <a:p>
            <a:pPr>
              <a:spcBef>
                <a:spcPct val="50000"/>
              </a:spcBef>
            </a:pPr>
            <a:r>
              <a:rPr lang="en-US" sz="2000">
                <a:solidFill>
                  <a:srgbClr val="FFFF99"/>
                </a:solidFill>
              </a:rPr>
              <a:t>The study area for groundwater balance study is preferably taken as a doab which is bounded on two sides by two streams and on the other two sides by other aquifers or extension of the same aquifer. </a:t>
            </a:r>
          </a:p>
        </p:txBody>
      </p:sp>
    </p:spTree>
  </p:cSld>
  <p:clrMapOvr>
    <a:masterClrMapping/>
  </p:clrMapOvr>
  <p:transition spd="med">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CCFFFF"/>
            </a:gs>
            <a:gs pos="100000">
              <a:srgbClr val="FFFFCC"/>
            </a:gs>
          </a:gsLst>
          <a:lin ang="5400000" scaled="1"/>
        </a:gra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sz="3600" smtClean="0"/>
              <a:t>Water Balance Concept</a:t>
            </a:r>
          </a:p>
        </p:txBody>
      </p:sp>
      <p:sp>
        <p:nvSpPr>
          <p:cNvPr id="45059" name="Rectangle 3"/>
          <p:cNvSpPr>
            <a:spLocks noGrp="1" noChangeArrowheads="1"/>
          </p:cNvSpPr>
          <p:nvPr>
            <p:ph type="body" idx="1"/>
          </p:nvPr>
        </p:nvSpPr>
        <p:spPr/>
        <p:txBody>
          <a:bodyPr/>
          <a:lstStyle/>
          <a:p>
            <a:pPr eaLnBrk="1" hangingPunct="1">
              <a:lnSpc>
                <a:spcPct val="80000"/>
              </a:lnSpc>
            </a:pPr>
            <a:r>
              <a:rPr lang="en-GB" sz="2000" smtClean="0">
                <a:solidFill>
                  <a:srgbClr val="0000FF"/>
                </a:solidFill>
              </a:rPr>
              <a:t>The estimation of groundwater balance of a region requires quantification of all individual inflows to or outflows from a groundwater system and change in groundwater storage over a given time period. The basic concept of water balance is:</a:t>
            </a:r>
          </a:p>
          <a:p>
            <a:pPr eaLnBrk="1" hangingPunct="1">
              <a:lnSpc>
                <a:spcPct val="80000"/>
              </a:lnSpc>
            </a:pPr>
            <a:endParaRPr lang="en-GB" sz="2000" i="1" smtClean="0">
              <a:solidFill>
                <a:srgbClr val="0000FF"/>
              </a:solidFill>
            </a:endParaRPr>
          </a:p>
          <a:p>
            <a:pPr eaLnBrk="1" hangingPunct="1">
              <a:lnSpc>
                <a:spcPct val="80000"/>
              </a:lnSpc>
              <a:buFontTx/>
              <a:buNone/>
            </a:pPr>
            <a:r>
              <a:rPr lang="en-GB" sz="2000" i="1" smtClean="0"/>
              <a:t>	</a:t>
            </a:r>
            <a:r>
              <a:rPr lang="en-GB" sz="2000" i="1" smtClean="0">
                <a:solidFill>
                  <a:srgbClr val="CC00CC"/>
                </a:solidFill>
              </a:rPr>
              <a:t>Input to the system ‑ outflow from the system = change in storage of the system </a:t>
            </a:r>
            <a:r>
              <a:rPr lang="en-GB" sz="2000" smtClean="0">
                <a:solidFill>
                  <a:srgbClr val="CC00CC"/>
                </a:solidFill>
              </a:rPr>
              <a:t>(over a period of time)</a:t>
            </a:r>
          </a:p>
          <a:p>
            <a:pPr eaLnBrk="1" hangingPunct="1">
              <a:lnSpc>
                <a:spcPct val="80000"/>
              </a:lnSpc>
              <a:buFontTx/>
              <a:buNone/>
            </a:pPr>
            <a:endParaRPr lang="en-GB" sz="2000" smtClean="0">
              <a:solidFill>
                <a:srgbClr val="CC00CC"/>
              </a:solidFill>
            </a:endParaRPr>
          </a:p>
          <a:p>
            <a:pPr eaLnBrk="1" hangingPunct="1">
              <a:lnSpc>
                <a:spcPct val="80000"/>
              </a:lnSpc>
            </a:pPr>
            <a:r>
              <a:rPr lang="en-GB" sz="2000" smtClean="0">
                <a:solidFill>
                  <a:srgbClr val="0000FF"/>
                </a:solidFill>
              </a:rPr>
              <a:t>The general methodology of computing groundwater balance consists of the following:</a:t>
            </a:r>
          </a:p>
          <a:p>
            <a:pPr eaLnBrk="1" hangingPunct="1">
              <a:lnSpc>
                <a:spcPct val="80000"/>
              </a:lnSpc>
              <a:buFontTx/>
              <a:buNone/>
            </a:pPr>
            <a:endParaRPr lang="en-GB" sz="2000" smtClean="0">
              <a:solidFill>
                <a:srgbClr val="0000FF"/>
              </a:solidFill>
            </a:endParaRPr>
          </a:p>
          <a:p>
            <a:pPr eaLnBrk="1" hangingPunct="1">
              <a:lnSpc>
                <a:spcPct val="80000"/>
              </a:lnSpc>
              <a:buClr>
                <a:schemeClr val="tx1"/>
              </a:buClr>
              <a:buFont typeface="Wingdings" pitchFamily="2" charset="2"/>
              <a:buBlip>
                <a:blip r:embed="rId2"/>
              </a:buBlip>
            </a:pPr>
            <a:r>
              <a:rPr lang="en-GB" sz="2000" smtClean="0">
                <a:solidFill>
                  <a:srgbClr val="CC00CC"/>
                </a:solidFill>
              </a:rPr>
              <a:t>Identification of significant components,</a:t>
            </a:r>
          </a:p>
          <a:p>
            <a:pPr eaLnBrk="1" hangingPunct="1">
              <a:lnSpc>
                <a:spcPct val="80000"/>
              </a:lnSpc>
              <a:buClr>
                <a:schemeClr val="tx1"/>
              </a:buClr>
              <a:buFont typeface="Wingdings" pitchFamily="2" charset="2"/>
              <a:buBlip>
                <a:blip r:embed="rId2"/>
              </a:buBlip>
            </a:pPr>
            <a:r>
              <a:rPr lang="en-GB" sz="2000" smtClean="0">
                <a:solidFill>
                  <a:srgbClr val="CC00CC"/>
                </a:solidFill>
              </a:rPr>
              <a:t>Quantifying individual components, and</a:t>
            </a:r>
          </a:p>
          <a:p>
            <a:pPr eaLnBrk="1" hangingPunct="1">
              <a:lnSpc>
                <a:spcPct val="80000"/>
              </a:lnSpc>
              <a:buClr>
                <a:schemeClr val="tx1"/>
              </a:buClr>
              <a:buFont typeface="Wingdings" pitchFamily="2" charset="2"/>
              <a:buBlip>
                <a:blip r:embed="rId2"/>
              </a:buBlip>
            </a:pPr>
            <a:r>
              <a:rPr lang="en-GB" sz="2000" smtClean="0">
                <a:solidFill>
                  <a:srgbClr val="CC00CC"/>
                </a:solidFill>
              </a:rPr>
              <a:t>Presentation in the form of water balance equation.</a:t>
            </a:r>
            <a:endParaRPr lang="en-US" sz="2000" smtClean="0">
              <a:solidFill>
                <a:srgbClr val="CC00CC"/>
              </a:solidFill>
            </a:endParaRPr>
          </a:p>
        </p:txBody>
      </p:sp>
    </p:spTree>
  </p:cSld>
  <p:clrMapOvr>
    <a:masterClrMapping/>
  </p:clrMapOvr>
  <p:transition spd="med">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CCFFFF"/>
            </a:gs>
            <a:gs pos="100000">
              <a:srgbClr val="FFFFCC"/>
            </a:gs>
          </a:gsLst>
          <a:lin ang="5400000" scaled="1"/>
        </a:gradFill>
        <a:effectLst/>
      </p:bgPr>
    </p:bg>
    <p:spTree>
      <p:nvGrpSpPr>
        <p:cNvPr id="1" name=""/>
        <p:cNvGrpSpPr/>
        <p:nvPr/>
      </p:nvGrpSpPr>
      <p:grpSpPr>
        <a:xfrm>
          <a:off x="0" y="0"/>
          <a:ext cx="0" cy="0"/>
          <a:chOff x="0" y="0"/>
          <a:chExt cx="0" cy="0"/>
        </a:xfrm>
      </p:grpSpPr>
      <p:sp>
        <p:nvSpPr>
          <p:cNvPr id="46082" name="Text Box 4"/>
          <p:cNvSpPr txBox="1">
            <a:spLocks noChangeArrowheads="1"/>
          </p:cNvSpPr>
          <p:nvPr/>
        </p:nvSpPr>
        <p:spPr bwMode="auto">
          <a:xfrm>
            <a:off x="533400" y="1524000"/>
            <a:ext cx="8153400" cy="3140075"/>
          </a:xfrm>
          <a:prstGeom prst="rect">
            <a:avLst/>
          </a:prstGeom>
          <a:noFill/>
          <a:ln w="9525">
            <a:noFill/>
            <a:miter lim="800000"/>
            <a:headEnd/>
            <a:tailEnd/>
          </a:ln>
        </p:spPr>
        <p:txBody>
          <a:bodyPr>
            <a:spAutoFit/>
          </a:bodyPr>
          <a:lstStyle/>
          <a:p>
            <a:pPr marL="457200" indent="-457200"/>
            <a:r>
              <a:rPr lang="en-GB" sz="2000"/>
              <a:t>      </a:t>
            </a:r>
            <a:r>
              <a:rPr lang="en-GB" sz="2000" b="1"/>
              <a:t>The groundwater balance study of an area may serve the following purposes:</a:t>
            </a:r>
          </a:p>
          <a:p>
            <a:pPr marL="457200" indent="-457200"/>
            <a:endParaRPr lang="en-GB" sz="2000" b="1"/>
          </a:p>
          <a:p>
            <a:pPr marL="457200" indent="-457200">
              <a:buFont typeface="Wingdings" pitchFamily="2" charset="2"/>
              <a:buChar char="§"/>
            </a:pPr>
            <a:r>
              <a:rPr lang="en-GB" sz="2000">
                <a:solidFill>
                  <a:srgbClr val="0000FF"/>
                </a:solidFill>
              </a:rPr>
              <a:t>As a check on whether all flow components involved in the system have been quantitatively accounted for, and what components have the greatest bearing on the problem under study.</a:t>
            </a:r>
          </a:p>
          <a:p>
            <a:pPr marL="457200" indent="-457200">
              <a:buFont typeface="Wingdings" pitchFamily="2" charset="2"/>
              <a:buChar char="§"/>
            </a:pPr>
            <a:endParaRPr lang="en-GB" sz="2000">
              <a:solidFill>
                <a:srgbClr val="0000FF"/>
              </a:solidFill>
            </a:endParaRPr>
          </a:p>
          <a:p>
            <a:pPr marL="457200" indent="-457200">
              <a:buFont typeface="Wingdings" pitchFamily="2" charset="2"/>
              <a:buChar char="§"/>
            </a:pPr>
            <a:r>
              <a:rPr lang="en-GB" sz="2000">
                <a:solidFill>
                  <a:srgbClr val="CC00CC"/>
                </a:solidFill>
              </a:rPr>
              <a:t>To calculate one unknown component of the groundwater balance equation, provided all other components are quantitatively known with sufficient accuracy.</a:t>
            </a:r>
            <a:endParaRPr lang="en-US" sz="2000">
              <a:solidFill>
                <a:srgbClr val="CC00CC"/>
              </a:solidFill>
            </a:endParaRPr>
          </a:p>
        </p:txBody>
      </p:sp>
    </p:spTree>
  </p:cSld>
  <p:clrMapOvr>
    <a:masterClrMapping/>
  </p:clrMapOvr>
  <p:transition spd="med">
    <p:random/>
  </p:transition>
</p:sld>
</file>

<file path=ppt/slides/slide23.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CCFFFF"/>
            </a:gs>
            <a:gs pos="100000">
              <a:srgbClr val="FFFFCC"/>
            </a:gs>
          </a:gsLst>
          <a:lin ang="5400000" scaled="1"/>
        </a:gradFill>
        <a:effectLst/>
      </p:bgPr>
    </p:bg>
    <p:spTree>
      <p:nvGrpSpPr>
        <p:cNvPr id="1" name=""/>
        <p:cNvGrpSpPr/>
        <p:nvPr/>
      </p:nvGrpSpPr>
      <p:grpSpPr>
        <a:xfrm>
          <a:off x="0" y="0"/>
          <a:ext cx="0" cy="0"/>
          <a:chOff x="0" y="0"/>
          <a:chExt cx="0" cy="0"/>
        </a:xfrm>
      </p:grpSpPr>
      <p:sp>
        <p:nvSpPr>
          <p:cNvPr id="47106" name="Text Box 4"/>
          <p:cNvSpPr txBox="1">
            <a:spLocks noChangeArrowheads="1"/>
          </p:cNvSpPr>
          <p:nvPr/>
        </p:nvSpPr>
        <p:spPr bwMode="auto">
          <a:xfrm>
            <a:off x="457200" y="457200"/>
            <a:ext cx="8229600" cy="6248400"/>
          </a:xfrm>
          <a:prstGeom prst="rect">
            <a:avLst/>
          </a:prstGeom>
          <a:noFill/>
          <a:ln w="9525">
            <a:noFill/>
            <a:miter lim="800000"/>
            <a:headEnd/>
            <a:tailEnd/>
          </a:ln>
        </p:spPr>
        <p:txBody>
          <a:bodyPr>
            <a:spAutoFit/>
          </a:bodyPr>
          <a:lstStyle/>
          <a:p>
            <a:r>
              <a:rPr lang="en-GB" sz="2400" b="1">
                <a:solidFill>
                  <a:srgbClr val="0000FF"/>
                </a:solidFill>
              </a:rPr>
              <a:t>GROUNDWATER BALANCE EQUATION</a:t>
            </a:r>
          </a:p>
          <a:p>
            <a:endParaRPr lang="en-GB"/>
          </a:p>
          <a:p>
            <a:endParaRPr lang="en-GB"/>
          </a:p>
          <a:p>
            <a:r>
              <a:rPr lang="en-GB" sz="2000"/>
              <a:t>Considering the various inflow and outflow components in a given study area, the groundwater balance equation can be written as:</a:t>
            </a:r>
          </a:p>
          <a:p>
            <a:endParaRPr lang="en-GB" sz="2000"/>
          </a:p>
          <a:p>
            <a:r>
              <a:rPr lang="en-GB" sz="2000"/>
              <a:t>     	</a:t>
            </a:r>
            <a:r>
              <a:rPr lang="fr-FR" sz="2000" b="1">
                <a:solidFill>
                  <a:schemeClr val="hlink"/>
                </a:solidFill>
              </a:rPr>
              <a:t>R</a:t>
            </a:r>
            <a:r>
              <a:rPr lang="fr-FR" sz="2400" b="1" baseline="-25000">
                <a:solidFill>
                  <a:schemeClr val="hlink"/>
                </a:solidFill>
              </a:rPr>
              <a:t>r</a:t>
            </a:r>
            <a:r>
              <a:rPr lang="fr-FR" sz="2000" b="1">
                <a:solidFill>
                  <a:schemeClr val="hlink"/>
                </a:solidFill>
              </a:rPr>
              <a:t> + R</a:t>
            </a:r>
            <a:r>
              <a:rPr lang="fr-FR" sz="2400" b="1" baseline="-25000">
                <a:solidFill>
                  <a:schemeClr val="hlink"/>
                </a:solidFill>
              </a:rPr>
              <a:t>c</a:t>
            </a:r>
            <a:r>
              <a:rPr lang="fr-FR" sz="2000" b="1">
                <a:solidFill>
                  <a:schemeClr val="hlink"/>
                </a:solidFill>
              </a:rPr>
              <a:t> + R</a:t>
            </a:r>
            <a:r>
              <a:rPr lang="fr-FR" sz="2400" b="1" baseline="-25000">
                <a:solidFill>
                  <a:schemeClr val="hlink"/>
                </a:solidFill>
              </a:rPr>
              <a:t>i</a:t>
            </a:r>
            <a:r>
              <a:rPr lang="fr-FR" sz="2000" b="1">
                <a:solidFill>
                  <a:schemeClr val="hlink"/>
                </a:solidFill>
              </a:rPr>
              <a:t> + R</a:t>
            </a:r>
            <a:r>
              <a:rPr lang="fr-FR" sz="2400" b="1" baseline="-25000">
                <a:solidFill>
                  <a:schemeClr val="hlink"/>
                </a:solidFill>
              </a:rPr>
              <a:t>t</a:t>
            </a:r>
            <a:r>
              <a:rPr lang="fr-FR" sz="2000" b="1">
                <a:solidFill>
                  <a:schemeClr val="hlink"/>
                </a:solidFill>
              </a:rPr>
              <a:t> + S</a:t>
            </a:r>
            <a:r>
              <a:rPr lang="fr-FR" sz="2400" b="1" baseline="-25000">
                <a:solidFill>
                  <a:schemeClr val="hlink"/>
                </a:solidFill>
              </a:rPr>
              <a:t>i</a:t>
            </a:r>
            <a:r>
              <a:rPr lang="fr-FR" sz="2000" b="1">
                <a:solidFill>
                  <a:schemeClr val="hlink"/>
                </a:solidFill>
              </a:rPr>
              <a:t> + I</a:t>
            </a:r>
            <a:r>
              <a:rPr lang="fr-FR" sz="2400" b="1" baseline="-25000">
                <a:solidFill>
                  <a:schemeClr val="hlink"/>
                </a:solidFill>
              </a:rPr>
              <a:t>g</a:t>
            </a:r>
            <a:r>
              <a:rPr lang="fr-FR" sz="2000" b="1">
                <a:solidFill>
                  <a:schemeClr val="hlink"/>
                </a:solidFill>
              </a:rPr>
              <a:t>  =  E</a:t>
            </a:r>
            <a:r>
              <a:rPr lang="fr-FR" sz="2400" b="1" baseline="-25000">
                <a:solidFill>
                  <a:schemeClr val="hlink"/>
                </a:solidFill>
              </a:rPr>
              <a:t>t</a:t>
            </a:r>
            <a:r>
              <a:rPr lang="fr-FR" sz="2000" b="1">
                <a:solidFill>
                  <a:schemeClr val="hlink"/>
                </a:solidFill>
              </a:rPr>
              <a:t> + T</a:t>
            </a:r>
            <a:r>
              <a:rPr lang="fr-FR" sz="2400" b="1" baseline="-25000">
                <a:solidFill>
                  <a:schemeClr val="hlink"/>
                </a:solidFill>
              </a:rPr>
              <a:t>p</a:t>
            </a:r>
            <a:r>
              <a:rPr lang="fr-FR" sz="2000" b="1">
                <a:solidFill>
                  <a:schemeClr val="hlink"/>
                </a:solidFill>
              </a:rPr>
              <a:t> + S</a:t>
            </a:r>
            <a:r>
              <a:rPr lang="fr-FR" sz="2400" b="1" baseline="-25000">
                <a:solidFill>
                  <a:schemeClr val="hlink"/>
                </a:solidFill>
              </a:rPr>
              <a:t>e</a:t>
            </a:r>
            <a:r>
              <a:rPr lang="fr-FR" sz="2000" b="1">
                <a:solidFill>
                  <a:schemeClr val="hlink"/>
                </a:solidFill>
              </a:rPr>
              <a:t> + O</a:t>
            </a:r>
            <a:r>
              <a:rPr lang="fr-FR" sz="2400" b="1" baseline="-25000">
                <a:solidFill>
                  <a:schemeClr val="hlink"/>
                </a:solidFill>
              </a:rPr>
              <a:t>g</a:t>
            </a:r>
            <a:r>
              <a:rPr lang="fr-FR" sz="2000" b="1">
                <a:solidFill>
                  <a:schemeClr val="hlink"/>
                </a:solidFill>
              </a:rPr>
              <a:t> + </a:t>
            </a:r>
            <a:r>
              <a:rPr lang="en-GB" sz="2000" b="1">
                <a:solidFill>
                  <a:schemeClr val="hlink"/>
                </a:solidFill>
                <a:sym typeface="Symbol" pitchFamily="18" charset="2"/>
              </a:rPr>
              <a:t></a:t>
            </a:r>
            <a:r>
              <a:rPr lang="fr-FR" sz="2000" b="1">
                <a:solidFill>
                  <a:schemeClr val="hlink"/>
                </a:solidFill>
              </a:rPr>
              <a:t>S</a:t>
            </a:r>
            <a:r>
              <a:rPr lang="fr-FR" sz="2000"/>
              <a:t>                                         </a:t>
            </a:r>
            <a:endParaRPr lang="en-GB" sz="2000"/>
          </a:p>
          <a:p>
            <a:endParaRPr lang="en-GB" sz="2000"/>
          </a:p>
          <a:p>
            <a:r>
              <a:rPr lang="en-GB" sz="2000"/>
              <a:t>where,</a:t>
            </a:r>
          </a:p>
          <a:p>
            <a:r>
              <a:rPr lang="en-GB" sz="2000"/>
              <a:t>     	R</a:t>
            </a:r>
            <a:r>
              <a:rPr lang="en-GB" sz="2000" baseline="-25000"/>
              <a:t>r</a:t>
            </a:r>
            <a:r>
              <a:rPr lang="en-GB" sz="2400"/>
              <a:t> </a:t>
            </a:r>
            <a:r>
              <a:rPr lang="en-GB" sz="2000"/>
              <a:t>  = 	recharge from rainfall;</a:t>
            </a:r>
          </a:p>
          <a:p>
            <a:r>
              <a:rPr lang="en-GB" sz="2000"/>
              <a:t>     	R</a:t>
            </a:r>
            <a:r>
              <a:rPr lang="en-GB" sz="2000" baseline="-25000"/>
              <a:t>c</a:t>
            </a:r>
            <a:r>
              <a:rPr lang="en-GB" sz="2000"/>
              <a:t>   = 	recharge from canal seepage;</a:t>
            </a:r>
          </a:p>
          <a:p>
            <a:r>
              <a:rPr lang="en-GB" sz="2000"/>
              <a:t>     	R</a:t>
            </a:r>
            <a:r>
              <a:rPr lang="en-GB" sz="2000" baseline="-25000"/>
              <a:t>i</a:t>
            </a:r>
            <a:r>
              <a:rPr lang="en-GB" sz="2000"/>
              <a:t>   = 	recharge from field irrigation;</a:t>
            </a:r>
          </a:p>
          <a:p>
            <a:r>
              <a:rPr lang="en-GB" sz="2000"/>
              <a:t>     	R</a:t>
            </a:r>
            <a:r>
              <a:rPr lang="en-GB" sz="2000" baseline="-25000"/>
              <a:t>t</a:t>
            </a:r>
            <a:r>
              <a:rPr lang="en-GB" sz="2000"/>
              <a:t>   = 	recharge from tanks;</a:t>
            </a:r>
          </a:p>
          <a:p>
            <a:r>
              <a:rPr lang="en-GB" sz="2000"/>
              <a:t>     	S</a:t>
            </a:r>
            <a:r>
              <a:rPr lang="en-GB" sz="2000" baseline="-25000"/>
              <a:t>i</a:t>
            </a:r>
            <a:r>
              <a:rPr lang="en-GB" sz="2000"/>
              <a:t>   = 	influent seepage from rivers; </a:t>
            </a:r>
          </a:p>
          <a:p>
            <a:r>
              <a:rPr lang="en-GB" sz="2000"/>
              <a:t>     	I</a:t>
            </a:r>
            <a:r>
              <a:rPr lang="en-GB" sz="2000" baseline="-25000"/>
              <a:t>g</a:t>
            </a:r>
            <a:r>
              <a:rPr lang="en-GB" sz="2000"/>
              <a:t>   = 	inflow from other basins;</a:t>
            </a:r>
          </a:p>
          <a:p>
            <a:r>
              <a:rPr lang="en-GB" sz="2000"/>
              <a:t>     	E</a:t>
            </a:r>
            <a:r>
              <a:rPr lang="en-GB" sz="2000" baseline="-25000"/>
              <a:t>t</a:t>
            </a:r>
            <a:r>
              <a:rPr lang="en-GB" sz="2800" baseline="-25000"/>
              <a:t> </a:t>
            </a:r>
            <a:r>
              <a:rPr lang="en-GB" sz="2000"/>
              <a:t>  = 	evapotranspiration from groundwater;</a:t>
            </a:r>
          </a:p>
          <a:p>
            <a:r>
              <a:rPr lang="en-GB" sz="2000"/>
              <a:t>     	T</a:t>
            </a:r>
            <a:r>
              <a:rPr lang="en-GB" sz="2000" baseline="-25000"/>
              <a:t>p</a:t>
            </a:r>
            <a:r>
              <a:rPr lang="en-GB" sz="2000"/>
              <a:t>   = 	draft from groundwater;</a:t>
            </a:r>
          </a:p>
          <a:p>
            <a:r>
              <a:rPr lang="en-GB" sz="2000"/>
              <a:t>     	S</a:t>
            </a:r>
            <a:r>
              <a:rPr lang="en-GB" sz="2000" baseline="-25000"/>
              <a:t>e</a:t>
            </a:r>
            <a:r>
              <a:rPr lang="en-GB" sz="2000"/>
              <a:t>   = 	effluent seepage to rivers;</a:t>
            </a:r>
          </a:p>
          <a:p>
            <a:r>
              <a:rPr lang="en-GB" sz="2000"/>
              <a:t>     	O</a:t>
            </a:r>
            <a:r>
              <a:rPr lang="en-GB" sz="2000" baseline="-25000"/>
              <a:t>g</a:t>
            </a:r>
            <a:r>
              <a:rPr lang="en-GB" sz="2000"/>
              <a:t>  = 	outflow to other basins; and</a:t>
            </a:r>
          </a:p>
          <a:p>
            <a:r>
              <a:rPr lang="en-GB" sz="2000"/>
              <a:t>     	</a:t>
            </a:r>
            <a:r>
              <a:rPr lang="en-GB" sz="2000">
                <a:sym typeface="Symbol" pitchFamily="18" charset="2"/>
              </a:rPr>
              <a:t></a:t>
            </a:r>
            <a:r>
              <a:rPr lang="en-GB" sz="2000"/>
              <a:t>S  = 	change in groundwater storage.</a:t>
            </a:r>
            <a:endParaRPr lang="en-US" sz="2000"/>
          </a:p>
        </p:txBody>
      </p:sp>
    </p:spTree>
  </p:cSld>
  <p:clrMapOvr>
    <a:masterClrMapping/>
  </p:clrMapOvr>
  <p:transition spd="med">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CC"/>
            </a:gs>
            <a:gs pos="100000">
              <a:srgbClr val="CCFFFF"/>
            </a:gs>
          </a:gsLst>
          <a:lin ang="5400000" scaled="1"/>
        </a:gradFill>
        <a:effectLst/>
      </p:bgPr>
    </p:bg>
    <p:spTree>
      <p:nvGrpSpPr>
        <p:cNvPr id="1" name=""/>
        <p:cNvGrpSpPr/>
        <p:nvPr/>
      </p:nvGrpSpPr>
      <p:grpSpPr>
        <a:xfrm>
          <a:off x="0" y="0"/>
          <a:ext cx="0" cy="0"/>
          <a:chOff x="0" y="0"/>
          <a:chExt cx="0" cy="0"/>
        </a:xfrm>
      </p:grpSpPr>
      <p:sp>
        <p:nvSpPr>
          <p:cNvPr id="48130" name="Text Box 4"/>
          <p:cNvSpPr txBox="1">
            <a:spLocks noChangeArrowheads="1"/>
          </p:cNvSpPr>
          <p:nvPr/>
        </p:nvSpPr>
        <p:spPr bwMode="auto">
          <a:xfrm>
            <a:off x="228600" y="609600"/>
            <a:ext cx="8686800" cy="5578475"/>
          </a:xfrm>
          <a:prstGeom prst="rect">
            <a:avLst/>
          </a:prstGeom>
          <a:noFill/>
          <a:ln w="9525">
            <a:noFill/>
            <a:miter lim="800000"/>
            <a:headEnd/>
            <a:tailEnd/>
          </a:ln>
        </p:spPr>
        <p:txBody>
          <a:bodyPr>
            <a:spAutoFit/>
          </a:bodyPr>
          <a:lstStyle/>
          <a:p>
            <a:pPr marL="457200" indent="-457200">
              <a:buFont typeface="Wingdings" pitchFamily="2" charset="2"/>
              <a:buChar char="v"/>
            </a:pPr>
            <a:r>
              <a:rPr lang="en-GB" sz="2000">
                <a:solidFill>
                  <a:srgbClr val="0000FF"/>
                </a:solidFill>
              </a:rPr>
              <a:t>Preferably, all elements of the groundwater balance equation should be computed using independent methods. </a:t>
            </a:r>
          </a:p>
          <a:p>
            <a:pPr marL="457200" indent="-457200">
              <a:buFont typeface="Wingdings" pitchFamily="2" charset="2"/>
              <a:buChar char="v"/>
            </a:pPr>
            <a:endParaRPr lang="en-GB" sz="2000">
              <a:solidFill>
                <a:srgbClr val="0000FF"/>
              </a:solidFill>
            </a:endParaRPr>
          </a:p>
          <a:p>
            <a:pPr marL="457200" indent="-457200">
              <a:buFont typeface="Wingdings" pitchFamily="2" charset="2"/>
              <a:buChar char="v"/>
            </a:pPr>
            <a:r>
              <a:rPr lang="en-GB" sz="2000">
                <a:solidFill>
                  <a:srgbClr val="CC00CC"/>
                </a:solidFill>
              </a:rPr>
              <a:t>Computations of various components usually involve errors, due to shortcomings in the estimation techniques. The groundwater balance equation therefore generally does not balance, even if all its components are computed by independent methods. </a:t>
            </a:r>
          </a:p>
          <a:p>
            <a:pPr marL="457200" indent="-457200">
              <a:buFont typeface="Wingdings" pitchFamily="2" charset="2"/>
              <a:buChar char="v"/>
            </a:pPr>
            <a:endParaRPr lang="en-GB" sz="2000">
              <a:solidFill>
                <a:srgbClr val="CC00CC"/>
              </a:solidFill>
            </a:endParaRPr>
          </a:p>
          <a:p>
            <a:pPr marL="457200" indent="-457200">
              <a:buFont typeface="Wingdings" pitchFamily="2" charset="2"/>
              <a:buChar char="v"/>
            </a:pPr>
            <a:r>
              <a:rPr lang="en-GB" sz="2000">
                <a:solidFill>
                  <a:srgbClr val="0000FF"/>
                </a:solidFill>
              </a:rPr>
              <a:t>The resultant discrepancy in groundwater balance is defined as a residual term in the balance equation, which includes errors in the quantitative determination of various components as well as values of the components which have not been accounted in the equation.</a:t>
            </a:r>
          </a:p>
          <a:p>
            <a:pPr marL="457200" indent="-457200">
              <a:buFont typeface="Wingdings" pitchFamily="2" charset="2"/>
              <a:buChar char="v"/>
            </a:pPr>
            <a:endParaRPr lang="en-GB" sz="2000">
              <a:solidFill>
                <a:srgbClr val="0000FF"/>
              </a:solidFill>
            </a:endParaRPr>
          </a:p>
          <a:p>
            <a:pPr marL="457200" indent="-457200">
              <a:buFont typeface="Wingdings" pitchFamily="2" charset="2"/>
              <a:buChar char="v"/>
            </a:pPr>
            <a:r>
              <a:rPr lang="en-GB" sz="2000">
                <a:solidFill>
                  <a:srgbClr val="CC00CC"/>
                </a:solidFill>
              </a:rPr>
              <a:t>The water balance may be computed for any time interval. The complexity of the computation of the water balance tends to increase with increase in area. This is due to a related increase in the technical difficulty of accurately computing the numerous important water balance components.</a:t>
            </a:r>
            <a:endParaRPr lang="en-US" sz="2000">
              <a:solidFill>
                <a:srgbClr val="CC00CC"/>
              </a:solidFill>
            </a:endParaRPr>
          </a:p>
        </p:txBody>
      </p:sp>
    </p:spTree>
  </p:cSld>
  <p:clrMapOvr>
    <a:masterClrMapping/>
  </p:clrMapOvr>
  <p:transition spd="med">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Text Box 2"/>
          <p:cNvSpPr txBox="1">
            <a:spLocks noChangeArrowheads="1"/>
          </p:cNvSpPr>
          <p:nvPr/>
        </p:nvSpPr>
        <p:spPr bwMode="auto">
          <a:xfrm>
            <a:off x="1905000" y="2819400"/>
            <a:ext cx="5257800" cy="701675"/>
          </a:xfrm>
          <a:prstGeom prst="rect">
            <a:avLst/>
          </a:prstGeom>
          <a:noFill/>
          <a:ln w="12700">
            <a:noFill/>
            <a:miter lim="800000"/>
            <a:headEnd/>
            <a:tailEnd/>
          </a:ln>
        </p:spPr>
        <p:txBody>
          <a:bodyPr>
            <a:spAutoFit/>
          </a:bodyPr>
          <a:lstStyle/>
          <a:p>
            <a:pPr eaLnBrk="0" hangingPunct="0">
              <a:spcBef>
                <a:spcPct val="50000"/>
              </a:spcBef>
            </a:pPr>
            <a:r>
              <a:rPr lang="en-US" sz="4000" b="1">
                <a:solidFill>
                  <a:srgbClr val="CC00CC"/>
                </a:solidFill>
              </a:rPr>
              <a:t>Data Requirements</a:t>
            </a:r>
            <a:r>
              <a:rPr lang="en-US"/>
              <a:t> </a:t>
            </a:r>
            <a:endParaRPr lang="en-US" sz="2800" b="1">
              <a:solidFill>
                <a:srgbClr val="CC00CC"/>
              </a:solidFill>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34178">
                                            <p:txEl>
                                              <p:pRg st="0" end="0"/>
                                            </p:txEl>
                                          </p:spTgt>
                                        </p:tgtEl>
                                        <p:attrNameLst>
                                          <p:attrName>style.visibility</p:attrName>
                                        </p:attrNameLst>
                                      </p:cBhvr>
                                      <p:to>
                                        <p:strVal val="visible"/>
                                      </p:to>
                                    </p:set>
                                    <p:animEffect transition="in" filter="blinds(horizontal)">
                                      <p:cBhvr>
                                        <p:cTn id="7" dur="500"/>
                                        <p:tgtEl>
                                          <p:spTgt spid="43417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50178" name="Text Box 4"/>
          <p:cNvSpPr txBox="1">
            <a:spLocks noChangeArrowheads="1"/>
          </p:cNvSpPr>
          <p:nvPr/>
        </p:nvSpPr>
        <p:spPr bwMode="auto">
          <a:xfrm>
            <a:off x="304800" y="685800"/>
            <a:ext cx="8610600" cy="5584825"/>
          </a:xfrm>
          <a:prstGeom prst="rect">
            <a:avLst/>
          </a:prstGeom>
          <a:noFill/>
          <a:ln w="9525">
            <a:noFill/>
            <a:miter lim="800000"/>
            <a:headEnd/>
            <a:tailEnd/>
          </a:ln>
        </p:spPr>
        <p:txBody>
          <a:bodyPr>
            <a:spAutoFit/>
          </a:bodyPr>
          <a:lstStyle/>
          <a:p>
            <a:r>
              <a:rPr lang="en-GB">
                <a:solidFill>
                  <a:srgbClr val="FFCCFF"/>
                </a:solidFill>
              </a:rPr>
              <a:t>For carrying out a groundwater balance study, following data may be required over a given time period:</a:t>
            </a:r>
          </a:p>
          <a:p>
            <a:endParaRPr lang="en-GB" b="1">
              <a:solidFill>
                <a:srgbClr val="FFFFCC"/>
              </a:solidFill>
            </a:endParaRPr>
          </a:p>
          <a:p>
            <a:r>
              <a:rPr lang="en-GB" b="1">
                <a:solidFill>
                  <a:srgbClr val="00FFFF"/>
                </a:solidFill>
              </a:rPr>
              <a:t>Rainfall data</a:t>
            </a:r>
            <a:r>
              <a:rPr lang="en-GB">
                <a:solidFill>
                  <a:srgbClr val="FFFFCC"/>
                </a:solidFill>
              </a:rPr>
              <a:t>: Monthly rainfall data of sufficient number of rainguage stations lying within or around the study area, along with their locations, should be available.</a:t>
            </a:r>
          </a:p>
          <a:p>
            <a:endParaRPr lang="en-GB" b="1">
              <a:solidFill>
                <a:srgbClr val="FFFFCC"/>
              </a:solidFill>
            </a:endParaRPr>
          </a:p>
          <a:p>
            <a:r>
              <a:rPr lang="en-GB" b="1">
                <a:solidFill>
                  <a:srgbClr val="00FFFF"/>
                </a:solidFill>
              </a:rPr>
              <a:t>Land use data and cropping patterns</a:t>
            </a:r>
            <a:r>
              <a:rPr lang="en-GB">
                <a:solidFill>
                  <a:srgbClr val="FFFFCC"/>
                </a:solidFill>
              </a:rPr>
              <a:t>: Land use data are required for estimating the evapotranspiration losses from the water table through forested area. Cropping pattern data are necessary for estimating the spatial and temporal distributions of groundwater withdrawals, if required. Monthly pan evaporation rates should also be available at few locations for estimation of consumptive use requirements of different crops.</a:t>
            </a:r>
          </a:p>
          <a:p>
            <a:endParaRPr lang="en-GB" b="1">
              <a:solidFill>
                <a:srgbClr val="FFFFCC"/>
              </a:solidFill>
            </a:endParaRPr>
          </a:p>
          <a:p>
            <a:r>
              <a:rPr lang="en-GB" b="1">
                <a:solidFill>
                  <a:srgbClr val="00FFFF"/>
                </a:solidFill>
              </a:rPr>
              <a:t>River data</a:t>
            </a:r>
            <a:r>
              <a:rPr lang="en-GB">
                <a:solidFill>
                  <a:srgbClr val="FFFFCC"/>
                </a:solidFill>
              </a:rPr>
              <a:t>: Monthly river stage and discharge data along with river cross‑sections are required at few locations for estimating the river-aquifer interflows.</a:t>
            </a:r>
          </a:p>
          <a:p>
            <a:endParaRPr lang="en-GB" b="1">
              <a:solidFill>
                <a:srgbClr val="FFFFCC"/>
              </a:solidFill>
            </a:endParaRPr>
          </a:p>
          <a:p>
            <a:r>
              <a:rPr lang="en-GB" b="1">
                <a:solidFill>
                  <a:srgbClr val="00FFFF"/>
                </a:solidFill>
              </a:rPr>
              <a:t>Canal data</a:t>
            </a:r>
            <a:r>
              <a:rPr lang="en-GB">
                <a:solidFill>
                  <a:srgbClr val="FFFFCC"/>
                </a:solidFill>
              </a:rPr>
              <a:t>: Monthwise water releases into the canal and its distributaries along with running days during each month are required. To account for the seepage losses through the canal system, the seepage loss test data are required in different canal reaches and distributaries.</a:t>
            </a:r>
            <a:endParaRPr lang="en-US">
              <a:solidFill>
                <a:srgbClr val="FFFFCC"/>
              </a:solidFill>
            </a:endParaRPr>
          </a:p>
        </p:txBody>
      </p:sp>
    </p:spTree>
  </p:cSld>
  <p:clrMapOvr>
    <a:masterClrMapping/>
  </p:clrMapOvr>
  <p:transition spd="med">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51202" name="Text Box 4"/>
          <p:cNvSpPr txBox="1">
            <a:spLocks noChangeArrowheads="1"/>
          </p:cNvSpPr>
          <p:nvPr/>
        </p:nvSpPr>
        <p:spPr bwMode="auto">
          <a:xfrm>
            <a:off x="304800" y="762000"/>
            <a:ext cx="8534400" cy="5035550"/>
          </a:xfrm>
          <a:prstGeom prst="rect">
            <a:avLst/>
          </a:prstGeom>
          <a:noFill/>
          <a:ln w="9525">
            <a:noFill/>
            <a:miter lim="800000"/>
            <a:headEnd/>
            <a:tailEnd/>
          </a:ln>
        </p:spPr>
        <p:txBody>
          <a:bodyPr>
            <a:spAutoFit/>
          </a:bodyPr>
          <a:lstStyle/>
          <a:p>
            <a:r>
              <a:rPr lang="en-GB" b="1">
                <a:solidFill>
                  <a:srgbClr val="00FFFF"/>
                </a:solidFill>
              </a:rPr>
              <a:t>Tank data</a:t>
            </a:r>
            <a:r>
              <a:rPr lang="en-GB">
                <a:solidFill>
                  <a:srgbClr val="FFFFCC"/>
                </a:solidFill>
              </a:rPr>
              <a:t>: Monthly tank gauges and water releases should be available. In addition, depth vs. area and depth vs. capacity curves should also be available for computing the evaporation and seepage losses from tanks. Field test data are required for computing infiltration capacity to be used to evaluate the recharge from depression storage.</a:t>
            </a:r>
          </a:p>
          <a:p>
            <a:endParaRPr lang="en-GB" b="1">
              <a:solidFill>
                <a:srgbClr val="FFFFCC"/>
              </a:solidFill>
            </a:endParaRPr>
          </a:p>
          <a:p>
            <a:r>
              <a:rPr lang="en-GB" b="1">
                <a:solidFill>
                  <a:srgbClr val="00FFFF"/>
                </a:solidFill>
              </a:rPr>
              <a:t>Water table data</a:t>
            </a:r>
            <a:r>
              <a:rPr lang="en-GB">
                <a:solidFill>
                  <a:srgbClr val="FFFFCC"/>
                </a:solidFill>
              </a:rPr>
              <a:t>: Monthly water table data (or at least pre‑monsoon and post‑monsoon data) from sufficient number of well-distributed observation wells along with their locations are required. The available data should comprise reduced level (R.L.) of water table and depth to water table.</a:t>
            </a:r>
          </a:p>
          <a:p>
            <a:endParaRPr lang="en-GB" b="1">
              <a:solidFill>
                <a:srgbClr val="FFFFCC"/>
              </a:solidFill>
            </a:endParaRPr>
          </a:p>
          <a:p>
            <a:r>
              <a:rPr lang="en-GB" b="1">
                <a:solidFill>
                  <a:srgbClr val="00FFFF"/>
                </a:solidFill>
              </a:rPr>
              <a:t>Groundwater draft</a:t>
            </a:r>
            <a:r>
              <a:rPr lang="en-GB">
                <a:solidFill>
                  <a:srgbClr val="FFFFCC"/>
                </a:solidFill>
              </a:rPr>
              <a:t>: For estimating groundwater withdrawals, the number of each type of wells operating in the area, their corresponding running hours each month and discharge are required. If a complete inventory of wells is not available, then this can be obtained by carrying out sample surveys.</a:t>
            </a:r>
          </a:p>
          <a:p>
            <a:endParaRPr lang="en-GB" b="1">
              <a:solidFill>
                <a:srgbClr val="FFFFCC"/>
              </a:solidFill>
            </a:endParaRPr>
          </a:p>
          <a:p>
            <a:r>
              <a:rPr lang="en-GB" b="1">
                <a:solidFill>
                  <a:srgbClr val="00FFFF"/>
                </a:solidFill>
              </a:rPr>
              <a:t>Aquifer parameters</a:t>
            </a:r>
            <a:r>
              <a:rPr lang="en-GB">
                <a:solidFill>
                  <a:srgbClr val="FFFFCC"/>
                </a:solidFill>
              </a:rPr>
              <a:t>: Data regarding the storage coefficient and transmissivity are required at sufficient number of locations in the study area.</a:t>
            </a:r>
            <a:endParaRPr lang="en-US">
              <a:solidFill>
                <a:srgbClr val="FFFFCC"/>
              </a:solidFill>
            </a:endParaRPr>
          </a:p>
        </p:txBody>
      </p:sp>
    </p:spTree>
  </p:cSld>
  <p:clrMapOvr>
    <a:masterClrMapping/>
  </p:clrMapOvr>
  <p:transition spd="med">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Text Box 2"/>
          <p:cNvSpPr txBox="1">
            <a:spLocks noChangeArrowheads="1"/>
          </p:cNvSpPr>
          <p:nvPr/>
        </p:nvSpPr>
        <p:spPr bwMode="auto">
          <a:xfrm>
            <a:off x="381000" y="2819400"/>
            <a:ext cx="8382000" cy="519113"/>
          </a:xfrm>
          <a:prstGeom prst="rect">
            <a:avLst/>
          </a:prstGeom>
          <a:noFill/>
          <a:ln w="12700">
            <a:noFill/>
            <a:miter lim="800000"/>
            <a:headEnd/>
            <a:tailEnd/>
          </a:ln>
        </p:spPr>
        <p:txBody>
          <a:bodyPr>
            <a:spAutoFit/>
          </a:bodyPr>
          <a:lstStyle/>
          <a:p>
            <a:pPr>
              <a:spcBef>
                <a:spcPct val="20000"/>
              </a:spcBef>
              <a:buClr>
                <a:schemeClr val="accent2"/>
              </a:buClr>
              <a:buSzPct val="80000"/>
              <a:buFont typeface="Wingdings" pitchFamily="2" charset="2"/>
              <a:buNone/>
            </a:pPr>
            <a:r>
              <a:rPr lang="en-US" sz="2800" b="1">
                <a:solidFill>
                  <a:srgbClr val="CC00CC"/>
                </a:solidFill>
              </a:rPr>
              <a:t>Groundwater Resource Estimation Methodology</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35202">
                                            <p:txEl>
                                              <p:pRg st="0" end="0"/>
                                            </p:txEl>
                                          </p:spTgt>
                                        </p:tgtEl>
                                        <p:attrNameLst>
                                          <p:attrName>style.visibility</p:attrName>
                                        </p:attrNameLst>
                                      </p:cBhvr>
                                      <p:to>
                                        <p:strVal val="visible"/>
                                      </p:to>
                                    </p:set>
                                    <p:animEffect transition="in" filter="blinds(horizontal)">
                                      <p:cBhvr>
                                        <p:cTn id="7" dur="500"/>
                                        <p:tgtEl>
                                          <p:spTgt spid="43520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shadeToTitle="1">
        <a:gradFill rotWithShape="0">
          <a:gsLst>
            <a:gs pos="0">
              <a:srgbClr val="E0E0B3"/>
            </a:gs>
            <a:gs pos="100000">
              <a:srgbClr val="FFFFCC"/>
            </a:gs>
          </a:gsLst>
          <a:path path="shape">
            <a:fillToRect l="50000" t="50000" r="50000" b="50000"/>
          </a:path>
        </a:gradFill>
        <a:effectLst/>
      </p:bgPr>
    </p:bg>
    <p:spTree>
      <p:nvGrpSpPr>
        <p:cNvPr id="1" name=""/>
        <p:cNvGrpSpPr/>
        <p:nvPr/>
      </p:nvGrpSpPr>
      <p:grpSpPr>
        <a:xfrm>
          <a:off x="0" y="0"/>
          <a:ext cx="0" cy="0"/>
          <a:chOff x="0" y="0"/>
          <a:chExt cx="0" cy="0"/>
        </a:xfrm>
      </p:grpSpPr>
      <p:sp>
        <p:nvSpPr>
          <p:cNvPr id="53250" name="Text Box 4"/>
          <p:cNvSpPr txBox="1">
            <a:spLocks noChangeArrowheads="1"/>
          </p:cNvSpPr>
          <p:nvPr/>
        </p:nvSpPr>
        <p:spPr bwMode="auto">
          <a:xfrm>
            <a:off x="228600" y="457200"/>
            <a:ext cx="8534400" cy="5632450"/>
          </a:xfrm>
          <a:prstGeom prst="rect">
            <a:avLst/>
          </a:prstGeom>
          <a:noFill/>
          <a:ln w="9525">
            <a:noFill/>
            <a:miter lim="800000"/>
            <a:headEnd/>
            <a:tailEnd/>
          </a:ln>
        </p:spPr>
        <p:txBody>
          <a:bodyPr>
            <a:spAutoFit/>
          </a:bodyPr>
          <a:lstStyle/>
          <a:p>
            <a:pPr marL="457200" indent="-457200">
              <a:spcBef>
                <a:spcPct val="50000"/>
              </a:spcBef>
              <a:buFont typeface="Wingdings" pitchFamily="2" charset="2"/>
              <a:buChar char="q"/>
            </a:pPr>
            <a:r>
              <a:rPr lang="en-US" sz="2000">
                <a:solidFill>
                  <a:srgbClr val="CC3300"/>
                </a:solidFill>
              </a:rPr>
              <a:t>The Groundwater Estimation Committee (GEC) was constituted by the Government of India in 1982 to recommend methodologies for estimation of the groundwater resource potential in India.</a:t>
            </a:r>
          </a:p>
          <a:p>
            <a:pPr marL="457200" indent="-457200">
              <a:spcBef>
                <a:spcPct val="50000"/>
              </a:spcBef>
              <a:buFont typeface="Wingdings" pitchFamily="2" charset="2"/>
              <a:buChar char="q"/>
            </a:pPr>
            <a:endParaRPr lang="en-GB" sz="2000">
              <a:solidFill>
                <a:srgbClr val="CC3300"/>
              </a:solidFill>
            </a:endParaRPr>
          </a:p>
          <a:p>
            <a:pPr marL="457200" indent="-457200">
              <a:spcBef>
                <a:spcPct val="50000"/>
              </a:spcBef>
              <a:buFont typeface="Wingdings" pitchFamily="2" charset="2"/>
              <a:buChar char="q"/>
            </a:pPr>
            <a:r>
              <a:rPr lang="en-GB" sz="2000">
                <a:solidFill>
                  <a:srgbClr val="0000FF"/>
                </a:solidFill>
              </a:rPr>
              <a:t>It was recommended by the committee that the groundwater recharge should be estimated based on groundwater level fluctuation method. </a:t>
            </a:r>
          </a:p>
          <a:p>
            <a:pPr marL="457200" indent="-457200">
              <a:spcBef>
                <a:spcPct val="50000"/>
              </a:spcBef>
              <a:buFont typeface="Wingdings" pitchFamily="2" charset="2"/>
              <a:buChar char="q"/>
            </a:pPr>
            <a:endParaRPr lang="en-GB" sz="2000">
              <a:solidFill>
                <a:srgbClr val="0000FF"/>
              </a:solidFill>
            </a:endParaRPr>
          </a:p>
          <a:p>
            <a:pPr marL="457200" indent="-457200">
              <a:spcBef>
                <a:spcPct val="50000"/>
              </a:spcBef>
              <a:buFont typeface="Wingdings" pitchFamily="2" charset="2"/>
              <a:buChar char="q"/>
            </a:pPr>
            <a:r>
              <a:rPr lang="en-US" sz="2000">
                <a:solidFill>
                  <a:srgbClr val="CC3300"/>
                </a:solidFill>
              </a:rPr>
              <a:t>Later Ground Water Estimation Committee (GEC-1997) proposed several improvements in the methodology based on groundwater level fluctuation approach. GEC-1997 has been the basis of groundwater assessment in the country for two decades.</a:t>
            </a:r>
          </a:p>
          <a:p>
            <a:pPr marL="457200" indent="-457200">
              <a:spcBef>
                <a:spcPct val="50000"/>
              </a:spcBef>
              <a:buFont typeface="Wingdings" pitchFamily="2" charset="2"/>
              <a:buChar char="q"/>
            </a:pPr>
            <a:endParaRPr lang="en-GB" sz="2000"/>
          </a:p>
          <a:p>
            <a:pPr marL="457200" indent="-457200">
              <a:spcBef>
                <a:spcPct val="50000"/>
              </a:spcBef>
              <a:buFont typeface="Wingdings" pitchFamily="2" charset="2"/>
              <a:buChar char="q"/>
            </a:pPr>
            <a:r>
              <a:rPr lang="en-US" sz="2000">
                <a:solidFill>
                  <a:srgbClr val="0000FF"/>
                </a:solidFill>
              </a:rPr>
              <a:t>The revised methodology (GEC-2015) has incorporated number of changes in GEC-1997 methodology. </a:t>
            </a:r>
            <a:r>
              <a:rPr lang="en-GB" sz="2000">
                <a:solidFill>
                  <a:srgbClr val="0000FF"/>
                </a:solidFill>
              </a:rPr>
              <a:t>Salient features of  GEC-2015 recommendations are presented in the next slides.</a:t>
            </a:r>
            <a:endParaRPr lang="en-US" sz="2000">
              <a:solidFill>
                <a:srgbClr val="0000FF"/>
              </a:solidFill>
            </a:endParaRPr>
          </a:p>
        </p:txBody>
      </p:sp>
    </p:spTree>
  </p:cSld>
  <p:clrMapOvr>
    <a:masterClrMapping/>
  </p:clrMapOvr>
  <p:transition spd="med">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shadeToTitle="1">
        <a:gradFill rotWithShape="0">
          <a:gsLst>
            <a:gs pos="0">
              <a:srgbClr val="FFFFCC"/>
            </a:gs>
            <a:gs pos="100000">
              <a:srgbClr val="E8E8BA"/>
            </a:gs>
          </a:gsLst>
          <a:path path="shape">
            <a:fillToRect l="50000" t="50000" r="50000" b="50000"/>
          </a:path>
        </a:gradFill>
        <a:effectLst/>
      </p:bgPr>
    </p:bg>
    <p:spTree>
      <p:nvGrpSpPr>
        <p:cNvPr id="1" name=""/>
        <p:cNvGrpSpPr/>
        <p:nvPr/>
      </p:nvGrpSpPr>
      <p:grpSpPr>
        <a:xfrm>
          <a:off x="0" y="0"/>
          <a:ext cx="0" cy="0"/>
          <a:chOff x="0" y="0"/>
          <a:chExt cx="0" cy="0"/>
        </a:xfrm>
      </p:grpSpPr>
      <p:sp>
        <p:nvSpPr>
          <p:cNvPr id="54274" name="Text Box 4"/>
          <p:cNvSpPr txBox="1">
            <a:spLocks noChangeArrowheads="1"/>
          </p:cNvSpPr>
          <p:nvPr/>
        </p:nvSpPr>
        <p:spPr bwMode="auto">
          <a:xfrm>
            <a:off x="304800" y="762000"/>
            <a:ext cx="8534400" cy="5016500"/>
          </a:xfrm>
          <a:prstGeom prst="rect">
            <a:avLst/>
          </a:prstGeom>
          <a:noFill/>
          <a:ln w="9525">
            <a:noFill/>
            <a:miter lim="800000"/>
            <a:headEnd/>
            <a:tailEnd/>
          </a:ln>
        </p:spPr>
        <p:txBody>
          <a:bodyPr>
            <a:spAutoFit/>
          </a:bodyPr>
          <a:lstStyle/>
          <a:p>
            <a:pPr marL="457200" indent="-457200">
              <a:buFont typeface="Wingdings" pitchFamily="2" charset="2"/>
              <a:buChar char="Ø"/>
            </a:pPr>
            <a:r>
              <a:rPr lang="en-US" sz="2000">
                <a:solidFill>
                  <a:srgbClr val="009900"/>
                </a:solidFill>
              </a:rPr>
              <a:t>Aquifer-wise groundwater resource assessment is recommended to which demarcation of lateral as well as vertical extent and disposition of different aquifers is pre-requisite. </a:t>
            </a:r>
            <a:endParaRPr lang="en-GB" sz="2000">
              <a:solidFill>
                <a:srgbClr val="009900"/>
              </a:solidFill>
            </a:endParaRPr>
          </a:p>
          <a:p>
            <a:pPr marL="457200" indent="-457200">
              <a:buFont typeface="Wingdings" pitchFamily="2" charset="2"/>
              <a:buChar char="Ø"/>
            </a:pPr>
            <a:endParaRPr lang="en-GB" sz="2000">
              <a:solidFill>
                <a:srgbClr val="009900"/>
              </a:solidFill>
            </a:endParaRPr>
          </a:p>
          <a:p>
            <a:pPr marL="457200" indent="-457200">
              <a:buFont typeface="Wingdings" pitchFamily="2" charset="2"/>
              <a:buChar char="Ø"/>
            </a:pPr>
            <a:r>
              <a:rPr lang="en-US" sz="2000">
                <a:solidFill>
                  <a:srgbClr val="0000FF"/>
                </a:solidFill>
              </a:rPr>
              <a:t>Until aquifer geometry is established on appropriate scale, the existing practice of using watershed in hard rock areas and blocks/mandals/ firkas in soft rock areas may be continued as groundwater assessment unit.</a:t>
            </a:r>
            <a:endParaRPr lang="en-GB" sz="2000">
              <a:solidFill>
                <a:srgbClr val="0000FF"/>
              </a:solidFill>
            </a:endParaRPr>
          </a:p>
          <a:p>
            <a:pPr marL="457200" indent="-457200">
              <a:buFont typeface="Wingdings" pitchFamily="2" charset="2"/>
              <a:buChar char="Ø"/>
            </a:pPr>
            <a:endParaRPr lang="en-GB" sz="2000">
              <a:solidFill>
                <a:srgbClr val="0000FF"/>
              </a:solidFill>
            </a:endParaRPr>
          </a:p>
          <a:p>
            <a:pPr marL="457200" indent="-457200">
              <a:buFont typeface="Wingdings" pitchFamily="2" charset="2"/>
              <a:buChar char="Ø"/>
            </a:pPr>
            <a:r>
              <a:rPr lang="en-US" sz="2000">
                <a:solidFill>
                  <a:srgbClr val="CC3300"/>
                </a:solidFill>
              </a:rPr>
              <a:t>Groundwater resources may be assessed to a depth of 100 m in hard rock areas and 300 m in soft rock areas till the aquifer geometry is completely established throughout the country through aquifer mapping.</a:t>
            </a:r>
          </a:p>
          <a:p>
            <a:pPr marL="457200" indent="-457200"/>
            <a:endParaRPr lang="en-US" sz="2000">
              <a:solidFill>
                <a:srgbClr val="CC3300"/>
              </a:solidFill>
            </a:endParaRPr>
          </a:p>
          <a:p>
            <a:pPr marL="457200" indent="-457200">
              <a:buFont typeface="Wingdings" pitchFamily="2" charset="2"/>
              <a:buChar char="Ø"/>
            </a:pPr>
            <a:r>
              <a:rPr lang="en-US" sz="2000">
                <a:solidFill>
                  <a:srgbClr val="7030A0"/>
                </a:solidFill>
              </a:rPr>
              <a:t>Estimation of replenishable and in-storage groundwater resources for both unconfined and confined aquifers is recommended.</a:t>
            </a:r>
          </a:p>
        </p:txBody>
      </p:sp>
    </p:spTree>
  </p:cSld>
  <p:clrMapOvr>
    <a:masterClrMapping/>
  </p:clrMapOvr>
  <p:transition spd="med">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shadeToTitle="1">
        <a:gradFill rotWithShape="0">
          <a:gsLst>
            <a:gs pos="0">
              <a:srgbClr val="FFFFCC"/>
            </a:gs>
            <a:gs pos="100000">
              <a:srgbClr val="E8E8BA"/>
            </a:gs>
          </a:gsLst>
          <a:path path="shape">
            <a:fillToRect l="50000" t="50000" r="50000" b="50000"/>
          </a:path>
        </a:gradFill>
        <a:effectLst/>
      </p:bgPr>
    </p:bg>
    <p:spTree>
      <p:nvGrpSpPr>
        <p:cNvPr id="1" name=""/>
        <p:cNvGrpSpPr/>
        <p:nvPr/>
      </p:nvGrpSpPr>
      <p:grpSpPr>
        <a:xfrm>
          <a:off x="0" y="0"/>
          <a:ext cx="0" cy="0"/>
          <a:chOff x="0" y="0"/>
          <a:chExt cx="0" cy="0"/>
        </a:xfrm>
      </p:grpSpPr>
      <p:sp>
        <p:nvSpPr>
          <p:cNvPr id="55298" name="Text Box 4"/>
          <p:cNvSpPr txBox="1">
            <a:spLocks noChangeArrowheads="1"/>
          </p:cNvSpPr>
          <p:nvPr/>
        </p:nvSpPr>
        <p:spPr bwMode="auto">
          <a:xfrm>
            <a:off x="228600" y="1143000"/>
            <a:ext cx="8610600" cy="4400550"/>
          </a:xfrm>
          <a:prstGeom prst="rect">
            <a:avLst/>
          </a:prstGeom>
          <a:noFill/>
          <a:ln w="9525">
            <a:noFill/>
            <a:miter lim="800000"/>
            <a:headEnd/>
            <a:tailEnd/>
          </a:ln>
        </p:spPr>
        <p:txBody>
          <a:bodyPr>
            <a:spAutoFit/>
          </a:bodyPr>
          <a:lstStyle/>
          <a:p>
            <a:pPr marL="457200" indent="-457200">
              <a:buFont typeface="Wingdings" pitchFamily="2" charset="2"/>
              <a:buChar char="Ø"/>
            </a:pPr>
            <a:r>
              <a:rPr lang="en-US" sz="2000">
                <a:solidFill>
                  <a:srgbClr val="009900"/>
                </a:solidFill>
              </a:rPr>
              <a:t>Wherever spring discharge data is available, the same may be assessed as a proxy for 'groundwater resources' in hilly areas.</a:t>
            </a:r>
            <a:endParaRPr lang="en-GB" sz="2000">
              <a:solidFill>
                <a:srgbClr val="009900"/>
              </a:solidFill>
            </a:endParaRPr>
          </a:p>
          <a:p>
            <a:pPr marL="457200" indent="-457200">
              <a:buFont typeface="Wingdings" pitchFamily="2" charset="2"/>
              <a:buNone/>
            </a:pPr>
            <a:endParaRPr lang="en-GB" sz="2000">
              <a:solidFill>
                <a:srgbClr val="009900"/>
              </a:solidFill>
            </a:endParaRPr>
          </a:p>
          <a:p>
            <a:pPr marL="457200" indent="-457200">
              <a:buFont typeface="Wingdings" pitchFamily="2" charset="2"/>
              <a:buChar char="Ø"/>
            </a:pPr>
            <a:r>
              <a:rPr lang="en-US" sz="2000">
                <a:solidFill>
                  <a:srgbClr val="0000FF"/>
                </a:solidFill>
              </a:rPr>
              <a:t>Norms for specific yield, rainfall infiltration factor, recharge due to canals, recharge from irrigation have been refined.</a:t>
            </a:r>
            <a:endParaRPr lang="en-GB" sz="2000">
              <a:solidFill>
                <a:srgbClr val="0000FF"/>
              </a:solidFill>
            </a:endParaRPr>
          </a:p>
          <a:p>
            <a:pPr marL="457200" indent="-457200">
              <a:buFont typeface="Wingdings" pitchFamily="2" charset="2"/>
              <a:buChar char="Ø"/>
            </a:pPr>
            <a:endParaRPr lang="en-GB" sz="2000">
              <a:solidFill>
                <a:srgbClr val="0000FF"/>
              </a:solidFill>
            </a:endParaRPr>
          </a:p>
          <a:p>
            <a:pPr marL="457200" indent="-457200">
              <a:buFont typeface="Wingdings" pitchFamily="2" charset="2"/>
              <a:buChar char="Ø"/>
            </a:pPr>
            <a:r>
              <a:rPr lang="en-US" sz="2000">
                <a:solidFill>
                  <a:srgbClr val="CC3300"/>
                </a:solidFill>
              </a:rPr>
              <a:t>Groundwater level trends are proposed to be used as validation of the estimate instead of one of the criterion for categorization.</a:t>
            </a:r>
            <a:endParaRPr lang="en-GB" sz="2000">
              <a:solidFill>
                <a:srgbClr val="CC3300"/>
              </a:solidFill>
            </a:endParaRPr>
          </a:p>
          <a:p>
            <a:pPr marL="457200" indent="-457200">
              <a:buFont typeface="Wingdings" pitchFamily="2" charset="2"/>
              <a:buChar char="Ø"/>
            </a:pPr>
            <a:endParaRPr lang="en-GB" sz="2000">
              <a:solidFill>
                <a:srgbClr val="CC3300"/>
              </a:solidFill>
            </a:endParaRPr>
          </a:p>
          <a:p>
            <a:pPr marL="457200" indent="-457200">
              <a:buFont typeface="Wingdings" pitchFamily="2" charset="2"/>
              <a:buChar char="Ø"/>
            </a:pPr>
            <a:r>
              <a:rPr lang="en-US" sz="2000">
                <a:solidFill>
                  <a:schemeClr val="accent2"/>
                </a:solidFill>
              </a:rPr>
              <a:t>After the assessment is done, a quality flag may be added to the assessment unit for the parameters - salinity, fluoride and arsenic.</a:t>
            </a:r>
          </a:p>
          <a:p>
            <a:pPr marL="457200" indent="-457200"/>
            <a:endParaRPr lang="en-US" sz="2000">
              <a:solidFill>
                <a:schemeClr val="accent2"/>
              </a:solidFill>
            </a:endParaRPr>
          </a:p>
          <a:p>
            <a:pPr marL="457200" indent="-457200">
              <a:buFont typeface="Wingdings" pitchFamily="2" charset="2"/>
              <a:buChar char="Ø"/>
            </a:pPr>
            <a:r>
              <a:rPr lang="en-US" sz="2000">
                <a:solidFill>
                  <a:srgbClr val="CC00CC"/>
                </a:solidFill>
              </a:rPr>
              <a:t>Keeping in view of the rapid change in groundwater extraction, GEC-2015 recommends resources estimation once in every three years.</a:t>
            </a:r>
          </a:p>
        </p:txBody>
      </p:sp>
    </p:spTree>
  </p:cSld>
  <p:clrMapOvr>
    <a:masterClrMapping/>
  </p:clrMapOvr>
  <p:transition spd="med">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Text Box 2"/>
          <p:cNvSpPr txBox="1">
            <a:spLocks noChangeArrowheads="1"/>
          </p:cNvSpPr>
          <p:nvPr/>
        </p:nvSpPr>
        <p:spPr bwMode="auto">
          <a:xfrm>
            <a:off x="304800" y="2819400"/>
            <a:ext cx="8686800" cy="519113"/>
          </a:xfrm>
          <a:prstGeom prst="rect">
            <a:avLst/>
          </a:prstGeom>
          <a:noFill/>
          <a:ln w="12700">
            <a:noFill/>
            <a:miter lim="800000"/>
            <a:headEnd/>
            <a:tailEnd/>
          </a:ln>
        </p:spPr>
        <p:txBody>
          <a:bodyPr>
            <a:spAutoFit/>
          </a:bodyPr>
          <a:lstStyle/>
          <a:p>
            <a:pPr eaLnBrk="0" hangingPunct="0">
              <a:spcBef>
                <a:spcPct val="50000"/>
              </a:spcBef>
            </a:pPr>
            <a:r>
              <a:rPr lang="en-US" sz="2800" b="1">
                <a:solidFill>
                  <a:srgbClr val="CC00CC"/>
                </a:solidFill>
              </a:rPr>
              <a:t>Estimation of Groundwater Balance Components</a:t>
            </a:r>
            <a:r>
              <a:rPr lang="en-US"/>
              <a:t> </a:t>
            </a:r>
            <a:endParaRPr lang="en-US" sz="2800" b="1">
              <a:solidFill>
                <a:srgbClr val="CC00CC"/>
              </a:solidFill>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36226">
                                            <p:txEl>
                                              <p:pRg st="0" end="0"/>
                                            </p:txEl>
                                          </p:spTgt>
                                        </p:tgtEl>
                                        <p:attrNameLst>
                                          <p:attrName>style.visibility</p:attrName>
                                        </p:attrNameLst>
                                      </p:cBhvr>
                                      <p:to>
                                        <p:strVal val="visible"/>
                                      </p:to>
                                    </p:set>
                                    <p:animEffect transition="in" filter="blinds(horizontal)">
                                      <p:cBhvr>
                                        <p:cTn id="7" dur="500"/>
                                        <p:tgtEl>
                                          <p:spTgt spid="4362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CC"/>
            </a:gs>
            <a:gs pos="100000">
              <a:srgbClr val="FFCCFF"/>
            </a:gs>
          </a:gsLst>
          <a:lin ang="2700000" scaled="1"/>
        </a:gradFill>
        <a:effectLst/>
      </p:bgPr>
    </p:bg>
    <p:spTree>
      <p:nvGrpSpPr>
        <p:cNvPr id="1" name=""/>
        <p:cNvGrpSpPr/>
        <p:nvPr/>
      </p:nvGrpSpPr>
      <p:grpSpPr>
        <a:xfrm>
          <a:off x="0" y="0"/>
          <a:ext cx="0" cy="0"/>
          <a:chOff x="0" y="0"/>
          <a:chExt cx="0" cy="0"/>
        </a:xfrm>
      </p:grpSpPr>
      <p:sp>
        <p:nvSpPr>
          <p:cNvPr id="57346" name="Text Box 4"/>
          <p:cNvSpPr txBox="1">
            <a:spLocks noChangeArrowheads="1"/>
          </p:cNvSpPr>
          <p:nvPr/>
        </p:nvSpPr>
        <p:spPr bwMode="auto">
          <a:xfrm>
            <a:off x="304800" y="1219200"/>
            <a:ext cx="8610600" cy="4154488"/>
          </a:xfrm>
          <a:prstGeom prst="rect">
            <a:avLst/>
          </a:prstGeom>
          <a:noFill/>
          <a:ln w="9525">
            <a:noFill/>
            <a:miter lim="800000"/>
            <a:headEnd/>
            <a:tailEnd/>
          </a:ln>
        </p:spPr>
        <p:txBody>
          <a:bodyPr>
            <a:spAutoFit/>
          </a:bodyPr>
          <a:lstStyle/>
          <a:p>
            <a:pPr marL="457200" indent="-457200">
              <a:spcBef>
                <a:spcPct val="50000"/>
              </a:spcBef>
            </a:pPr>
            <a:r>
              <a:rPr lang="en-GB" sz="2400"/>
              <a:t>     </a:t>
            </a:r>
            <a:r>
              <a:rPr lang="en-GB" sz="2400">
                <a:solidFill>
                  <a:srgbClr val="CC00CC"/>
                </a:solidFill>
              </a:rPr>
              <a:t>The various inflow and outflow components of the groundwater balance equation may be estimated through</a:t>
            </a:r>
            <a:r>
              <a:rPr lang="en-GB" sz="2400"/>
              <a:t> -</a:t>
            </a:r>
          </a:p>
          <a:p>
            <a:pPr marL="457200" indent="-457200">
              <a:spcBef>
                <a:spcPct val="50000"/>
              </a:spcBef>
            </a:pPr>
            <a:endParaRPr lang="en-GB" sz="2400"/>
          </a:p>
          <a:p>
            <a:pPr marL="457200" indent="-457200">
              <a:spcBef>
                <a:spcPct val="50000"/>
              </a:spcBef>
              <a:buFont typeface="Wingdings" pitchFamily="2" charset="2"/>
              <a:buChar char="v"/>
            </a:pPr>
            <a:r>
              <a:rPr lang="en-GB" sz="2400"/>
              <a:t>Appropriate empirical relationships suitable for a region, </a:t>
            </a:r>
          </a:p>
          <a:p>
            <a:pPr marL="457200" indent="-457200">
              <a:spcBef>
                <a:spcPct val="50000"/>
              </a:spcBef>
              <a:buFont typeface="Wingdings" pitchFamily="2" charset="2"/>
              <a:buChar char="v"/>
            </a:pPr>
            <a:r>
              <a:rPr lang="en-GB" sz="2400"/>
              <a:t>Groundwater Estimation Committee norms (2015), </a:t>
            </a:r>
          </a:p>
          <a:p>
            <a:pPr marL="457200" indent="-457200">
              <a:spcBef>
                <a:spcPct val="50000"/>
              </a:spcBef>
              <a:buFont typeface="Wingdings" pitchFamily="2" charset="2"/>
              <a:buChar char="v"/>
            </a:pPr>
            <a:r>
              <a:rPr lang="en-GB" sz="2400"/>
              <a:t>Analytical methods,</a:t>
            </a:r>
          </a:p>
          <a:p>
            <a:pPr marL="457200" indent="-457200">
              <a:spcBef>
                <a:spcPct val="50000"/>
              </a:spcBef>
              <a:buFont typeface="Wingdings" pitchFamily="2" charset="2"/>
              <a:buChar char="v"/>
            </a:pPr>
            <a:r>
              <a:rPr lang="en-GB" sz="2400"/>
              <a:t>Field experiments, </a:t>
            </a:r>
          </a:p>
          <a:p>
            <a:pPr marL="457200" indent="-457200">
              <a:spcBef>
                <a:spcPct val="50000"/>
              </a:spcBef>
              <a:buFont typeface="Wingdings" pitchFamily="2" charset="2"/>
              <a:buChar char="v"/>
            </a:pPr>
            <a:r>
              <a:rPr lang="en-GB" sz="2400"/>
              <a:t>Other methods, such as sample survey etc.</a:t>
            </a:r>
            <a:endParaRPr lang="en-US" sz="2400"/>
          </a:p>
        </p:txBody>
      </p:sp>
    </p:spTree>
  </p:cSld>
  <p:clrMapOvr>
    <a:masterClrMapping/>
  </p:clrMapOvr>
  <p:transition spd="med">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CC"/>
            </a:gs>
            <a:gs pos="100000">
              <a:srgbClr val="FFCCFF"/>
            </a:gs>
          </a:gsLst>
          <a:lin ang="2700000" scaled="1"/>
        </a:gradFill>
        <a:effectLst/>
      </p:bgPr>
    </p:bg>
    <p:spTree>
      <p:nvGrpSpPr>
        <p:cNvPr id="1" name=""/>
        <p:cNvGrpSpPr/>
        <p:nvPr/>
      </p:nvGrpSpPr>
      <p:grpSpPr>
        <a:xfrm>
          <a:off x="0" y="0"/>
          <a:ext cx="0" cy="0"/>
          <a:chOff x="0" y="0"/>
          <a:chExt cx="0" cy="0"/>
        </a:xfrm>
      </p:grpSpPr>
      <p:sp>
        <p:nvSpPr>
          <p:cNvPr id="58370" name="Text Box 4"/>
          <p:cNvSpPr txBox="1">
            <a:spLocks noChangeArrowheads="1"/>
          </p:cNvSpPr>
          <p:nvPr/>
        </p:nvSpPr>
        <p:spPr bwMode="auto">
          <a:xfrm>
            <a:off x="457200" y="381000"/>
            <a:ext cx="8382000" cy="5943600"/>
          </a:xfrm>
          <a:prstGeom prst="rect">
            <a:avLst/>
          </a:prstGeom>
          <a:noFill/>
          <a:ln w="9525">
            <a:noFill/>
            <a:miter lim="800000"/>
            <a:headEnd/>
            <a:tailEnd/>
          </a:ln>
        </p:spPr>
        <p:txBody>
          <a:bodyPr>
            <a:spAutoFit/>
          </a:bodyPr>
          <a:lstStyle/>
          <a:p>
            <a:pPr marL="457200" indent="-457200"/>
            <a:r>
              <a:rPr lang="en-GB" sz="2400" b="1"/>
              <a:t>1. </a:t>
            </a:r>
            <a:r>
              <a:rPr lang="en-GB" sz="2400" b="1" u="sng"/>
              <a:t>Recharge from Rainfall</a:t>
            </a:r>
            <a:r>
              <a:rPr lang="en-GB" sz="2400" b="1"/>
              <a:t> (R</a:t>
            </a:r>
            <a:r>
              <a:rPr lang="en-GB" sz="2400" b="1" baseline="-25000"/>
              <a:t>r</a:t>
            </a:r>
            <a:r>
              <a:rPr lang="en-GB" sz="2400" b="1"/>
              <a:t>)</a:t>
            </a:r>
            <a:r>
              <a:rPr lang="en-GB" sz="2000"/>
              <a:t> </a:t>
            </a:r>
          </a:p>
          <a:p>
            <a:pPr marL="457200" indent="-457200"/>
            <a:endParaRPr lang="en-GB" sz="2000"/>
          </a:p>
          <a:p>
            <a:pPr marL="457200" indent="-457200"/>
            <a:endParaRPr lang="en-GB" sz="2000"/>
          </a:p>
          <a:p>
            <a:pPr marL="457200" indent="-457200">
              <a:buFont typeface="Wingdings" pitchFamily="2" charset="2"/>
              <a:buChar char="Ø"/>
            </a:pPr>
            <a:r>
              <a:rPr lang="en-GB" sz="2000">
                <a:solidFill>
                  <a:srgbClr val="0000FF"/>
                </a:solidFill>
              </a:rPr>
              <a:t>Rainfall is the major source of recharge to groundwater. </a:t>
            </a:r>
          </a:p>
          <a:p>
            <a:pPr marL="457200" indent="-457200">
              <a:buFont typeface="Wingdings" pitchFamily="2" charset="2"/>
              <a:buChar char="Ø"/>
            </a:pPr>
            <a:endParaRPr lang="en-GB" sz="2000">
              <a:solidFill>
                <a:srgbClr val="0000FF"/>
              </a:solidFill>
            </a:endParaRPr>
          </a:p>
          <a:p>
            <a:pPr marL="457200" indent="-457200">
              <a:buFont typeface="Wingdings" pitchFamily="2" charset="2"/>
              <a:buChar char="Ø"/>
            </a:pPr>
            <a:r>
              <a:rPr lang="en-GB" sz="2000">
                <a:solidFill>
                  <a:schemeClr val="hlink"/>
                </a:solidFill>
              </a:rPr>
              <a:t>Part of the rain water, which falls on the ground, is infiltrated into the soil. A part of this infiltrated water is utilized in filling the soil moisture deficiency while the remaining portion percolates down to reach the water table, which is termed as </a:t>
            </a:r>
            <a:r>
              <a:rPr lang="en-GB" sz="2000" i="1">
                <a:solidFill>
                  <a:schemeClr val="hlink"/>
                </a:solidFill>
              </a:rPr>
              <a:t>rainfall recharge</a:t>
            </a:r>
            <a:r>
              <a:rPr lang="en-GB" sz="2000">
                <a:solidFill>
                  <a:schemeClr val="hlink"/>
                </a:solidFill>
              </a:rPr>
              <a:t> to the aquifer.</a:t>
            </a:r>
            <a:r>
              <a:rPr lang="en-GB" sz="2000">
                <a:solidFill>
                  <a:srgbClr val="0000FF"/>
                </a:solidFill>
              </a:rPr>
              <a:t> </a:t>
            </a:r>
          </a:p>
          <a:p>
            <a:pPr marL="457200" indent="-457200">
              <a:buFont typeface="Wingdings" pitchFamily="2" charset="2"/>
              <a:buChar char="Ø"/>
            </a:pPr>
            <a:endParaRPr lang="en-GB" sz="2000">
              <a:solidFill>
                <a:srgbClr val="0000FF"/>
              </a:solidFill>
            </a:endParaRPr>
          </a:p>
          <a:p>
            <a:pPr marL="457200" indent="-457200">
              <a:buFont typeface="Wingdings" pitchFamily="2" charset="2"/>
              <a:buChar char="Ø"/>
            </a:pPr>
            <a:r>
              <a:rPr lang="en-GB" sz="2000">
                <a:solidFill>
                  <a:srgbClr val="0000FF"/>
                </a:solidFill>
              </a:rPr>
              <a:t>The amount of rainfall recharge depends on various hydrometeorological and topographic factors, soil characteristics and depth to water table. </a:t>
            </a:r>
          </a:p>
          <a:p>
            <a:pPr marL="457200" indent="-457200">
              <a:buFont typeface="Wingdings" pitchFamily="2" charset="2"/>
              <a:buChar char="Ø"/>
            </a:pPr>
            <a:endParaRPr lang="en-GB" sz="2000">
              <a:solidFill>
                <a:srgbClr val="0000FF"/>
              </a:solidFill>
            </a:endParaRPr>
          </a:p>
          <a:p>
            <a:pPr marL="457200" indent="-457200">
              <a:buFont typeface="Wingdings" pitchFamily="2" charset="2"/>
              <a:buChar char="Ø"/>
            </a:pPr>
            <a:r>
              <a:rPr lang="en-GB" sz="2000">
                <a:solidFill>
                  <a:schemeClr val="hlink"/>
                </a:solidFill>
              </a:rPr>
              <a:t>The methods for estimation of rainfall recharge involve the empirical relationships established between recharge and rainfall developed for different regions, Groundwater Resource Estimation Committee norms, groundwater balance approach, and soil moisture data based methods.</a:t>
            </a:r>
            <a:endParaRPr lang="en-US" sz="2000">
              <a:solidFill>
                <a:schemeClr val="hlink"/>
              </a:solidFill>
            </a:endParaRPr>
          </a:p>
        </p:txBody>
      </p:sp>
    </p:spTree>
  </p:cSld>
  <p:clrMapOvr>
    <a:masterClrMapping/>
  </p:clrMapOvr>
  <p:transition spd="med">
    <p:rand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CC"/>
            </a:gs>
            <a:gs pos="100000">
              <a:srgbClr val="FFCCFF"/>
            </a:gs>
          </a:gsLst>
          <a:lin ang="2700000" scaled="1"/>
        </a:gradFill>
        <a:effectLst/>
      </p:bgPr>
    </p:bg>
    <p:spTree>
      <p:nvGrpSpPr>
        <p:cNvPr id="1" name=""/>
        <p:cNvGrpSpPr/>
        <p:nvPr/>
      </p:nvGrpSpPr>
      <p:grpSpPr>
        <a:xfrm>
          <a:off x="0" y="0"/>
          <a:ext cx="0" cy="0"/>
          <a:chOff x="0" y="0"/>
          <a:chExt cx="0" cy="0"/>
        </a:xfrm>
      </p:grpSpPr>
      <p:sp>
        <p:nvSpPr>
          <p:cNvPr id="59394" name="Text Box 4"/>
          <p:cNvSpPr txBox="1">
            <a:spLocks noChangeArrowheads="1"/>
          </p:cNvSpPr>
          <p:nvPr/>
        </p:nvSpPr>
        <p:spPr bwMode="auto">
          <a:xfrm>
            <a:off x="381000" y="304800"/>
            <a:ext cx="8458200" cy="6248400"/>
          </a:xfrm>
          <a:prstGeom prst="rect">
            <a:avLst/>
          </a:prstGeom>
          <a:noFill/>
          <a:ln w="9525">
            <a:noFill/>
            <a:miter lim="800000"/>
            <a:headEnd/>
            <a:tailEnd/>
          </a:ln>
        </p:spPr>
        <p:txBody>
          <a:bodyPr>
            <a:spAutoFit/>
          </a:bodyPr>
          <a:lstStyle/>
          <a:p>
            <a:r>
              <a:rPr lang="en-GB" sz="2400" b="1">
                <a:solidFill>
                  <a:srgbClr val="0000FF"/>
                </a:solidFill>
              </a:rPr>
              <a:t>Empirical Methods</a:t>
            </a:r>
          </a:p>
          <a:p>
            <a:endParaRPr lang="en-GB" sz="2000"/>
          </a:p>
          <a:p>
            <a:r>
              <a:rPr lang="en-GB" sz="2000"/>
              <a:t>Several empirical formulae have been worked out for various regions in India on the basis of detailed studies. Some of the commonly used formulae are:</a:t>
            </a:r>
          </a:p>
          <a:p>
            <a:endParaRPr lang="en-GB" sz="2000" b="1"/>
          </a:p>
          <a:p>
            <a:r>
              <a:rPr lang="en-GB" sz="2000" b="1"/>
              <a:t>(a) Chaturvedi formula</a:t>
            </a:r>
            <a:r>
              <a:rPr lang="en-GB" sz="2000"/>
              <a:t>: Based on the water level fluctuations and rainfall amounts in Ganga‑Yamuna doab, Chaturvedi in 1936, derived an empirical relationship to arrive at the recharge as a function of annual precipitation.</a:t>
            </a:r>
          </a:p>
          <a:p>
            <a:r>
              <a:rPr lang="en-GB" sz="2000"/>
              <a:t>                    	</a:t>
            </a:r>
            <a:r>
              <a:rPr lang="en-GB" sz="2000" b="1">
                <a:solidFill>
                  <a:schemeClr val="hlink"/>
                </a:solidFill>
              </a:rPr>
              <a:t>R</a:t>
            </a:r>
            <a:r>
              <a:rPr lang="en-GB" sz="2000" b="1" baseline="-25000">
                <a:solidFill>
                  <a:schemeClr val="hlink"/>
                </a:solidFill>
              </a:rPr>
              <a:t>r</a:t>
            </a:r>
            <a:r>
              <a:rPr lang="en-GB" sz="2000" b="1">
                <a:solidFill>
                  <a:schemeClr val="hlink"/>
                </a:solidFill>
              </a:rPr>
              <a:t>  =  2.0 (P ‑ 15)</a:t>
            </a:r>
            <a:r>
              <a:rPr lang="en-GB" sz="2000" b="1" baseline="30000">
                <a:solidFill>
                  <a:schemeClr val="hlink"/>
                </a:solidFill>
              </a:rPr>
              <a:t>0.4</a:t>
            </a:r>
            <a:r>
              <a:rPr lang="en-GB" sz="2000"/>
              <a:t>                                                                                        </a:t>
            </a:r>
          </a:p>
          <a:p>
            <a:r>
              <a:rPr lang="en-GB" sz="2000"/>
              <a:t>where,</a:t>
            </a:r>
          </a:p>
          <a:p>
            <a:r>
              <a:rPr lang="en-GB" sz="2000"/>
              <a:t>          </a:t>
            </a:r>
          </a:p>
          <a:p>
            <a:r>
              <a:rPr lang="en-GB" sz="2000"/>
              <a:t>R</a:t>
            </a:r>
            <a:r>
              <a:rPr lang="en-GB" sz="2000" baseline="-25000"/>
              <a:t>r</a:t>
            </a:r>
            <a:r>
              <a:rPr lang="en-GB" sz="2000"/>
              <a:t> = net recharge due to precipitation during the year, in inches; and</a:t>
            </a:r>
          </a:p>
          <a:p>
            <a:r>
              <a:rPr lang="en-GB" sz="2000"/>
              <a:t>P  = annual precipitation, in inches.</a:t>
            </a:r>
          </a:p>
          <a:p>
            <a:endParaRPr lang="en-GB" sz="2000"/>
          </a:p>
          <a:p>
            <a:r>
              <a:rPr lang="en-GB" sz="2000"/>
              <a:t>This formula was later modified by further work at the U.P. Irrigation Research Institute, Roorkee and the modified form of the formula is </a:t>
            </a:r>
          </a:p>
          <a:p>
            <a:endParaRPr lang="en-GB" sz="2000"/>
          </a:p>
          <a:p>
            <a:r>
              <a:rPr lang="en-GB" sz="2000"/>
              <a:t>                    	</a:t>
            </a:r>
            <a:r>
              <a:rPr lang="en-GB" sz="2000" b="1">
                <a:solidFill>
                  <a:schemeClr val="hlink"/>
                </a:solidFill>
              </a:rPr>
              <a:t>R</a:t>
            </a:r>
            <a:r>
              <a:rPr lang="en-GB" sz="2000" b="1" baseline="-25000">
                <a:solidFill>
                  <a:schemeClr val="hlink"/>
                </a:solidFill>
              </a:rPr>
              <a:t>r</a:t>
            </a:r>
            <a:r>
              <a:rPr lang="en-GB" sz="2000" b="1">
                <a:solidFill>
                  <a:schemeClr val="hlink"/>
                </a:solidFill>
              </a:rPr>
              <a:t>  =  1.35 (P ‑ 14)</a:t>
            </a:r>
            <a:r>
              <a:rPr lang="en-GB" sz="2000" b="1" baseline="30000">
                <a:solidFill>
                  <a:schemeClr val="hlink"/>
                </a:solidFill>
              </a:rPr>
              <a:t>0.5</a:t>
            </a:r>
            <a:r>
              <a:rPr lang="en-GB" sz="2000"/>
              <a:t> </a:t>
            </a:r>
            <a:endParaRPr lang="en-US" sz="2000"/>
          </a:p>
        </p:txBody>
      </p:sp>
    </p:spTree>
  </p:cSld>
  <p:clrMapOvr>
    <a:masterClrMapping/>
  </p:clrMapOvr>
  <p:transition spd="med">
    <p:rand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CC"/>
            </a:gs>
            <a:gs pos="100000">
              <a:srgbClr val="FFCCFF"/>
            </a:gs>
          </a:gsLst>
          <a:lin ang="2700000" scaled="1"/>
        </a:gradFill>
        <a:effectLst/>
      </p:bgPr>
    </p:bg>
    <p:spTree>
      <p:nvGrpSpPr>
        <p:cNvPr id="1" name=""/>
        <p:cNvGrpSpPr/>
        <p:nvPr/>
      </p:nvGrpSpPr>
      <p:grpSpPr>
        <a:xfrm>
          <a:off x="0" y="0"/>
          <a:ext cx="0" cy="0"/>
          <a:chOff x="0" y="0"/>
          <a:chExt cx="0" cy="0"/>
        </a:xfrm>
      </p:grpSpPr>
      <p:sp>
        <p:nvSpPr>
          <p:cNvPr id="60418" name="Text Box 4"/>
          <p:cNvSpPr txBox="1">
            <a:spLocks noChangeArrowheads="1"/>
          </p:cNvSpPr>
          <p:nvPr/>
        </p:nvSpPr>
        <p:spPr bwMode="auto">
          <a:xfrm>
            <a:off x="228600" y="609600"/>
            <a:ext cx="8610600" cy="5614988"/>
          </a:xfrm>
          <a:prstGeom prst="rect">
            <a:avLst/>
          </a:prstGeom>
          <a:noFill/>
          <a:ln w="9525">
            <a:noFill/>
            <a:miter lim="800000"/>
            <a:headEnd/>
            <a:tailEnd/>
          </a:ln>
        </p:spPr>
        <p:txBody>
          <a:bodyPr>
            <a:spAutoFit/>
          </a:bodyPr>
          <a:lstStyle/>
          <a:p>
            <a:r>
              <a:rPr lang="en-US" b="1"/>
              <a:t>(b) Kumar and Seethapathi (2002)</a:t>
            </a:r>
            <a:r>
              <a:rPr lang="en-US"/>
              <a:t>: They conducted a detailed seasonal groundwater balance study in Upper Ganga Canal command area for the period 1972-73 to 1983-84 to determine groundwater recharge from rainfall. </a:t>
            </a:r>
          </a:p>
          <a:p>
            <a:endParaRPr lang="en-US"/>
          </a:p>
          <a:p>
            <a:r>
              <a:rPr lang="en-US"/>
              <a:t>It was observed that as the rainfall increases, the quantity of recharge also increases but the increase is not linearly proportional. </a:t>
            </a:r>
          </a:p>
          <a:p>
            <a:endParaRPr lang="en-US"/>
          </a:p>
          <a:p>
            <a:r>
              <a:rPr lang="en-US"/>
              <a:t>The recharge coefficient (based upon the rainfall in monsoon season) was found to vary between 0.05 to 0.19 for the study area. </a:t>
            </a:r>
          </a:p>
          <a:p>
            <a:endParaRPr lang="en-US"/>
          </a:p>
          <a:p>
            <a:r>
              <a:rPr lang="en-US"/>
              <a:t>The following empirical relationship (similar to Chaturvedi formula) was derived by fitting the estimated values of rainfall recharge and the corresponding values of rainfall in the monsoon season through the non-linear regression technique.</a:t>
            </a:r>
          </a:p>
          <a:p>
            <a:endParaRPr lang="en-US"/>
          </a:p>
          <a:p>
            <a:r>
              <a:rPr lang="en-US" sz="2000" b="1">
                <a:solidFill>
                  <a:schemeClr val="hlink"/>
                </a:solidFill>
              </a:rPr>
              <a:t>R</a:t>
            </a:r>
            <a:r>
              <a:rPr lang="en-US" sz="2000" b="1" baseline="-25000">
                <a:solidFill>
                  <a:schemeClr val="hlink"/>
                </a:solidFill>
              </a:rPr>
              <a:t>r</a:t>
            </a:r>
            <a:r>
              <a:rPr lang="en-US" sz="2000" b="1">
                <a:solidFill>
                  <a:schemeClr val="hlink"/>
                </a:solidFill>
              </a:rPr>
              <a:t>  =  0.63 (P - 15.28)</a:t>
            </a:r>
            <a:r>
              <a:rPr lang="en-US" sz="2000" b="1" baseline="30000">
                <a:solidFill>
                  <a:schemeClr val="hlink"/>
                </a:solidFill>
              </a:rPr>
              <a:t>0.76</a:t>
            </a:r>
            <a:r>
              <a:rPr lang="en-US"/>
              <a:t>                                                                                     </a:t>
            </a:r>
          </a:p>
          <a:p>
            <a:endParaRPr lang="en-US"/>
          </a:p>
          <a:p>
            <a:r>
              <a:rPr lang="en-US"/>
              <a:t>where,</a:t>
            </a:r>
          </a:p>
          <a:p>
            <a:endParaRPr lang="en-US"/>
          </a:p>
          <a:p>
            <a:r>
              <a:rPr lang="en-US"/>
              <a:t>R</a:t>
            </a:r>
            <a:r>
              <a:rPr lang="en-US" baseline="-25000"/>
              <a:t>r</a:t>
            </a:r>
            <a:r>
              <a:rPr lang="en-US"/>
              <a:t>  =  Groundwater recharge from rainfall in monsoon season (inch);</a:t>
            </a:r>
          </a:p>
          <a:p>
            <a:r>
              <a:rPr lang="en-US"/>
              <a:t>P   =  Mean rainfall in monsoon season (inch).</a:t>
            </a:r>
          </a:p>
        </p:txBody>
      </p:sp>
    </p:spTree>
  </p:cSld>
  <p:clrMapOvr>
    <a:masterClrMapping/>
  </p:clrMapOvr>
  <p:transition spd="med">
    <p:rand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CC"/>
            </a:gs>
            <a:gs pos="100000">
              <a:srgbClr val="FFCCFF"/>
            </a:gs>
          </a:gsLst>
          <a:lin ang="2700000" scaled="1"/>
        </a:gradFill>
        <a:effectLst/>
      </p:bgPr>
    </p:bg>
    <p:spTree>
      <p:nvGrpSpPr>
        <p:cNvPr id="1" name=""/>
        <p:cNvGrpSpPr/>
        <p:nvPr/>
      </p:nvGrpSpPr>
      <p:grpSpPr>
        <a:xfrm>
          <a:off x="0" y="0"/>
          <a:ext cx="0" cy="0"/>
          <a:chOff x="0" y="0"/>
          <a:chExt cx="0" cy="0"/>
        </a:xfrm>
      </p:grpSpPr>
      <p:sp>
        <p:nvSpPr>
          <p:cNvPr id="61442" name="Text Box 4"/>
          <p:cNvSpPr txBox="1">
            <a:spLocks noChangeArrowheads="1"/>
          </p:cNvSpPr>
          <p:nvPr/>
        </p:nvSpPr>
        <p:spPr bwMode="auto">
          <a:xfrm>
            <a:off x="609600" y="1981200"/>
            <a:ext cx="7772400" cy="2593975"/>
          </a:xfrm>
          <a:prstGeom prst="rect">
            <a:avLst/>
          </a:prstGeom>
          <a:noFill/>
          <a:ln w="9525">
            <a:noFill/>
            <a:miter lim="800000"/>
            <a:headEnd/>
            <a:tailEnd/>
          </a:ln>
        </p:spPr>
        <p:txBody>
          <a:bodyPr>
            <a:spAutoFit/>
          </a:bodyPr>
          <a:lstStyle/>
          <a:p>
            <a:r>
              <a:rPr lang="en-GB" b="1"/>
              <a:t>(c) Amritsar formula</a:t>
            </a:r>
            <a:r>
              <a:rPr lang="en-GB"/>
              <a:t>: </a:t>
            </a:r>
          </a:p>
          <a:p>
            <a:endParaRPr lang="en-GB"/>
          </a:p>
          <a:p>
            <a:r>
              <a:rPr lang="en-GB"/>
              <a:t>Using regression analysis for certain doabs in Punjab, the Irrigation and Power Research Institute, Amritsar, developed the following formula in 1973.</a:t>
            </a:r>
          </a:p>
          <a:p>
            <a:endParaRPr lang="en-GB"/>
          </a:p>
          <a:p>
            <a:r>
              <a:rPr lang="en-GB"/>
              <a:t>                    	</a:t>
            </a:r>
            <a:r>
              <a:rPr lang="en-GB" sz="2000" b="1">
                <a:solidFill>
                  <a:schemeClr val="hlink"/>
                </a:solidFill>
              </a:rPr>
              <a:t>R</a:t>
            </a:r>
            <a:r>
              <a:rPr lang="en-GB" sz="2000" b="1" baseline="-25000">
                <a:solidFill>
                  <a:schemeClr val="hlink"/>
                </a:solidFill>
              </a:rPr>
              <a:t>r</a:t>
            </a:r>
            <a:r>
              <a:rPr lang="en-GB" sz="2000" b="1">
                <a:solidFill>
                  <a:schemeClr val="hlink"/>
                </a:solidFill>
              </a:rPr>
              <a:t>  =  2.5 (P ‑ 16)</a:t>
            </a:r>
            <a:r>
              <a:rPr lang="en-GB" sz="2000" b="1" baseline="30000">
                <a:solidFill>
                  <a:schemeClr val="hlink"/>
                </a:solidFill>
              </a:rPr>
              <a:t>0.5</a:t>
            </a:r>
            <a:r>
              <a:rPr lang="en-GB"/>
              <a:t>							           </a:t>
            </a:r>
          </a:p>
          <a:p>
            <a:r>
              <a:rPr lang="en-GB"/>
              <a:t>where, R</a:t>
            </a:r>
            <a:r>
              <a:rPr lang="en-GB" baseline="-25000"/>
              <a:t>r</a:t>
            </a:r>
            <a:r>
              <a:rPr lang="en-GB" sz="2400" baseline="-25000"/>
              <a:t> </a:t>
            </a:r>
            <a:r>
              <a:rPr lang="en-GB"/>
              <a:t>and P are measured in inches.</a:t>
            </a:r>
            <a:endParaRPr lang="en-US"/>
          </a:p>
        </p:txBody>
      </p:sp>
    </p:spTree>
  </p:cSld>
  <p:clrMapOvr>
    <a:masterClrMapping/>
  </p:clrMapOvr>
  <p:transition spd="med">
    <p:rand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CC"/>
            </a:gs>
            <a:gs pos="100000">
              <a:srgbClr val="FFCCFF"/>
            </a:gs>
          </a:gsLst>
          <a:lin ang="2700000" scaled="1"/>
        </a:gradFill>
        <a:effectLst/>
      </p:bgPr>
    </p:bg>
    <p:spTree>
      <p:nvGrpSpPr>
        <p:cNvPr id="1" name=""/>
        <p:cNvGrpSpPr/>
        <p:nvPr/>
      </p:nvGrpSpPr>
      <p:grpSpPr>
        <a:xfrm>
          <a:off x="0" y="0"/>
          <a:ext cx="0" cy="0"/>
          <a:chOff x="0" y="0"/>
          <a:chExt cx="0" cy="0"/>
        </a:xfrm>
      </p:grpSpPr>
      <p:sp>
        <p:nvSpPr>
          <p:cNvPr id="62466" name="Text Box 4"/>
          <p:cNvSpPr txBox="1">
            <a:spLocks noChangeArrowheads="1"/>
          </p:cNvSpPr>
          <p:nvPr/>
        </p:nvSpPr>
        <p:spPr bwMode="auto">
          <a:xfrm>
            <a:off x="381000" y="762000"/>
            <a:ext cx="8305800" cy="4805363"/>
          </a:xfrm>
          <a:prstGeom prst="rect">
            <a:avLst/>
          </a:prstGeom>
          <a:noFill/>
          <a:ln w="9525">
            <a:noFill/>
            <a:miter lim="800000"/>
            <a:headEnd/>
            <a:tailEnd/>
          </a:ln>
        </p:spPr>
        <p:txBody>
          <a:bodyPr>
            <a:spAutoFit/>
          </a:bodyPr>
          <a:lstStyle/>
          <a:p>
            <a:r>
              <a:rPr lang="en-GB" b="1"/>
              <a:t>(d) Krishna Rao</a:t>
            </a:r>
            <a:r>
              <a:rPr lang="en-GB"/>
              <a:t>: </a:t>
            </a:r>
          </a:p>
          <a:p>
            <a:endParaRPr lang="en-GB"/>
          </a:p>
          <a:p>
            <a:r>
              <a:rPr lang="en-GB"/>
              <a:t>Krishna Rao gave the following empirical relationship in 1970 to determine the groundwater recharge in limited climatological homogeneous areas:</a:t>
            </a:r>
          </a:p>
          <a:p>
            <a:endParaRPr lang="en-GB"/>
          </a:p>
          <a:p>
            <a:r>
              <a:rPr lang="en-GB"/>
              <a:t>                    	</a:t>
            </a:r>
            <a:r>
              <a:rPr lang="en-GB" sz="2000" b="1">
                <a:solidFill>
                  <a:schemeClr val="hlink"/>
                </a:solidFill>
              </a:rPr>
              <a:t>R</a:t>
            </a:r>
            <a:r>
              <a:rPr lang="en-GB" sz="2000" b="1" baseline="-25000">
                <a:solidFill>
                  <a:schemeClr val="hlink"/>
                </a:solidFill>
              </a:rPr>
              <a:t>r</a:t>
            </a:r>
            <a:r>
              <a:rPr lang="en-GB" sz="2000" b="1">
                <a:solidFill>
                  <a:schemeClr val="hlink"/>
                </a:solidFill>
              </a:rPr>
              <a:t>  =  K (P ‑ X)</a:t>
            </a:r>
            <a:r>
              <a:rPr lang="en-GB" b="1">
                <a:solidFill>
                  <a:schemeClr val="hlink"/>
                </a:solidFill>
              </a:rPr>
              <a:t>	</a:t>
            </a:r>
            <a:r>
              <a:rPr lang="en-GB"/>
              <a:t>					</a:t>
            </a:r>
          </a:p>
          <a:p>
            <a:r>
              <a:rPr lang="en-GB"/>
              <a:t>The following relation is stated to hold good for different parts of Karnataka:</a:t>
            </a:r>
          </a:p>
          <a:p>
            <a:endParaRPr lang="en-GB"/>
          </a:p>
          <a:p>
            <a:r>
              <a:rPr lang="en-GB"/>
              <a:t>R</a:t>
            </a:r>
            <a:r>
              <a:rPr lang="en-GB" baseline="-25000"/>
              <a:t>r</a:t>
            </a:r>
            <a:r>
              <a:rPr lang="en-GB"/>
              <a:t> =  0.20 (P ‑ 400)  for areas with annual normal rainfall (P) between 400 and 600 mm</a:t>
            </a:r>
          </a:p>
          <a:p>
            <a:endParaRPr lang="en-GB"/>
          </a:p>
          <a:p>
            <a:r>
              <a:rPr lang="en-GB"/>
              <a:t>R</a:t>
            </a:r>
            <a:r>
              <a:rPr lang="en-GB" baseline="-25000"/>
              <a:t>r</a:t>
            </a:r>
            <a:r>
              <a:rPr lang="en-GB" sz="2800" baseline="-25000"/>
              <a:t> </a:t>
            </a:r>
            <a:r>
              <a:rPr lang="en-GB"/>
              <a:t>=  0.25 (P ‑ 400) for areas with P between 600 and 1000 mm</a:t>
            </a:r>
          </a:p>
          <a:p>
            <a:endParaRPr lang="en-GB"/>
          </a:p>
          <a:p>
            <a:r>
              <a:rPr lang="en-GB"/>
              <a:t>R</a:t>
            </a:r>
            <a:r>
              <a:rPr lang="en-GB" baseline="-25000"/>
              <a:t>r</a:t>
            </a:r>
            <a:r>
              <a:rPr lang="en-GB"/>
              <a:t> =  0.35 (P ‑ 600) for areas with P above 2000 mm</a:t>
            </a:r>
          </a:p>
          <a:p>
            <a:endParaRPr lang="en-GB"/>
          </a:p>
          <a:p>
            <a:r>
              <a:rPr lang="en-GB"/>
              <a:t>where, R</a:t>
            </a:r>
            <a:r>
              <a:rPr lang="en-GB" baseline="-25000"/>
              <a:t>r</a:t>
            </a:r>
            <a:r>
              <a:rPr lang="en-GB"/>
              <a:t> and P are expressed in millimetres.</a:t>
            </a:r>
            <a:endParaRPr lang="en-US"/>
          </a:p>
        </p:txBody>
      </p:sp>
    </p:spTree>
  </p:cSld>
  <p:clrMapOvr>
    <a:masterClrMapping/>
  </p:clrMapOvr>
  <p:transition spd="med">
    <p:rand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CC"/>
            </a:gs>
            <a:gs pos="100000">
              <a:srgbClr val="FFCCFF"/>
            </a:gs>
          </a:gsLst>
          <a:lin ang="2700000" scaled="1"/>
        </a:gradFill>
        <a:effectLst/>
      </p:bgPr>
    </p:bg>
    <p:spTree>
      <p:nvGrpSpPr>
        <p:cNvPr id="1" name=""/>
        <p:cNvGrpSpPr/>
        <p:nvPr/>
      </p:nvGrpSpPr>
      <p:grpSpPr>
        <a:xfrm>
          <a:off x="0" y="0"/>
          <a:ext cx="0" cy="0"/>
          <a:chOff x="0" y="0"/>
          <a:chExt cx="0" cy="0"/>
        </a:xfrm>
      </p:grpSpPr>
      <p:sp>
        <p:nvSpPr>
          <p:cNvPr id="60418" name="Text Box 4"/>
          <p:cNvSpPr txBox="1">
            <a:spLocks noChangeArrowheads="1"/>
          </p:cNvSpPr>
          <p:nvPr/>
        </p:nvSpPr>
        <p:spPr bwMode="auto">
          <a:xfrm>
            <a:off x="228600" y="381000"/>
            <a:ext cx="8686800" cy="5986463"/>
          </a:xfrm>
          <a:prstGeom prst="rect">
            <a:avLst/>
          </a:prstGeom>
          <a:noFill/>
          <a:ln w="9525">
            <a:noFill/>
            <a:miter lim="800000"/>
            <a:headEnd/>
            <a:tailEnd/>
          </a:ln>
        </p:spPr>
        <p:txBody>
          <a:bodyPr>
            <a:spAutoFit/>
          </a:bodyPr>
          <a:lstStyle/>
          <a:p>
            <a:pPr marL="457200" indent="-457200">
              <a:defRPr/>
            </a:pPr>
            <a:r>
              <a:rPr lang="en-GB" sz="2400" b="1" dirty="0">
                <a:solidFill>
                  <a:srgbClr val="0000FF"/>
                </a:solidFill>
              </a:rPr>
              <a:t>Groundwater Resource Estimation Committee Norms</a:t>
            </a:r>
          </a:p>
          <a:p>
            <a:pPr marL="457200" indent="-457200">
              <a:defRPr/>
            </a:pPr>
            <a:endParaRPr lang="en-GB" dirty="0"/>
          </a:p>
          <a:p>
            <a:pPr marL="457200" indent="-457200">
              <a:defRPr/>
            </a:pPr>
            <a:endParaRPr lang="en-GB" dirty="0"/>
          </a:p>
          <a:p>
            <a:pPr>
              <a:buFont typeface="Wingdings" pitchFamily="2" charset="2"/>
              <a:buChar char="Ø"/>
              <a:defRPr/>
            </a:pPr>
            <a:r>
              <a:rPr lang="en-US" sz="1600" dirty="0"/>
              <a:t> </a:t>
            </a:r>
            <a:r>
              <a:rPr lang="en-US" sz="1700" dirty="0">
                <a:solidFill>
                  <a:srgbClr val="009900"/>
                </a:solidFill>
              </a:rPr>
              <a:t>In units or sub-areas where adequate data on groundwater level fluctuations are not available, groundwater recharge may be estimated using rainfall infiltration factor method only. </a:t>
            </a:r>
          </a:p>
          <a:p>
            <a:pPr>
              <a:buFont typeface="Wingdings" pitchFamily="2" charset="2"/>
              <a:buChar char="Ø"/>
              <a:defRPr/>
            </a:pPr>
            <a:endParaRPr lang="en-US" sz="1700" dirty="0"/>
          </a:p>
          <a:p>
            <a:pPr>
              <a:buFont typeface="Wingdings" pitchFamily="2" charset="2"/>
              <a:buChar char="Ø"/>
              <a:defRPr/>
            </a:pPr>
            <a:r>
              <a:rPr lang="en-US" sz="1700" dirty="0"/>
              <a:t> </a:t>
            </a:r>
            <a:r>
              <a:rPr lang="en-US" sz="1700" dirty="0">
                <a:solidFill>
                  <a:srgbClr val="0033CC"/>
                </a:solidFill>
              </a:rPr>
              <a:t>The rainfall recharge during non-monsoon season may be estimated using rainfall infiltration factor method only.</a:t>
            </a:r>
          </a:p>
          <a:p>
            <a:pPr>
              <a:buFont typeface="Wingdings" pitchFamily="2" charset="2"/>
              <a:buChar char="Ø"/>
              <a:defRPr/>
            </a:pPr>
            <a:endParaRPr lang="en-US" sz="1700" dirty="0"/>
          </a:p>
          <a:p>
            <a:pPr>
              <a:buFont typeface="Wingdings" pitchFamily="2" charset="2"/>
              <a:buChar char="Ø"/>
              <a:defRPr/>
            </a:pPr>
            <a:r>
              <a:rPr lang="en-US" sz="1700" dirty="0">
                <a:solidFill>
                  <a:srgbClr val="CC0066"/>
                </a:solidFill>
              </a:rPr>
              <a:t> It is suggested that 10% of normal annual rainfall may be taken as minimum rainfall threshold and 3000 mm as maximum rainfall limit. While computing the rainfall recharge, 10% of the normal annual rainfall is to be deducted from the monsoon rainfall and balance rainfall would be considered for computation of rainfall recharge. </a:t>
            </a:r>
          </a:p>
          <a:p>
            <a:pPr>
              <a:buFont typeface="Wingdings" pitchFamily="2" charset="2"/>
              <a:buChar char="Ø"/>
              <a:defRPr/>
            </a:pPr>
            <a:endParaRPr lang="en-US" sz="1700" dirty="0"/>
          </a:p>
          <a:p>
            <a:pPr>
              <a:buFont typeface="Wingdings" pitchFamily="2" charset="2"/>
              <a:buChar char="Ø"/>
              <a:defRPr/>
            </a:pPr>
            <a:r>
              <a:rPr lang="en-US" sz="1700" dirty="0"/>
              <a:t> </a:t>
            </a:r>
            <a:r>
              <a:rPr lang="en-US" sz="1700" dirty="0">
                <a:solidFill>
                  <a:srgbClr val="0033CC"/>
                </a:solidFill>
              </a:rPr>
              <a:t>The same recharge factor may be used for both monsoon and non-monsoon rainfall, with the condition that the recharge due to non-monsoon rainfall may be taken as zero, if the normal rainfall during the non-monsoon season is less than 10% of normal annual rainfall. </a:t>
            </a:r>
          </a:p>
          <a:p>
            <a:pPr marL="457200" indent="-457200">
              <a:buFont typeface="Wingdings" pitchFamily="2" charset="2"/>
              <a:buChar char="Ø"/>
              <a:defRPr/>
            </a:pPr>
            <a:endParaRPr lang="en-US" sz="1700" dirty="0"/>
          </a:p>
          <a:p>
            <a:pPr>
              <a:buFont typeface="Wingdings" pitchFamily="2" charset="2"/>
              <a:buChar char="Ø"/>
              <a:defRPr/>
            </a:pPr>
            <a:r>
              <a:rPr lang="en-US" sz="1700" dirty="0"/>
              <a:t> </a:t>
            </a:r>
            <a:r>
              <a:rPr lang="en-US" sz="1700" dirty="0">
                <a:solidFill>
                  <a:srgbClr val="008000"/>
                </a:solidFill>
              </a:rPr>
              <a:t>Groundwater Resource Estimation Committee (2015) recommended the following rainfall infiltration factors for various aquifer units.</a:t>
            </a:r>
            <a:endParaRPr lang="en-GB" sz="1700" dirty="0">
              <a:solidFill>
                <a:srgbClr val="008000"/>
              </a:solidFill>
            </a:endParaRPr>
          </a:p>
        </p:txBody>
      </p:sp>
    </p:spTree>
  </p:cSld>
  <p:clrMapOvr>
    <a:masterClrMapping/>
  </p:clrMapOvr>
  <p:transition spd="med">
    <p:rand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pic>
        <p:nvPicPr>
          <p:cNvPr id="64514" name="Picture 1" descr="GEC-2015_RI1.jpg"/>
          <p:cNvPicPr>
            <a:picLocks noChangeAspect="1"/>
          </p:cNvPicPr>
          <p:nvPr/>
        </p:nvPicPr>
        <p:blipFill>
          <a:blip r:embed="rId3" cstate="print"/>
          <a:srcRect/>
          <a:stretch>
            <a:fillRect/>
          </a:stretch>
        </p:blipFill>
        <p:spPr bwMode="auto">
          <a:xfrm>
            <a:off x="1846263" y="0"/>
            <a:ext cx="5451475" cy="6858000"/>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pic>
        <p:nvPicPr>
          <p:cNvPr id="65538" name="Picture 1" descr="GEC-2015_RI2.jpg"/>
          <p:cNvPicPr>
            <a:picLocks noChangeAspect="1"/>
          </p:cNvPicPr>
          <p:nvPr/>
        </p:nvPicPr>
        <p:blipFill>
          <a:blip r:embed="rId3" cstate="print"/>
          <a:srcRect/>
          <a:stretch>
            <a:fillRect/>
          </a:stretch>
        </p:blipFill>
        <p:spPr bwMode="auto">
          <a:xfrm>
            <a:off x="2286000" y="0"/>
            <a:ext cx="4572000" cy="6858000"/>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pic>
        <p:nvPicPr>
          <p:cNvPr id="66562" name="Picture 1" descr="GEC-2015_RI3.jpg"/>
          <p:cNvPicPr>
            <a:picLocks noChangeAspect="1"/>
          </p:cNvPicPr>
          <p:nvPr/>
        </p:nvPicPr>
        <p:blipFill>
          <a:blip r:embed="rId3" cstate="print"/>
          <a:srcRect/>
          <a:stretch>
            <a:fillRect/>
          </a:stretch>
        </p:blipFill>
        <p:spPr bwMode="auto">
          <a:xfrm>
            <a:off x="7938" y="0"/>
            <a:ext cx="9128125" cy="6858000"/>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CC"/>
            </a:gs>
            <a:gs pos="100000">
              <a:srgbClr val="FFCCFF"/>
            </a:gs>
          </a:gsLst>
          <a:lin ang="2700000" scaled="1"/>
        </a:gradFill>
        <a:effectLst/>
      </p:bgPr>
    </p:bg>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381000" y="381000"/>
            <a:ext cx="8382000" cy="5889625"/>
          </a:xfrm>
          <a:prstGeom prst="rect">
            <a:avLst/>
          </a:prstGeom>
          <a:noFill/>
          <a:ln w="9525">
            <a:noFill/>
            <a:miter lim="800000"/>
            <a:headEnd/>
            <a:tailEnd/>
          </a:ln>
        </p:spPr>
        <p:txBody>
          <a:bodyPr>
            <a:spAutoFit/>
          </a:bodyPr>
          <a:lstStyle/>
          <a:p>
            <a:pPr marL="457200" indent="-457200"/>
            <a:r>
              <a:rPr lang="en-GB" sz="2000" b="1">
                <a:solidFill>
                  <a:srgbClr val="008000"/>
                </a:solidFill>
              </a:rPr>
              <a:t>Groundwater Balance Approach</a:t>
            </a:r>
          </a:p>
          <a:p>
            <a:pPr marL="457200" indent="-457200"/>
            <a:endParaRPr lang="en-GB"/>
          </a:p>
          <a:p>
            <a:pPr marL="457200" indent="-457200">
              <a:buFont typeface="Wingdings" pitchFamily="2" charset="2"/>
              <a:buChar char="ü"/>
            </a:pPr>
            <a:r>
              <a:rPr lang="en-GB"/>
              <a:t>In this method, all components of the groundwater balance equation, except the rainfall recharge, are estimated individually. The algebraic sum of all input and output components is equated to the change in groundwater storage, as reflected by the water table fluctuation, which in turn yields the single unknown in the equation, namely, the rainfall recharge. </a:t>
            </a:r>
          </a:p>
          <a:p>
            <a:pPr marL="457200" indent="-457200">
              <a:buFont typeface="Wingdings" pitchFamily="2" charset="2"/>
              <a:buChar char="ü"/>
            </a:pPr>
            <a:endParaRPr lang="en-GB"/>
          </a:p>
          <a:p>
            <a:pPr marL="457200" indent="-457200">
              <a:buFont typeface="Wingdings" pitchFamily="2" charset="2"/>
              <a:buChar char="ü"/>
            </a:pPr>
            <a:r>
              <a:rPr lang="en-GB"/>
              <a:t>The groundwater balance approach is valid for the areas where the year can be divided into monsoon and non‑monsoon seasons with the bulk of rainfall occurring in former. </a:t>
            </a:r>
          </a:p>
          <a:p>
            <a:pPr marL="457200" indent="-457200">
              <a:buFont typeface="Wingdings" pitchFamily="2" charset="2"/>
              <a:buChar char="ü"/>
            </a:pPr>
            <a:endParaRPr lang="en-GB"/>
          </a:p>
          <a:p>
            <a:pPr marL="457200" indent="-457200">
              <a:buFont typeface="Wingdings" pitchFamily="2" charset="2"/>
              <a:buChar char="ü"/>
            </a:pPr>
            <a:r>
              <a:rPr lang="en-GB"/>
              <a:t>Groundwater balance study for monsoon and non‑monsoon periods is carried out separately. The former yields an estimate of recharge coefficient and the later determines the degree of accuracy with which the components of water balance equation have been estimated. </a:t>
            </a:r>
          </a:p>
          <a:p>
            <a:pPr marL="457200" indent="-457200">
              <a:buFont typeface="Wingdings" pitchFamily="2" charset="2"/>
              <a:buChar char="ü"/>
            </a:pPr>
            <a:endParaRPr lang="en-GB"/>
          </a:p>
          <a:p>
            <a:pPr marL="457200" indent="-457200">
              <a:buFont typeface="Wingdings" pitchFamily="2" charset="2"/>
              <a:buChar char="ü"/>
            </a:pPr>
            <a:r>
              <a:rPr lang="en-GB"/>
              <a:t>Alternatively, the average specific yield in the zone of fluctuation can be determined from a groundwater balance study for the non‑monsoon period and using this specific yield, the recharge due to rainfall can be determined using the groundwater balance components for the monsoon period.</a:t>
            </a:r>
            <a:endParaRPr lang="en-US"/>
          </a:p>
        </p:txBody>
      </p:sp>
    </p:spTree>
  </p:cSld>
  <p:clrMapOvr>
    <a:masterClrMapping/>
  </p:clrMapOvr>
  <p:transition spd="med">
    <p:rand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CC"/>
            </a:gs>
            <a:gs pos="100000">
              <a:srgbClr val="FFCCFF"/>
            </a:gs>
          </a:gsLst>
          <a:lin ang="2700000" scaled="1"/>
        </a:gradFill>
        <a:effectLst/>
      </p:bgPr>
    </p:bg>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381000" y="685800"/>
            <a:ext cx="8382000" cy="5340350"/>
          </a:xfrm>
          <a:prstGeom prst="rect">
            <a:avLst/>
          </a:prstGeom>
          <a:noFill/>
          <a:ln w="9525">
            <a:noFill/>
            <a:miter lim="800000"/>
            <a:headEnd/>
            <a:tailEnd/>
          </a:ln>
        </p:spPr>
        <p:txBody>
          <a:bodyPr>
            <a:spAutoFit/>
          </a:bodyPr>
          <a:lstStyle/>
          <a:p>
            <a:r>
              <a:rPr lang="en-GB" sz="2000" b="1">
                <a:solidFill>
                  <a:srgbClr val="0000FF"/>
                </a:solidFill>
              </a:rPr>
              <a:t>Soil Moisture Data Based Methods</a:t>
            </a:r>
          </a:p>
          <a:p>
            <a:endParaRPr lang="en-GB"/>
          </a:p>
          <a:p>
            <a:endParaRPr lang="en-GB"/>
          </a:p>
          <a:p>
            <a:r>
              <a:rPr lang="en-GB"/>
              <a:t>Soil moisture data based methods are -</a:t>
            </a:r>
          </a:p>
          <a:p>
            <a:endParaRPr lang="en-GB"/>
          </a:p>
          <a:p>
            <a:pPr>
              <a:buFont typeface="Wingdings" pitchFamily="2" charset="2"/>
              <a:buChar char="§"/>
            </a:pPr>
            <a:r>
              <a:rPr lang="en-GB"/>
              <a:t> </a:t>
            </a:r>
            <a:r>
              <a:rPr lang="en-GB">
                <a:solidFill>
                  <a:srgbClr val="008000"/>
                </a:solidFill>
              </a:rPr>
              <a:t>Lumped model</a:t>
            </a:r>
          </a:p>
          <a:p>
            <a:pPr>
              <a:buFont typeface="Wingdings" pitchFamily="2" charset="2"/>
              <a:buChar char="§"/>
            </a:pPr>
            <a:r>
              <a:rPr lang="en-GB">
                <a:solidFill>
                  <a:srgbClr val="008000"/>
                </a:solidFill>
              </a:rPr>
              <a:t> Distributed model </a:t>
            </a:r>
          </a:p>
          <a:p>
            <a:pPr>
              <a:buFont typeface="Wingdings" pitchFamily="2" charset="2"/>
              <a:buChar char="§"/>
            </a:pPr>
            <a:r>
              <a:rPr lang="en-GB">
                <a:solidFill>
                  <a:srgbClr val="008000"/>
                </a:solidFill>
              </a:rPr>
              <a:t> Nuclear methods</a:t>
            </a:r>
          </a:p>
          <a:p>
            <a:endParaRPr lang="en-GB">
              <a:solidFill>
                <a:srgbClr val="008000"/>
              </a:solidFill>
            </a:endParaRPr>
          </a:p>
          <a:p>
            <a:r>
              <a:rPr lang="en-GB"/>
              <a:t>In the </a:t>
            </a:r>
            <a:r>
              <a:rPr lang="en-GB">
                <a:solidFill>
                  <a:srgbClr val="CC3300"/>
                </a:solidFill>
              </a:rPr>
              <a:t>lumped model</a:t>
            </a:r>
            <a:r>
              <a:rPr lang="en-GB"/>
              <a:t>, the variation of soil moisture content in the vertical direction is ignored and any effective input into the soil is assumed to increase the soil moisture content uniformly. Recharge is calculated as the remainder when losses, identified in the form of runoff and evapotranspiration, have been deducted from the precipitation with proper accounting of soil moisture deficit. </a:t>
            </a:r>
          </a:p>
          <a:p>
            <a:endParaRPr lang="en-GB"/>
          </a:p>
          <a:p>
            <a:r>
              <a:rPr lang="en-GB"/>
              <a:t>In the </a:t>
            </a:r>
            <a:r>
              <a:rPr lang="en-GB">
                <a:solidFill>
                  <a:srgbClr val="CC3300"/>
                </a:solidFill>
              </a:rPr>
              <a:t>distributed model</a:t>
            </a:r>
            <a:r>
              <a:rPr lang="en-GB"/>
              <a:t>, variation of soil moisture content in the vertical direction is accounted and the method involves the numerical solution of partial differential equation (Richards equation) governing one‑dimensional flow through unsaturated medium, with appropriate initial and boundary conditions.</a:t>
            </a:r>
            <a:endParaRPr lang="en-US"/>
          </a:p>
        </p:txBody>
      </p:sp>
    </p:spTree>
  </p:cSld>
  <p:clrMapOvr>
    <a:masterClrMapping/>
  </p:clrMapOvr>
  <p:transition spd="med">
    <p:rand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CC"/>
            </a:gs>
            <a:gs pos="100000">
              <a:srgbClr val="FFCCFF"/>
            </a:gs>
          </a:gsLst>
          <a:lin ang="2700000" scaled="1"/>
        </a:gradFill>
        <a:effectLst/>
      </p:bgPr>
    </p:bg>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381000" y="381000"/>
            <a:ext cx="8382000" cy="366713"/>
          </a:xfrm>
          <a:prstGeom prst="rect">
            <a:avLst/>
          </a:prstGeom>
          <a:noFill/>
          <a:ln w="9525">
            <a:noFill/>
            <a:miter lim="800000"/>
            <a:headEnd/>
            <a:tailEnd/>
          </a:ln>
        </p:spPr>
        <p:txBody>
          <a:bodyPr>
            <a:spAutoFit/>
          </a:bodyPr>
          <a:lstStyle/>
          <a:p>
            <a:pPr marL="457200" indent="-457200"/>
            <a:endParaRPr lang="en-US"/>
          </a:p>
        </p:txBody>
      </p:sp>
      <p:sp>
        <p:nvSpPr>
          <p:cNvPr id="69635" name="Text Box 4"/>
          <p:cNvSpPr txBox="1">
            <a:spLocks noChangeArrowheads="1"/>
          </p:cNvSpPr>
          <p:nvPr/>
        </p:nvSpPr>
        <p:spPr bwMode="auto">
          <a:xfrm>
            <a:off x="457200" y="381000"/>
            <a:ext cx="8153400" cy="366713"/>
          </a:xfrm>
          <a:prstGeom prst="rect">
            <a:avLst/>
          </a:prstGeom>
          <a:noFill/>
          <a:ln w="9525">
            <a:noFill/>
            <a:miter lim="800000"/>
            <a:headEnd/>
            <a:tailEnd/>
          </a:ln>
        </p:spPr>
        <p:txBody>
          <a:bodyPr>
            <a:spAutoFit/>
          </a:bodyPr>
          <a:lstStyle/>
          <a:p>
            <a:pPr>
              <a:spcBef>
                <a:spcPct val="50000"/>
              </a:spcBef>
            </a:pPr>
            <a:endParaRPr lang="en-US"/>
          </a:p>
        </p:txBody>
      </p:sp>
      <p:sp>
        <p:nvSpPr>
          <p:cNvPr id="69636" name="Text Box 6"/>
          <p:cNvSpPr txBox="1">
            <a:spLocks noChangeArrowheads="1"/>
          </p:cNvSpPr>
          <p:nvPr/>
        </p:nvSpPr>
        <p:spPr bwMode="auto">
          <a:xfrm>
            <a:off x="304800" y="381000"/>
            <a:ext cx="8458200" cy="366713"/>
          </a:xfrm>
          <a:prstGeom prst="rect">
            <a:avLst/>
          </a:prstGeom>
          <a:noFill/>
          <a:ln w="9525">
            <a:noFill/>
            <a:miter lim="800000"/>
            <a:headEnd/>
            <a:tailEnd/>
          </a:ln>
        </p:spPr>
        <p:txBody>
          <a:bodyPr>
            <a:spAutoFit/>
          </a:bodyPr>
          <a:lstStyle/>
          <a:p>
            <a:pPr>
              <a:spcBef>
                <a:spcPct val="50000"/>
              </a:spcBef>
            </a:pPr>
            <a:endParaRPr lang="en-US"/>
          </a:p>
        </p:txBody>
      </p:sp>
      <p:sp>
        <p:nvSpPr>
          <p:cNvPr id="69637" name="Text Box 8"/>
          <p:cNvSpPr txBox="1">
            <a:spLocks noChangeArrowheads="1"/>
          </p:cNvSpPr>
          <p:nvPr/>
        </p:nvSpPr>
        <p:spPr bwMode="auto">
          <a:xfrm>
            <a:off x="228600" y="457200"/>
            <a:ext cx="8686800" cy="5953125"/>
          </a:xfrm>
          <a:prstGeom prst="rect">
            <a:avLst/>
          </a:prstGeom>
          <a:noFill/>
          <a:ln w="9525">
            <a:noFill/>
            <a:miter lim="800000"/>
            <a:headEnd/>
            <a:tailEnd/>
          </a:ln>
        </p:spPr>
        <p:txBody>
          <a:bodyPr>
            <a:spAutoFit/>
          </a:bodyPr>
          <a:lstStyle/>
          <a:p>
            <a:pPr marL="457200" indent="-457200"/>
            <a:r>
              <a:rPr lang="en-US"/>
              <a:t>       </a:t>
            </a:r>
            <a:r>
              <a:rPr lang="en-US" sz="2000" b="1">
                <a:solidFill>
                  <a:srgbClr val="CC3300"/>
                </a:solidFill>
              </a:rPr>
              <a:t>Lumped Model </a:t>
            </a:r>
            <a:r>
              <a:rPr lang="en-US" sz="2000" b="1"/>
              <a:t>-</a:t>
            </a:r>
            <a:r>
              <a:rPr lang="en-US"/>
              <a:t> </a:t>
            </a:r>
            <a:r>
              <a:rPr lang="en-US" sz="2000" b="1">
                <a:solidFill>
                  <a:srgbClr val="CC00CC"/>
                </a:solidFill>
              </a:rPr>
              <a:t>Soil Moisture Balance Approach</a:t>
            </a:r>
            <a:r>
              <a:rPr lang="en-US"/>
              <a:t>  </a:t>
            </a:r>
          </a:p>
          <a:p>
            <a:pPr marL="457200" indent="-457200"/>
            <a:endParaRPr lang="en-US"/>
          </a:p>
          <a:p>
            <a:pPr marL="457200" indent="-457200"/>
            <a:r>
              <a:rPr lang="en-US"/>
              <a:t>	The soil moisture balance for any time interval can be expressed as:</a:t>
            </a:r>
          </a:p>
          <a:p>
            <a:pPr marL="457200" indent="-457200"/>
            <a:endParaRPr lang="en-US"/>
          </a:p>
          <a:p>
            <a:pPr marL="457200" indent="-457200"/>
            <a:r>
              <a:rPr lang="en-US"/>
              <a:t> 	</a:t>
            </a:r>
            <a:r>
              <a:rPr lang="en-US" sz="2000" b="1">
                <a:solidFill>
                  <a:srgbClr val="008000"/>
                </a:solidFill>
              </a:rPr>
              <a:t>P = AE + I + R + S</a:t>
            </a:r>
            <a:r>
              <a:rPr lang="en-US" sz="2000" b="1" baseline="-25000">
                <a:solidFill>
                  <a:srgbClr val="008000"/>
                </a:solidFill>
              </a:rPr>
              <a:t>m</a:t>
            </a:r>
          </a:p>
          <a:p>
            <a:pPr marL="457200" indent="-457200"/>
            <a:endParaRPr lang="en-US" sz="2000" b="1">
              <a:solidFill>
                <a:srgbClr val="008000"/>
              </a:solidFill>
            </a:endParaRPr>
          </a:p>
          <a:p>
            <a:pPr marL="457200" indent="-457200"/>
            <a:r>
              <a:rPr lang="en-US"/>
              <a:t>	Where, P = rainfall, AE= actual evapotranspiration, S</a:t>
            </a:r>
            <a:r>
              <a:rPr lang="en-US" baseline="-25000"/>
              <a:t>m</a:t>
            </a:r>
            <a:r>
              <a:rPr lang="en-US"/>
              <a:t> = change in soil moisture storage, I= groundwater recharge, R= surface runoff</a:t>
            </a:r>
          </a:p>
          <a:p>
            <a:pPr marL="457200" indent="-457200"/>
            <a:endParaRPr lang="en-US"/>
          </a:p>
          <a:p>
            <a:pPr marL="457200" indent="-457200"/>
            <a:r>
              <a:rPr lang="en-US"/>
              <a:t>	</a:t>
            </a:r>
            <a:r>
              <a:rPr lang="en-US" sz="2000" b="1">
                <a:solidFill>
                  <a:srgbClr val="0000FF"/>
                </a:solidFill>
              </a:rPr>
              <a:t>Thornthwaite’s Book-Keeping Method (1945)</a:t>
            </a:r>
          </a:p>
          <a:p>
            <a:pPr marL="457200" indent="-457200"/>
            <a:endParaRPr lang="en-US" sz="2000"/>
          </a:p>
          <a:p>
            <a:pPr marL="457200" indent="-457200">
              <a:buFont typeface="Wingdings" pitchFamily="2" charset="2"/>
              <a:buChar char="Ø"/>
            </a:pPr>
            <a:r>
              <a:rPr lang="en-US" sz="1600"/>
              <a:t>Monthly PET and rainfall are tabulated and compared. </a:t>
            </a:r>
          </a:p>
          <a:p>
            <a:pPr marL="457200" indent="-457200">
              <a:buFont typeface="Wingdings" pitchFamily="2" charset="2"/>
              <a:buChar char="Ø"/>
            </a:pPr>
            <a:r>
              <a:rPr lang="en-US" sz="1600"/>
              <a:t>If rainfall P in a month is less than PET, then AE is equal to P, the period being one of water deficit. </a:t>
            </a:r>
          </a:p>
          <a:p>
            <a:pPr marL="457200" indent="-457200">
              <a:buFont typeface="Wingdings" pitchFamily="2" charset="2"/>
              <a:buChar char="Ø"/>
            </a:pPr>
            <a:r>
              <a:rPr lang="en-US" sz="1600"/>
              <a:t>If rainfall is more than PET, then AE = PET, the balance of rainfall raising the moisture level of soil to field capacity. </a:t>
            </a:r>
          </a:p>
          <a:p>
            <a:pPr marL="457200" indent="-457200">
              <a:buFont typeface="Wingdings" pitchFamily="2" charset="2"/>
              <a:buChar char="Ø"/>
            </a:pPr>
            <a:r>
              <a:rPr lang="en-US" sz="1600"/>
              <a:t>After meeting the soil-moisture deficit, the excess of rainfall over PET becomes the moisture surplus. </a:t>
            </a:r>
          </a:p>
          <a:p>
            <a:pPr marL="457200" indent="-457200">
              <a:buFont typeface="Wingdings" pitchFamily="2" charset="2"/>
              <a:buChar char="Ø"/>
            </a:pPr>
            <a:r>
              <a:rPr lang="en-US" sz="1600"/>
              <a:t>The moisture surplus results in surface runoff and recharge to groundwater  body. </a:t>
            </a:r>
          </a:p>
          <a:p>
            <a:pPr marL="457200" indent="-457200">
              <a:buFont typeface="Wingdings" pitchFamily="2" charset="2"/>
              <a:buChar char="Ø"/>
            </a:pPr>
            <a:r>
              <a:rPr lang="en-US" sz="1600"/>
              <a:t>The runoff can be determined by gauging at the basin outlet, or estimated from the rainfall-runoff curves.  </a:t>
            </a:r>
          </a:p>
          <a:p>
            <a:pPr marL="457200" indent="-457200">
              <a:buFont typeface="Wingdings" pitchFamily="2" charset="2"/>
              <a:buChar char="Ø"/>
            </a:pPr>
            <a:r>
              <a:rPr lang="en-US" sz="1600"/>
              <a:t>The difference between moisture surplus and runoff gives the groundwater recharge.</a:t>
            </a:r>
          </a:p>
        </p:txBody>
      </p:sp>
    </p:spTree>
  </p:cSld>
  <p:clrMapOvr>
    <a:masterClrMapping/>
  </p:clrMapOvr>
  <p:transition spd="med">
    <p:rand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CC"/>
            </a:gs>
            <a:gs pos="100000">
              <a:srgbClr val="FFCCFF"/>
            </a:gs>
          </a:gsLst>
          <a:lin ang="2700000" scaled="1"/>
        </a:gradFill>
        <a:effectLst/>
      </p:bgPr>
    </p:bg>
    <p:spTree>
      <p:nvGrpSpPr>
        <p:cNvPr id="1" name=""/>
        <p:cNvGrpSpPr/>
        <p:nvPr/>
      </p:nvGrpSpPr>
      <p:grpSpPr>
        <a:xfrm>
          <a:off x="0" y="0"/>
          <a:ext cx="0" cy="0"/>
          <a:chOff x="0" y="0"/>
          <a:chExt cx="0" cy="0"/>
        </a:xfrm>
      </p:grpSpPr>
      <p:sp>
        <p:nvSpPr>
          <p:cNvPr id="1028" name="Text Box 2"/>
          <p:cNvSpPr txBox="1">
            <a:spLocks noChangeArrowheads="1"/>
          </p:cNvSpPr>
          <p:nvPr/>
        </p:nvSpPr>
        <p:spPr bwMode="auto">
          <a:xfrm>
            <a:off x="381000" y="381000"/>
            <a:ext cx="8382000" cy="366713"/>
          </a:xfrm>
          <a:prstGeom prst="rect">
            <a:avLst/>
          </a:prstGeom>
          <a:noFill/>
          <a:ln w="9525">
            <a:noFill/>
            <a:miter lim="800000"/>
            <a:headEnd/>
            <a:tailEnd/>
          </a:ln>
        </p:spPr>
        <p:txBody>
          <a:bodyPr>
            <a:spAutoFit/>
          </a:bodyPr>
          <a:lstStyle/>
          <a:p>
            <a:pPr marL="457200" indent="-457200"/>
            <a:endParaRPr lang="en-US"/>
          </a:p>
        </p:txBody>
      </p:sp>
      <p:sp>
        <p:nvSpPr>
          <p:cNvPr id="1029" name="Text Box 3"/>
          <p:cNvSpPr txBox="1">
            <a:spLocks noChangeArrowheads="1"/>
          </p:cNvSpPr>
          <p:nvPr/>
        </p:nvSpPr>
        <p:spPr bwMode="auto">
          <a:xfrm>
            <a:off x="457200" y="381000"/>
            <a:ext cx="8153400" cy="366713"/>
          </a:xfrm>
          <a:prstGeom prst="rect">
            <a:avLst/>
          </a:prstGeom>
          <a:noFill/>
          <a:ln w="9525">
            <a:noFill/>
            <a:miter lim="800000"/>
            <a:headEnd/>
            <a:tailEnd/>
          </a:ln>
        </p:spPr>
        <p:txBody>
          <a:bodyPr>
            <a:spAutoFit/>
          </a:bodyPr>
          <a:lstStyle/>
          <a:p>
            <a:pPr>
              <a:spcBef>
                <a:spcPct val="50000"/>
              </a:spcBef>
            </a:pPr>
            <a:endParaRPr lang="en-US"/>
          </a:p>
        </p:txBody>
      </p:sp>
      <p:sp>
        <p:nvSpPr>
          <p:cNvPr id="1030" name="Text Box 4"/>
          <p:cNvSpPr txBox="1">
            <a:spLocks noChangeArrowheads="1"/>
          </p:cNvSpPr>
          <p:nvPr/>
        </p:nvSpPr>
        <p:spPr bwMode="auto">
          <a:xfrm>
            <a:off x="304800" y="381000"/>
            <a:ext cx="8458200" cy="366713"/>
          </a:xfrm>
          <a:prstGeom prst="rect">
            <a:avLst/>
          </a:prstGeom>
          <a:noFill/>
          <a:ln w="9525">
            <a:noFill/>
            <a:miter lim="800000"/>
            <a:headEnd/>
            <a:tailEnd/>
          </a:ln>
        </p:spPr>
        <p:txBody>
          <a:bodyPr>
            <a:spAutoFit/>
          </a:bodyPr>
          <a:lstStyle/>
          <a:p>
            <a:pPr>
              <a:spcBef>
                <a:spcPct val="50000"/>
              </a:spcBef>
            </a:pPr>
            <a:endParaRPr lang="en-US"/>
          </a:p>
        </p:txBody>
      </p:sp>
      <p:graphicFrame>
        <p:nvGraphicFramePr>
          <p:cNvPr id="1026" name="Object 5"/>
          <p:cNvGraphicFramePr>
            <a:graphicFrameLocks noChangeAspect="1"/>
          </p:cNvGraphicFramePr>
          <p:nvPr/>
        </p:nvGraphicFramePr>
        <p:xfrm>
          <a:off x="385763" y="1057275"/>
          <a:ext cx="8358187" cy="4729163"/>
        </p:xfrm>
        <a:graphic>
          <a:graphicData uri="http://schemas.openxmlformats.org/presentationml/2006/ole">
            <p:oleObj spid="_x0000_s1026" name="Document" r:id="rId3" imgW="6560167" imgH="3720374" progId="Word.Document.8">
              <p:embed/>
            </p:oleObj>
          </a:graphicData>
        </a:graphic>
      </p:graphicFrame>
    </p:spTree>
  </p:cSld>
  <p:clrMapOvr>
    <a:masterClrMapping/>
  </p:clrMapOvr>
  <p:transition spd="med">
    <p:rand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a:xfrm>
            <a:off x="685800" y="533400"/>
            <a:ext cx="8153400" cy="579438"/>
          </a:xfrm>
        </p:spPr>
        <p:txBody>
          <a:bodyPr/>
          <a:lstStyle/>
          <a:p>
            <a:pPr eaLnBrk="1" hangingPunct="1"/>
            <a:r>
              <a:rPr lang="en-US" sz="3000" smtClean="0">
                <a:solidFill>
                  <a:srgbClr val="CC3300"/>
                </a:solidFill>
              </a:rPr>
              <a:t>Distributed Model</a:t>
            </a:r>
            <a:r>
              <a:rPr lang="en-US" sz="3000" smtClean="0"/>
              <a:t> </a:t>
            </a:r>
            <a:r>
              <a:rPr lang="en-US" sz="3000" smtClean="0">
                <a:solidFill>
                  <a:schemeClr val="tx1"/>
                </a:solidFill>
              </a:rPr>
              <a:t>–</a:t>
            </a:r>
            <a:r>
              <a:rPr lang="en-US" sz="3000" smtClean="0"/>
              <a:t> </a:t>
            </a:r>
            <a:r>
              <a:rPr lang="en-US" sz="3000" smtClean="0">
                <a:solidFill>
                  <a:srgbClr val="CC00CC"/>
                </a:solidFill>
              </a:rPr>
              <a:t>Richards Equation</a:t>
            </a:r>
          </a:p>
        </p:txBody>
      </p:sp>
      <p:sp>
        <p:nvSpPr>
          <p:cNvPr id="2053" name="Rectangle 3"/>
          <p:cNvSpPr>
            <a:spLocks noChangeArrowheads="1"/>
          </p:cNvSpPr>
          <p:nvPr/>
        </p:nvSpPr>
        <p:spPr bwMode="auto">
          <a:xfrm>
            <a:off x="0" y="3094038"/>
            <a:ext cx="9144000" cy="0"/>
          </a:xfrm>
          <a:prstGeom prst="rect">
            <a:avLst/>
          </a:prstGeom>
          <a:noFill/>
          <a:ln w="9525">
            <a:noFill/>
            <a:miter lim="800000"/>
            <a:headEnd/>
            <a:tailEnd/>
          </a:ln>
        </p:spPr>
        <p:txBody>
          <a:bodyPr wrap="none" anchor="ctr">
            <a:spAutoFit/>
          </a:bodyPr>
          <a:lstStyle/>
          <a:p>
            <a:endParaRPr lang="en-IN"/>
          </a:p>
        </p:txBody>
      </p:sp>
      <p:sp>
        <p:nvSpPr>
          <p:cNvPr id="2054" name="Rectangle 4"/>
          <p:cNvSpPr>
            <a:spLocks noChangeArrowheads="1"/>
          </p:cNvSpPr>
          <p:nvPr/>
        </p:nvSpPr>
        <p:spPr bwMode="auto">
          <a:xfrm>
            <a:off x="0" y="3251200"/>
            <a:ext cx="9144000" cy="0"/>
          </a:xfrm>
          <a:prstGeom prst="rect">
            <a:avLst/>
          </a:prstGeom>
          <a:noFill/>
          <a:ln w="9525">
            <a:noFill/>
            <a:miter lim="800000"/>
            <a:headEnd/>
            <a:tailEnd/>
          </a:ln>
        </p:spPr>
        <p:txBody>
          <a:bodyPr wrap="none" anchor="ctr">
            <a:spAutoFit/>
          </a:bodyPr>
          <a:lstStyle/>
          <a:p>
            <a:endParaRPr lang="en-IN"/>
          </a:p>
        </p:txBody>
      </p:sp>
      <p:sp>
        <p:nvSpPr>
          <p:cNvPr id="2055" name="Rectangle 5"/>
          <p:cNvSpPr>
            <a:spLocks noChangeArrowheads="1"/>
          </p:cNvSpPr>
          <p:nvPr/>
        </p:nvSpPr>
        <p:spPr bwMode="auto">
          <a:xfrm>
            <a:off x="0" y="3354388"/>
            <a:ext cx="9144000" cy="0"/>
          </a:xfrm>
          <a:prstGeom prst="rect">
            <a:avLst/>
          </a:prstGeom>
          <a:noFill/>
          <a:ln w="9525">
            <a:noFill/>
            <a:miter lim="800000"/>
            <a:headEnd/>
            <a:tailEnd/>
          </a:ln>
        </p:spPr>
        <p:txBody>
          <a:bodyPr wrap="none" anchor="ctr">
            <a:spAutoFit/>
          </a:bodyPr>
          <a:lstStyle/>
          <a:p>
            <a:endParaRPr lang="en-IN"/>
          </a:p>
        </p:txBody>
      </p:sp>
      <p:sp>
        <p:nvSpPr>
          <p:cNvPr id="2056" name="Rectangle 6"/>
          <p:cNvSpPr>
            <a:spLocks noChangeArrowheads="1"/>
          </p:cNvSpPr>
          <p:nvPr/>
        </p:nvSpPr>
        <p:spPr bwMode="auto">
          <a:xfrm>
            <a:off x="0" y="3270250"/>
            <a:ext cx="9144000" cy="0"/>
          </a:xfrm>
          <a:prstGeom prst="rect">
            <a:avLst/>
          </a:prstGeom>
          <a:noFill/>
          <a:ln w="9525">
            <a:noFill/>
            <a:miter lim="800000"/>
            <a:headEnd/>
            <a:tailEnd/>
          </a:ln>
        </p:spPr>
        <p:txBody>
          <a:bodyPr wrap="none" anchor="ctr">
            <a:spAutoFit/>
          </a:bodyPr>
          <a:lstStyle/>
          <a:p>
            <a:endParaRPr lang="en-IN"/>
          </a:p>
        </p:txBody>
      </p:sp>
      <p:sp>
        <p:nvSpPr>
          <p:cNvPr id="2057" name="Rectangle 7"/>
          <p:cNvSpPr>
            <a:spLocks noChangeArrowheads="1"/>
          </p:cNvSpPr>
          <p:nvPr/>
        </p:nvSpPr>
        <p:spPr bwMode="auto">
          <a:xfrm>
            <a:off x="0" y="3251200"/>
            <a:ext cx="9144000" cy="0"/>
          </a:xfrm>
          <a:prstGeom prst="rect">
            <a:avLst/>
          </a:prstGeom>
          <a:noFill/>
          <a:ln w="9525">
            <a:noFill/>
            <a:miter lim="800000"/>
            <a:headEnd/>
            <a:tailEnd/>
          </a:ln>
        </p:spPr>
        <p:txBody>
          <a:bodyPr wrap="none" anchor="ctr">
            <a:spAutoFit/>
          </a:bodyPr>
          <a:lstStyle/>
          <a:p>
            <a:endParaRPr lang="en-IN"/>
          </a:p>
        </p:txBody>
      </p:sp>
      <p:sp>
        <p:nvSpPr>
          <p:cNvPr id="2058" name="Rectangle 8"/>
          <p:cNvSpPr>
            <a:spLocks noChangeArrowheads="1"/>
          </p:cNvSpPr>
          <p:nvPr/>
        </p:nvSpPr>
        <p:spPr bwMode="auto">
          <a:xfrm>
            <a:off x="0" y="3260725"/>
            <a:ext cx="9144000" cy="0"/>
          </a:xfrm>
          <a:prstGeom prst="rect">
            <a:avLst/>
          </a:prstGeom>
          <a:noFill/>
          <a:ln w="9525">
            <a:noFill/>
            <a:miter lim="800000"/>
            <a:headEnd/>
            <a:tailEnd/>
          </a:ln>
        </p:spPr>
        <p:txBody>
          <a:bodyPr wrap="none" anchor="ctr">
            <a:spAutoFit/>
          </a:bodyPr>
          <a:lstStyle/>
          <a:p>
            <a:endParaRPr lang="en-IN"/>
          </a:p>
        </p:txBody>
      </p:sp>
      <p:sp>
        <p:nvSpPr>
          <p:cNvPr id="2059" name="Rectangle 9"/>
          <p:cNvSpPr>
            <a:spLocks noChangeArrowheads="1"/>
          </p:cNvSpPr>
          <p:nvPr/>
        </p:nvSpPr>
        <p:spPr bwMode="auto">
          <a:xfrm>
            <a:off x="0" y="3221038"/>
            <a:ext cx="9144000" cy="0"/>
          </a:xfrm>
          <a:prstGeom prst="rect">
            <a:avLst/>
          </a:prstGeom>
          <a:noFill/>
          <a:ln w="9525">
            <a:noFill/>
            <a:miter lim="800000"/>
            <a:headEnd/>
            <a:tailEnd/>
          </a:ln>
        </p:spPr>
        <p:txBody>
          <a:bodyPr wrap="none" anchor="ctr">
            <a:spAutoFit/>
          </a:bodyPr>
          <a:lstStyle/>
          <a:p>
            <a:endParaRPr lang="en-IN"/>
          </a:p>
        </p:txBody>
      </p:sp>
      <p:sp>
        <p:nvSpPr>
          <p:cNvPr id="2060" name="Rectangle 10"/>
          <p:cNvSpPr>
            <a:spLocks noChangeArrowheads="1"/>
          </p:cNvSpPr>
          <p:nvPr/>
        </p:nvSpPr>
        <p:spPr bwMode="auto">
          <a:xfrm>
            <a:off x="0" y="3182938"/>
            <a:ext cx="9144000" cy="0"/>
          </a:xfrm>
          <a:prstGeom prst="rect">
            <a:avLst/>
          </a:prstGeom>
          <a:noFill/>
          <a:ln w="9525">
            <a:noFill/>
            <a:miter lim="800000"/>
            <a:headEnd/>
            <a:tailEnd/>
          </a:ln>
        </p:spPr>
        <p:txBody>
          <a:bodyPr wrap="none" anchor="ctr">
            <a:spAutoFit/>
          </a:bodyPr>
          <a:lstStyle/>
          <a:p>
            <a:endParaRPr lang="en-IN"/>
          </a:p>
        </p:txBody>
      </p:sp>
      <p:sp>
        <p:nvSpPr>
          <p:cNvPr id="2061" name="Rectangle 11"/>
          <p:cNvSpPr>
            <a:spLocks noChangeArrowheads="1"/>
          </p:cNvSpPr>
          <p:nvPr/>
        </p:nvSpPr>
        <p:spPr bwMode="auto">
          <a:xfrm>
            <a:off x="0" y="3168650"/>
            <a:ext cx="9144000" cy="0"/>
          </a:xfrm>
          <a:prstGeom prst="rect">
            <a:avLst/>
          </a:prstGeom>
          <a:noFill/>
          <a:ln w="9525">
            <a:noFill/>
            <a:miter lim="800000"/>
            <a:headEnd/>
            <a:tailEnd/>
          </a:ln>
        </p:spPr>
        <p:txBody>
          <a:bodyPr wrap="none" anchor="ctr">
            <a:spAutoFit/>
          </a:bodyPr>
          <a:lstStyle/>
          <a:p>
            <a:endParaRPr lang="en-IN"/>
          </a:p>
        </p:txBody>
      </p:sp>
      <p:sp>
        <p:nvSpPr>
          <p:cNvPr id="2062" name="Rectangle 12"/>
          <p:cNvSpPr>
            <a:spLocks noChangeArrowheads="1"/>
          </p:cNvSpPr>
          <p:nvPr/>
        </p:nvSpPr>
        <p:spPr bwMode="auto">
          <a:xfrm>
            <a:off x="0" y="3168650"/>
            <a:ext cx="9144000" cy="0"/>
          </a:xfrm>
          <a:prstGeom prst="rect">
            <a:avLst/>
          </a:prstGeom>
          <a:noFill/>
          <a:ln w="9525">
            <a:noFill/>
            <a:miter lim="800000"/>
            <a:headEnd/>
            <a:tailEnd/>
          </a:ln>
        </p:spPr>
        <p:txBody>
          <a:bodyPr wrap="none" anchor="ctr">
            <a:spAutoFit/>
          </a:bodyPr>
          <a:lstStyle/>
          <a:p>
            <a:endParaRPr lang="en-IN"/>
          </a:p>
        </p:txBody>
      </p:sp>
      <p:sp>
        <p:nvSpPr>
          <p:cNvPr id="2063" name="Rectangle 13"/>
          <p:cNvSpPr>
            <a:spLocks noChangeArrowheads="1"/>
          </p:cNvSpPr>
          <p:nvPr/>
        </p:nvSpPr>
        <p:spPr bwMode="auto">
          <a:xfrm>
            <a:off x="0" y="3282950"/>
            <a:ext cx="9144000" cy="0"/>
          </a:xfrm>
          <a:prstGeom prst="rect">
            <a:avLst/>
          </a:prstGeom>
          <a:noFill/>
          <a:ln w="9525">
            <a:noFill/>
            <a:miter lim="800000"/>
            <a:headEnd/>
            <a:tailEnd/>
          </a:ln>
        </p:spPr>
        <p:txBody>
          <a:bodyPr wrap="none" anchor="ctr">
            <a:spAutoFit/>
          </a:bodyPr>
          <a:lstStyle/>
          <a:p>
            <a:endParaRPr lang="en-IN"/>
          </a:p>
        </p:txBody>
      </p:sp>
      <p:sp>
        <p:nvSpPr>
          <p:cNvPr id="2064" name="Rectangle 14"/>
          <p:cNvSpPr>
            <a:spLocks noChangeArrowheads="1"/>
          </p:cNvSpPr>
          <p:nvPr/>
        </p:nvSpPr>
        <p:spPr bwMode="auto">
          <a:xfrm>
            <a:off x="0" y="3168650"/>
            <a:ext cx="9144000" cy="0"/>
          </a:xfrm>
          <a:prstGeom prst="rect">
            <a:avLst/>
          </a:prstGeom>
          <a:noFill/>
          <a:ln w="9525">
            <a:noFill/>
            <a:miter lim="800000"/>
            <a:headEnd/>
            <a:tailEnd/>
          </a:ln>
        </p:spPr>
        <p:txBody>
          <a:bodyPr wrap="none" anchor="ctr">
            <a:spAutoFit/>
          </a:bodyPr>
          <a:lstStyle/>
          <a:p>
            <a:endParaRPr lang="en-IN"/>
          </a:p>
        </p:txBody>
      </p:sp>
      <p:sp>
        <p:nvSpPr>
          <p:cNvPr id="2065" name="Rectangle 15"/>
          <p:cNvSpPr>
            <a:spLocks noChangeArrowheads="1"/>
          </p:cNvSpPr>
          <p:nvPr/>
        </p:nvSpPr>
        <p:spPr bwMode="auto">
          <a:xfrm>
            <a:off x="0" y="3236913"/>
            <a:ext cx="9144000" cy="0"/>
          </a:xfrm>
          <a:prstGeom prst="rect">
            <a:avLst/>
          </a:prstGeom>
          <a:noFill/>
          <a:ln w="9525">
            <a:noFill/>
            <a:miter lim="800000"/>
            <a:headEnd/>
            <a:tailEnd/>
          </a:ln>
        </p:spPr>
        <p:txBody>
          <a:bodyPr wrap="none" anchor="ctr">
            <a:spAutoFit/>
          </a:bodyPr>
          <a:lstStyle/>
          <a:p>
            <a:endParaRPr lang="en-IN"/>
          </a:p>
        </p:txBody>
      </p:sp>
      <p:sp>
        <p:nvSpPr>
          <p:cNvPr id="2066" name="Rectangle 16"/>
          <p:cNvSpPr>
            <a:spLocks noChangeArrowheads="1"/>
          </p:cNvSpPr>
          <p:nvPr/>
        </p:nvSpPr>
        <p:spPr bwMode="auto">
          <a:xfrm>
            <a:off x="0" y="3270250"/>
            <a:ext cx="9144000" cy="0"/>
          </a:xfrm>
          <a:prstGeom prst="rect">
            <a:avLst/>
          </a:prstGeom>
          <a:noFill/>
          <a:ln w="9525">
            <a:noFill/>
            <a:miter lim="800000"/>
            <a:headEnd/>
            <a:tailEnd/>
          </a:ln>
        </p:spPr>
        <p:txBody>
          <a:bodyPr wrap="none" anchor="ctr">
            <a:spAutoFit/>
          </a:bodyPr>
          <a:lstStyle/>
          <a:p>
            <a:endParaRPr lang="en-IN"/>
          </a:p>
        </p:txBody>
      </p:sp>
      <p:sp>
        <p:nvSpPr>
          <p:cNvPr id="2067" name="Rectangle 17"/>
          <p:cNvSpPr>
            <a:spLocks noChangeArrowheads="1"/>
          </p:cNvSpPr>
          <p:nvPr/>
        </p:nvSpPr>
        <p:spPr bwMode="auto">
          <a:xfrm>
            <a:off x="0" y="3179763"/>
            <a:ext cx="9144000" cy="0"/>
          </a:xfrm>
          <a:prstGeom prst="rect">
            <a:avLst/>
          </a:prstGeom>
          <a:noFill/>
          <a:ln w="9525">
            <a:noFill/>
            <a:miter lim="800000"/>
            <a:headEnd/>
            <a:tailEnd/>
          </a:ln>
        </p:spPr>
        <p:txBody>
          <a:bodyPr wrap="none" anchor="ctr">
            <a:spAutoFit/>
          </a:bodyPr>
          <a:lstStyle/>
          <a:p>
            <a:endParaRPr lang="en-IN"/>
          </a:p>
        </p:txBody>
      </p:sp>
      <p:sp>
        <p:nvSpPr>
          <p:cNvPr id="145426" name="Text Box 18"/>
          <p:cNvSpPr txBox="1">
            <a:spLocks noChangeArrowheads="1"/>
          </p:cNvSpPr>
          <p:nvPr/>
        </p:nvSpPr>
        <p:spPr bwMode="auto">
          <a:xfrm>
            <a:off x="762000" y="1752600"/>
            <a:ext cx="7772400" cy="396875"/>
          </a:xfrm>
          <a:prstGeom prst="rect">
            <a:avLst/>
          </a:prstGeom>
          <a:noFill/>
          <a:ln w="9525">
            <a:noFill/>
            <a:miter lim="800000"/>
            <a:headEnd/>
            <a:tailEnd/>
          </a:ln>
          <a:effectLst/>
        </p:spPr>
        <p:txBody>
          <a:bodyPr>
            <a:spAutoFit/>
          </a:bodyPr>
          <a:lstStyle/>
          <a:p>
            <a:pPr eaLnBrk="0" hangingPunct="0">
              <a:spcBef>
                <a:spcPct val="50000"/>
              </a:spcBef>
              <a:buClr>
                <a:srgbClr val="CC0000"/>
              </a:buClr>
              <a:defRPr/>
            </a:pPr>
            <a:r>
              <a:rPr lang="en-US" sz="2000" b="1" u="sng">
                <a:solidFill>
                  <a:srgbClr val="0033CC"/>
                </a:solidFill>
                <a:effectLst>
                  <a:outerShdw blurRad="38100" dist="38100" dir="2700000" algn="tl">
                    <a:srgbClr val="C0C0C0"/>
                  </a:outerShdw>
                </a:effectLst>
              </a:rPr>
              <a:t>For one-dimensional vertical flow:</a:t>
            </a:r>
            <a:r>
              <a:rPr lang="en-US" sz="1900" b="1" u="sng">
                <a:solidFill>
                  <a:srgbClr val="0033CC"/>
                </a:solidFill>
                <a:effectLst>
                  <a:outerShdw blurRad="38100" dist="38100" dir="2700000" algn="tl">
                    <a:srgbClr val="C0C0C0"/>
                  </a:outerShdw>
                </a:effectLst>
              </a:rPr>
              <a:t> </a:t>
            </a:r>
          </a:p>
        </p:txBody>
      </p:sp>
      <p:graphicFrame>
        <p:nvGraphicFramePr>
          <p:cNvPr id="2050" name="Object 19"/>
          <p:cNvGraphicFramePr>
            <a:graphicFrameLocks noChangeAspect="1"/>
          </p:cNvGraphicFramePr>
          <p:nvPr/>
        </p:nvGraphicFramePr>
        <p:xfrm>
          <a:off x="2819400" y="2667000"/>
          <a:ext cx="2468563" cy="742950"/>
        </p:xfrm>
        <a:graphic>
          <a:graphicData uri="http://schemas.openxmlformats.org/presentationml/2006/ole">
            <p:oleObj spid="_x0000_s2050" name="Equation" r:id="rId5" imgW="1651000" imgH="495300" progId="Equation.3">
              <p:embed/>
            </p:oleObj>
          </a:graphicData>
        </a:graphic>
      </p:graphicFrame>
      <p:sp>
        <p:nvSpPr>
          <p:cNvPr id="145430" name="Text Box 22"/>
          <p:cNvSpPr txBox="1">
            <a:spLocks noChangeArrowheads="1"/>
          </p:cNvSpPr>
          <p:nvPr/>
        </p:nvSpPr>
        <p:spPr bwMode="auto">
          <a:xfrm>
            <a:off x="685800" y="3962400"/>
            <a:ext cx="8001000" cy="669925"/>
          </a:xfrm>
          <a:prstGeom prst="rect">
            <a:avLst/>
          </a:prstGeom>
          <a:noFill/>
          <a:ln w="9525">
            <a:noFill/>
            <a:miter lim="800000"/>
            <a:headEnd/>
            <a:tailEnd/>
          </a:ln>
          <a:effectLst/>
        </p:spPr>
        <p:txBody>
          <a:bodyPr>
            <a:spAutoFit/>
          </a:bodyPr>
          <a:lstStyle/>
          <a:p>
            <a:pPr eaLnBrk="0" hangingPunct="0">
              <a:spcBef>
                <a:spcPct val="50000"/>
              </a:spcBef>
              <a:buClr>
                <a:srgbClr val="FF0066"/>
              </a:buClr>
              <a:defRPr/>
            </a:pPr>
            <a:r>
              <a:rPr lang="en-US" sz="1900" b="1">
                <a:effectLst>
                  <a:outerShdw blurRad="38100" dist="38100" dir="2700000" algn="tl">
                    <a:srgbClr val="C0C0C0"/>
                  </a:outerShdw>
                </a:effectLst>
              </a:rPr>
              <a:t>This equation is known as the </a:t>
            </a:r>
            <a:r>
              <a:rPr lang="en-US" sz="1900" b="1">
                <a:solidFill>
                  <a:srgbClr val="CC0000"/>
                </a:solidFill>
                <a:effectLst>
                  <a:outerShdw blurRad="38100" dist="38100" dir="2700000" algn="tl">
                    <a:srgbClr val="C0C0C0"/>
                  </a:outerShdw>
                </a:effectLst>
              </a:rPr>
              <a:t>RICHARDS EQUATION</a:t>
            </a:r>
            <a:r>
              <a:rPr lang="en-US" sz="1900" b="1">
                <a:effectLst>
                  <a:outerShdw blurRad="38100" dist="38100" dir="2700000" algn="tl">
                    <a:srgbClr val="C0C0C0"/>
                  </a:outerShdw>
                </a:effectLst>
              </a:rPr>
              <a:t>, and is the most general unsaturated flow equation used in practice.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print"/>
          <a:srcRect/>
          <a:tile tx="0" ty="0" sx="100000" sy="100000" flip="none" algn="tl"/>
        </a:blipFill>
        <a:effectLst/>
      </p:bgPr>
    </p:bg>
    <p:spTree>
      <p:nvGrpSpPr>
        <p:cNvPr id="1" name=""/>
        <p:cNvGrpSpPr/>
        <p:nvPr/>
      </p:nvGrpSpPr>
      <p:grpSpPr>
        <a:xfrm>
          <a:off x="0" y="0"/>
          <a:ext cx="0" cy="0"/>
          <a:chOff x="0" y="0"/>
          <a:chExt cx="0" cy="0"/>
        </a:xfrm>
      </p:grpSpPr>
      <p:pic>
        <p:nvPicPr>
          <p:cNvPr id="3077" name="Picture 2" descr="Richardsequ"/>
          <p:cNvPicPr>
            <a:picLocks noChangeAspect="1" noChangeArrowheads="1"/>
          </p:cNvPicPr>
          <p:nvPr>
            <p:ph idx="1"/>
          </p:nvPr>
        </p:nvPicPr>
        <p:blipFill>
          <a:blip r:embed="rId5" cstate="print"/>
          <a:srcRect/>
          <a:stretch>
            <a:fillRect/>
          </a:stretch>
        </p:blipFill>
        <p:spPr>
          <a:xfrm>
            <a:off x="4797425" y="762000"/>
            <a:ext cx="4194175" cy="5029200"/>
          </a:xfrm>
          <a:noFill/>
        </p:spPr>
      </p:pic>
      <p:sp>
        <p:nvSpPr>
          <p:cNvPr id="3078" name="Rectangle 3"/>
          <p:cNvSpPr>
            <a:spLocks noGrp="1" noChangeArrowheads="1"/>
          </p:cNvSpPr>
          <p:nvPr>
            <p:ph type="title"/>
          </p:nvPr>
        </p:nvSpPr>
        <p:spPr>
          <a:xfrm>
            <a:off x="685800" y="228600"/>
            <a:ext cx="7772400" cy="579438"/>
          </a:xfrm>
        </p:spPr>
        <p:txBody>
          <a:bodyPr/>
          <a:lstStyle/>
          <a:p>
            <a:pPr eaLnBrk="1" hangingPunct="1"/>
            <a:r>
              <a:rPr lang="en-US" sz="2800" smtClean="0"/>
              <a:t>Numerical Solutions of Richards Equation </a:t>
            </a:r>
          </a:p>
        </p:txBody>
      </p:sp>
      <p:sp>
        <p:nvSpPr>
          <p:cNvPr id="3079" name="Rectangle 4"/>
          <p:cNvSpPr>
            <a:spLocks noChangeArrowheads="1"/>
          </p:cNvSpPr>
          <p:nvPr/>
        </p:nvSpPr>
        <p:spPr bwMode="auto">
          <a:xfrm>
            <a:off x="0" y="3094038"/>
            <a:ext cx="9144000" cy="0"/>
          </a:xfrm>
          <a:prstGeom prst="rect">
            <a:avLst/>
          </a:prstGeom>
          <a:noFill/>
          <a:ln w="9525">
            <a:noFill/>
            <a:miter lim="800000"/>
            <a:headEnd/>
            <a:tailEnd/>
          </a:ln>
        </p:spPr>
        <p:txBody>
          <a:bodyPr wrap="none" anchor="ctr">
            <a:spAutoFit/>
          </a:bodyPr>
          <a:lstStyle/>
          <a:p>
            <a:endParaRPr lang="en-IN"/>
          </a:p>
        </p:txBody>
      </p:sp>
      <p:sp>
        <p:nvSpPr>
          <p:cNvPr id="3080" name="Rectangle 5"/>
          <p:cNvSpPr>
            <a:spLocks noChangeArrowheads="1"/>
          </p:cNvSpPr>
          <p:nvPr/>
        </p:nvSpPr>
        <p:spPr bwMode="auto">
          <a:xfrm>
            <a:off x="0" y="3251200"/>
            <a:ext cx="9144000" cy="0"/>
          </a:xfrm>
          <a:prstGeom prst="rect">
            <a:avLst/>
          </a:prstGeom>
          <a:noFill/>
          <a:ln w="9525">
            <a:noFill/>
            <a:miter lim="800000"/>
            <a:headEnd/>
            <a:tailEnd/>
          </a:ln>
        </p:spPr>
        <p:txBody>
          <a:bodyPr wrap="none" anchor="ctr">
            <a:spAutoFit/>
          </a:bodyPr>
          <a:lstStyle/>
          <a:p>
            <a:endParaRPr lang="en-IN"/>
          </a:p>
        </p:txBody>
      </p:sp>
      <p:sp>
        <p:nvSpPr>
          <p:cNvPr id="3081" name="Rectangle 6"/>
          <p:cNvSpPr>
            <a:spLocks noChangeArrowheads="1"/>
          </p:cNvSpPr>
          <p:nvPr/>
        </p:nvSpPr>
        <p:spPr bwMode="auto">
          <a:xfrm>
            <a:off x="0" y="3270250"/>
            <a:ext cx="9144000" cy="0"/>
          </a:xfrm>
          <a:prstGeom prst="rect">
            <a:avLst/>
          </a:prstGeom>
          <a:noFill/>
          <a:ln w="9525">
            <a:noFill/>
            <a:miter lim="800000"/>
            <a:headEnd/>
            <a:tailEnd/>
          </a:ln>
        </p:spPr>
        <p:txBody>
          <a:bodyPr wrap="none" anchor="ctr">
            <a:spAutoFit/>
          </a:bodyPr>
          <a:lstStyle/>
          <a:p>
            <a:endParaRPr lang="en-IN"/>
          </a:p>
        </p:txBody>
      </p:sp>
      <p:sp>
        <p:nvSpPr>
          <p:cNvPr id="3082" name="Rectangle 7"/>
          <p:cNvSpPr>
            <a:spLocks noChangeArrowheads="1"/>
          </p:cNvSpPr>
          <p:nvPr/>
        </p:nvSpPr>
        <p:spPr bwMode="auto">
          <a:xfrm>
            <a:off x="0" y="3251200"/>
            <a:ext cx="9144000" cy="0"/>
          </a:xfrm>
          <a:prstGeom prst="rect">
            <a:avLst/>
          </a:prstGeom>
          <a:noFill/>
          <a:ln w="9525">
            <a:noFill/>
            <a:miter lim="800000"/>
            <a:headEnd/>
            <a:tailEnd/>
          </a:ln>
        </p:spPr>
        <p:txBody>
          <a:bodyPr wrap="none" anchor="ctr">
            <a:spAutoFit/>
          </a:bodyPr>
          <a:lstStyle/>
          <a:p>
            <a:endParaRPr lang="en-IN"/>
          </a:p>
        </p:txBody>
      </p:sp>
      <p:sp>
        <p:nvSpPr>
          <p:cNvPr id="3083" name="Rectangle 8"/>
          <p:cNvSpPr>
            <a:spLocks noChangeArrowheads="1"/>
          </p:cNvSpPr>
          <p:nvPr/>
        </p:nvSpPr>
        <p:spPr bwMode="auto">
          <a:xfrm>
            <a:off x="0" y="3276600"/>
            <a:ext cx="9144000" cy="0"/>
          </a:xfrm>
          <a:prstGeom prst="rect">
            <a:avLst/>
          </a:prstGeom>
          <a:noFill/>
          <a:ln w="9525">
            <a:noFill/>
            <a:miter lim="800000"/>
            <a:headEnd/>
            <a:tailEnd/>
          </a:ln>
        </p:spPr>
        <p:txBody>
          <a:bodyPr wrap="none" anchor="ctr">
            <a:spAutoFit/>
          </a:bodyPr>
          <a:lstStyle/>
          <a:p>
            <a:endParaRPr lang="en-IN"/>
          </a:p>
        </p:txBody>
      </p:sp>
      <p:sp>
        <p:nvSpPr>
          <p:cNvPr id="3084" name="Rectangle 9"/>
          <p:cNvSpPr>
            <a:spLocks noChangeArrowheads="1"/>
          </p:cNvSpPr>
          <p:nvPr/>
        </p:nvSpPr>
        <p:spPr bwMode="auto">
          <a:xfrm>
            <a:off x="0" y="3221038"/>
            <a:ext cx="9144000" cy="0"/>
          </a:xfrm>
          <a:prstGeom prst="rect">
            <a:avLst/>
          </a:prstGeom>
          <a:noFill/>
          <a:ln w="9525">
            <a:noFill/>
            <a:miter lim="800000"/>
            <a:headEnd/>
            <a:tailEnd/>
          </a:ln>
        </p:spPr>
        <p:txBody>
          <a:bodyPr wrap="none" anchor="ctr">
            <a:spAutoFit/>
          </a:bodyPr>
          <a:lstStyle/>
          <a:p>
            <a:endParaRPr lang="en-IN"/>
          </a:p>
        </p:txBody>
      </p:sp>
      <p:sp>
        <p:nvSpPr>
          <p:cNvPr id="3085" name="Rectangle 10"/>
          <p:cNvSpPr>
            <a:spLocks noChangeArrowheads="1"/>
          </p:cNvSpPr>
          <p:nvPr/>
        </p:nvSpPr>
        <p:spPr bwMode="auto">
          <a:xfrm>
            <a:off x="0" y="3182938"/>
            <a:ext cx="9144000" cy="0"/>
          </a:xfrm>
          <a:prstGeom prst="rect">
            <a:avLst/>
          </a:prstGeom>
          <a:noFill/>
          <a:ln w="9525">
            <a:noFill/>
            <a:miter lim="800000"/>
            <a:headEnd/>
            <a:tailEnd/>
          </a:ln>
        </p:spPr>
        <p:txBody>
          <a:bodyPr wrap="none" anchor="ctr">
            <a:spAutoFit/>
          </a:bodyPr>
          <a:lstStyle/>
          <a:p>
            <a:endParaRPr lang="en-IN"/>
          </a:p>
        </p:txBody>
      </p:sp>
      <p:sp>
        <p:nvSpPr>
          <p:cNvPr id="3086" name="Rectangle 11"/>
          <p:cNvSpPr>
            <a:spLocks noChangeArrowheads="1"/>
          </p:cNvSpPr>
          <p:nvPr/>
        </p:nvSpPr>
        <p:spPr bwMode="auto">
          <a:xfrm>
            <a:off x="0" y="3168650"/>
            <a:ext cx="9144000" cy="0"/>
          </a:xfrm>
          <a:prstGeom prst="rect">
            <a:avLst/>
          </a:prstGeom>
          <a:noFill/>
          <a:ln w="9525">
            <a:noFill/>
            <a:miter lim="800000"/>
            <a:headEnd/>
            <a:tailEnd/>
          </a:ln>
        </p:spPr>
        <p:txBody>
          <a:bodyPr wrap="none" anchor="ctr">
            <a:spAutoFit/>
          </a:bodyPr>
          <a:lstStyle/>
          <a:p>
            <a:endParaRPr lang="en-IN"/>
          </a:p>
        </p:txBody>
      </p:sp>
      <p:sp>
        <p:nvSpPr>
          <p:cNvPr id="3087" name="Rectangle 12"/>
          <p:cNvSpPr>
            <a:spLocks noChangeArrowheads="1"/>
          </p:cNvSpPr>
          <p:nvPr/>
        </p:nvSpPr>
        <p:spPr bwMode="auto">
          <a:xfrm>
            <a:off x="0" y="3168650"/>
            <a:ext cx="9144000" cy="0"/>
          </a:xfrm>
          <a:prstGeom prst="rect">
            <a:avLst/>
          </a:prstGeom>
          <a:noFill/>
          <a:ln w="9525">
            <a:noFill/>
            <a:miter lim="800000"/>
            <a:headEnd/>
            <a:tailEnd/>
          </a:ln>
        </p:spPr>
        <p:txBody>
          <a:bodyPr wrap="none" anchor="ctr">
            <a:spAutoFit/>
          </a:bodyPr>
          <a:lstStyle/>
          <a:p>
            <a:endParaRPr lang="en-IN"/>
          </a:p>
        </p:txBody>
      </p:sp>
      <p:sp>
        <p:nvSpPr>
          <p:cNvPr id="3088" name="Rectangle 13"/>
          <p:cNvSpPr>
            <a:spLocks noChangeArrowheads="1"/>
          </p:cNvSpPr>
          <p:nvPr/>
        </p:nvSpPr>
        <p:spPr bwMode="auto">
          <a:xfrm>
            <a:off x="0" y="3282950"/>
            <a:ext cx="9144000" cy="0"/>
          </a:xfrm>
          <a:prstGeom prst="rect">
            <a:avLst/>
          </a:prstGeom>
          <a:noFill/>
          <a:ln w="9525">
            <a:noFill/>
            <a:miter lim="800000"/>
            <a:headEnd/>
            <a:tailEnd/>
          </a:ln>
        </p:spPr>
        <p:txBody>
          <a:bodyPr wrap="none" anchor="ctr">
            <a:spAutoFit/>
          </a:bodyPr>
          <a:lstStyle/>
          <a:p>
            <a:endParaRPr lang="en-IN"/>
          </a:p>
        </p:txBody>
      </p:sp>
      <p:sp>
        <p:nvSpPr>
          <p:cNvPr id="3089" name="Rectangle 14"/>
          <p:cNvSpPr>
            <a:spLocks noChangeArrowheads="1"/>
          </p:cNvSpPr>
          <p:nvPr/>
        </p:nvSpPr>
        <p:spPr bwMode="auto">
          <a:xfrm>
            <a:off x="0" y="3168650"/>
            <a:ext cx="9144000" cy="0"/>
          </a:xfrm>
          <a:prstGeom prst="rect">
            <a:avLst/>
          </a:prstGeom>
          <a:noFill/>
          <a:ln w="9525">
            <a:noFill/>
            <a:miter lim="800000"/>
            <a:headEnd/>
            <a:tailEnd/>
          </a:ln>
        </p:spPr>
        <p:txBody>
          <a:bodyPr wrap="none" anchor="ctr">
            <a:spAutoFit/>
          </a:bodyPr>
          <a:lstStyle/>
          <a:p>
            <a:endParaRPr lang="en-IN"/>
          </a:p>
        </p:txBody>
      </p:sp>
      <p:sp>
        <p:nvSpPr>
          <p:cNvPr id="3090" name="Rectangle 15"/>
          <p:cNvSpPr>
            <a:spLocks noChangeArrowheads="1"/>
          </p:cNvSpPr>
          <p:nvPr/>
        </p:nvSpPr>
        <p:spPr bwMode="auto">
          <a:xfrm>
            <a:off x="0" y="3236913"/>
            <a:ext cx="9144000" cy="0"/>
          </a:xfrm>
          <a:prstGeom prst="rect">
            <a:avLst/>
          </a:prstGeom>
          <a:noFill/>
          <a:ln w="9525">
            <a:noFill/>
            <a:miter lim="800000"/>
            <a:headEnd/>
            <a:tailEnd/>
          </a:ln>
        </p:spPr>
        <p:txBody>
          <a:bodyPr wrap="none" anchor="ctr">
            <a:spAutoFit/>
          </a:bodyPr>
          <a:lstStyle/>
          <a:p>
            <a:endParaRPr lang="en-IN"/>
          </a:p>
        </p:txBody>
      </p:sp>
      <p:sp>
        <p:nvSpPr>
          <p:cNvPr id="3091" name="Rectangle 16"/>
          <p:cNvSpPr>
            <a:spLocks noChangeArrowheads="1"/>
          </p:cNvSpPr>
          <p:nvPr/>
        </p:nvSpPr>
        <p:spPr bwMode="auto">
          <a:xfrm>
            <a:off x="0" y="3270250"/>
            <a:ext cx="9144000" cy="0"/>
          </a:xfrm>
          <a:prstGeom prst="rect">
            <a:avLst/>
          </a:prstGeom>
          <a:noFill/>
          <a:ln w="9525">
            <a:noFill/>
            <a:miter lim="800000"/>
            <a:headEnd/>
            <a:tailEnd/>
          </a:ln>
        </p:spPr>
        <p:txBody>
          <a:bodyPr wrap="none" anchor="ctr">
            <a:spAutoFit/>
          </a:bodyPr>
          <a:lstStyle/>
          <a:p>
            <a:endParaRPr lang="en-IN"/>
          </a:p>
        </p:txBody>
      </p:sp>
      <p:sp>
        <p:nvSpPr>
          <p:cNvPr id="149521" name="Text Box 17"/>
          <p:cNvSpPr txBox="1">
            <a:spLocks noChangeArrowheads="1"/>
          </p:cNvSpPr>
          <p:nvPr/>
        </p:nvSpPr>
        <p:spPr bwMode="auto">
          <a:xfrm>
            <a:off x="457200" y="914400"/>
            <a:ext cx="8001000" cy="381000"/>
          </a:xfrm>
          <a:prstGeom prst="rect">
            <a:avLst/>
          </a:prstGeom>
          <a:noFill/>
          <a:ln w="9525">
            <a:noFill/>
            <a:miter lim="800000"/>
            <a:headEnd/>
            <a:tailEnd/>
          </a:ln>
          <a:effectLst/>
        </p:spPr>
        <p:txBody>
          <a:bodyPr>
            <a:spAutoFit/>
          </a:bodyPr>
          <a:lstStyle/>
          <a:p>
            <a:pPr eaLnBrk="0" hangingPunct="0">
              <a:spcBef>
                <a:spcPct val="50000"/>
              </a:spcBef>
              <a:buClr>
                <a:srgbClr val="CC0000"/>
              </a:buClr>
              <a:defRPr/>
            </a:pPr>
            <a:r>
              <a:rPr lang="en-US" sz="1900" b="1" u="sng">
                <a:solidFill>
                  <a:srgbClr val="CC0000"/>
                </a:solidFill>
                <a:effectLst>
                  <a:outerShdw blurRad="38100" dist="38100" dir="2700000" algn="tl">
                    <a:srgbClr val="C0C0C0"/>
                  </a:outerShdw>
                </a:effectLst>
              </a:rPr>
              <a:t>Numerical Approximations (Finite Difference Method) are based on:</a:t>
            </a:r>
          </a:p>
        </p:txBody>
      </p:sp>
      <p:sp>
        <p:nvSpPr>
          <p:cNvPr id="149522" name="Text Box 18"/>
          <p:cNvSpPr txBox="1">
            <a:spLocks noChangeArrowheads="1"/>
          </p:cNvSpPr>
          <p:nvPr/>
        </p:nvSpPr>
        <p:spPr bwMode="auto">
          <a:xfrm>
            <a:off x="533400" y="1600200"/>
            <a:ext cx="4419600" cy="4625975"/>
          </a:xfrm>
          <a:prstGeom prst="rect">
            <a:avLst/>
          </a:prstGeom>
          <a:noFill/>
          <a:ln w="9525">
            <a:noFill/>
            <a:miter lim="800000"/>
            <a:headEnd/>
            <a:tailEnd/>
          </a:ln>
          <a:effectLst/>
        </p:spPr>
        <p:txBody>
          <a:bodyPr>
            <a:spAutoFit/>
          </a:bodyPr>
          <a:lstStyle/>
          <a:p>
            <a:pPr marL="342900" indent="-342900" eaLnBrk="0" hangingPunct="0">
              <a:spcBef>
                <a:spcPct val="50000"/>
              </a:spcBef>
              <a:buClr>
                <a:srgbClr val="CC0000"/>
              </a:buClr>
              <a:buFontTx/>
              <a:buAutoNum type="arabicParenR"/>
              <a:defRPr/>
            </a:pPr>
            <a:r>
              <a:rPr lang="en-US" b="1">
                <a:effectLst>
                  <a:outerShdw blurRad="38100" dist="38100" dir="2700000" algn="tl">
                    <a:srgbClr val="C0C0C0"/>
                  </a:outerShdw>
                </a:effectLst>
              </a:rPr>
              <a:t>Discretization of the flow domain into a grid: "layers" for one dimensional flow or a mesh for two-dimensional flow.</a:t>
            </a:r>
          </a:p>
          <a:p>
            <a:pPr marL="342900" indent="-342900" eaLnBrk="0" hangingPunct="0">
              <a:spcBef>
                <a:spcPct val="50000"/>
              </a:spcBef>
              <a:buClr>
                <a:srgbClr val="CC0000"/>
              </a:buClr>
              <a:buFontTx/>
              <a:buAutoNum type="arabicParenR"/>
              <a:defRPr/>
            </a:pPr>
            <a:r>
              <a:rPr lang="en-US" b="1">
                <a:effectLst>
                  <a:outerShdw blurRad="38100" dist="38100" dir="2700000" algn="tl">
                    <a:srgbClr val="C0C0C0"/>
                  </a:outerShdw>
                </a:effectLst>
              </a:rPr>
              <a:t>Discretization of the continuous partial differential equation into a series of approximated difference equations, one for each of the spatial nodes.</a:t>
            </a:r>
          </a:p>
          <a:p>
            <a:pPr marL="342900" indent="-342900" eaLnBrk="0" hangingPunct="0">
              <a:spcBef>
                <a:spcPct val="50000"/>
              </a:spcBef>
              <a:buClr>
                <a:srgbClr val="CC0000"/>
              </a:buClr>
              <a:buFontTx/>
              <a:buAutoNum type="arabicParenR"/>
              <a:defRPr/>
            </a:pPr>
            <a:r>
              <a:rPr lang="en-US" b="1">
                <a:effectLst>
                  <a:outerShdw blurRad="38100" dist="38100" dir="2700000" algn="tl">
                    <a:srgbClr val="C0C0C0"/>
                  </a:outerShdw>
                </a:effectLst>
              </a:rPr>
              <a:t>Application of </a:t>
            </a:r>
            <a:r>
              <a:rPr lang="en-US" b="1" i="1">
                <a:effectLst>
                  <a:outerShdw blurRad="38100" dist="38100" dir="2700000" algn="tl">
                    <a:srgbClr val="C0C0C0"/>
                  </a:outerShdw>
                </a:effectLst>
              </a:rPr>
              <a:t>initial and boundary conditions</a:t>
            </a:r>
            <a:r>
              <a:rPr lang="en-US">
                <a:effectLst>
                  <a:outerShdw blurRad="38100" dist="38100" dir="2700000" algn="tl">
                    <a:srgbClr val="C0C0C0"/>
                  </a:outerShdw>
                </a:effectLst>
              </a:rPr>
              <a:t>.</a:t>
            </a:r>
            <a:endParaRPr lang="en-US" b="1">
              <a:effectLst>
                <a:outerShdw blurRad="38100" dist="38100" dir="2700000" algn="tl">
                  <a:srgbClr val="C0C0C0"/>
                </a:outerShdw>
              </a:effectLst>
            </a:endParaRPr>
          </a:p>
          <a:p>
            <a:pPr marL="342900" indent="-342900" eaLnBrk="0" hangingPunct="0">
              <a:spcBef>
                <a:spcPct val="50000"/>
              </a:spcBef>
              <a:buClr>
                <a:srgbClr val="CC0000"/>
              </a:buClr>
              <a:buFontTx/>
              <a:buAutoNum type="arabicParenR"/>
              <a:defRPr/>
            </a:pPr>
            <a:r>
              <a:rPr lang="en-US" b="1">
                <a:effectLst>
                  <a:outerShdw blurRad="38100" dist="38100" dir="2700000" algn="tl">
                    <a:srgbClr val="C0C0C0"/>
                  </a:outerShdw>
                </a:effectLst>
              </a:rPr>
              <a:t>Formulation of the problem into a computer code which is able to solve the equations for the entire flow domain at various time steps.</a:t>
            </a:r>
          </a:p>
        </p:txBody>
      </p:sp>
      <p:sp>
        <p:nvSpPr>
          <p:cNvPr id="3094" name="Oval 19"/>
          <p:cNvSpPr>
            <a:spLocks noChangeArrowheads="1"/>
          </p:cNvSpPr>
          <p:nvPr/>
        </p:nvSpPr>
        <p:spPr bwMode="auto">
          <a:xfrm>
            <a:off x="5902325" y="3038475"/>
            <a:ext cx="98425" cy="101600"/>
          </a:xfrm>
          <a:prstGeom prst="ellipse">
            <a:avLst/>
          </a:prstGeom>
          <a:solidFill>
            <a:srgbClr val="FF0000"/>
          </a:solidFill>
          <a:ln w="9525" algn="ctr">
            <a:solidFill>
              <a:schemeClr val="tx1"/>
            </a:solidFill>
            <a:round/>
            <a:headEnd/>
            <a:tailEnd/>
          </a:ln>
        </p:spPr>
        <p:txBody>
          <a:bodyPr wrap="none" anchor="ctr"/>
          <a:lstStyle/>
          <a:p>
            <a:endParaRPr lang="en-IN"/>
          </a:p>
        </p:txBody>
      </p:sp>
      <p:sp>
        <p:nvSpPr>
          <p:cNvPr id="3095" name="AutoShape 20"/>
          <p:cNvSpPr>
            <a:spLocks/>
          </p:cNvSpPr>
          <p:nvPr/>
        </p:nvSpPr>
        <p:spPr bwMode="auto">
          <a:xfrm rot="-5400000">
            <a:off x="6149975" y="3000375"/>
            <a:ext cx="76200" cy="381000"/>
          </a:xfrm>
          <a:prstGeom prst="leftBrace">
            <a:avLst>
              <a:gd name="adj1" fmla="val 41667"/>
              <a:gd name="adj2" fmla="val 50000"/>
            </a:avLst>
          </a:prstGeom>
          <a:noFill/>
          <a:ln w="9525">
            <a:solidFill>
              <a:srgbClr val="0000FF"/>
            </a:solidFill>
            <a:round/>
            <a:headEnd/>
            <a:tailEnd/>
          </a:ln>
        </p:spPr>
        <p:txBody>
          <a:bodyPr wrap="none" anchor="ctr"/>
          <a:lstStyle/>
          <a:p>
            <a:endParaRPr lang="en-IN"/>
          </a:p>
        </p:txBody>
      </p:sp>
      <p:graphicFrame>
        <p:nvGraphicFramePr>
          <p:cNvPr id="3074" name="Object 21"/>
          <p:cNvGraphicFramePr>
            <a:graphicFrameLocks noChangeAspect="1"/>
          </p:cNvGraphicFramePr>
          <p:nvPr/>
        </p:nvGraphicFramePr>
        <p:xfrm>
          <a:off x="6908800" y="3575050"/>
          <a:ext cx="457200" cy="320675"/>
        </p:xfrm>
        <a:graphic>
          <a:graphicData uri="http://schemas.openxmlformats.org/presentationml/2006/ole">
            <p:oleObj spid="_x0000_s3074" name="Equation" r:id="rId6" imgW="596880" imgH="419040" progId="Equation.3">
              <p:embed/>
            </p:oleObj>
          </a:graphicData>
        </a:graphic>
      </p:graphicFrame>
      <p:sp>
        <p:nvSpPr>
          <p:cNvPr id="3096" name="Arc 22"/>
          <p:cNvSpPr>
            <a:spLocks/>
          </p:cNvSpPr>
          <p:nvPr/>
        </p:nvSpPr>
        <p:spPr bwMode="auto">
          <a:xfrm flipH="1" flipV="1">
            <a:off x="6245225" y="3200400"/>
            <a:ext cx="762000" cy="457200"/>
          </a:xfrm>
          <a:custGeom>
            <a:avLst/>
            <a:gdLst>
              <a:gd name="T0" fmla="*/ 2147483647 w 21600"/>
              <a:gd name="T1" fmla="*/ 0 h 21348"/>
              <a:gd name="T2" fmla="*/ 2147483647 w 21600"/>
              <a:gd name="T3" fmla="*/ 2147483647 h 21348"/>
              <a:gd name="T4" fmla="*/ 0 w 21600"/>
              <a:gd name="T5" fmla="*/ 2147483647 h 21348"/>
              <a:gd name="T6" fmla="*/ 0 60000 65536"/>
              <a:gd name="T7" fmla="*/ 0 60000 65536"/>
              <a:gd name="T8" fmla="*/ 0 60000 65536"/>
              <a:gd name="T9" fmla="*/ 0 w 21600"/>
              <a:gd name="T10" fmla="*/ 0 h 21348"/>
              <a:gd name="T11" fmla="*/ 21600 w 21600"/>
              <a:gd name="T12" fmla="*/ 21348 h 21348"/>
            </a:gdLst>
            <a:ahLst/>
            <a:cxnLst>
              <a:cxn ang="T6">
                <a:pos x="T0" y="T1"/>
              </a:cxn>
              <a:cxn ang="T7">
                <a:pos x="T2" y="T3"/>
              </a:cxn>
              <a:cxn ang="T8">
                <a:pos x="T4" y="T5"/>
              </a:cxn>
            </a:cxnLst>
            <a:rect l="T9" t="T10" r="T11" b="T12"/>
            <a:pathLst>
              <a:path w="21600" h="21348" fill="none" extrusionOk="0">
                <a:moveTo>
                  <a:pt x="3289" y="0"/>
                </a:moveTo>
                <a:cubicBezTo>
                  <a:pt x="13824" y="1623"/>
                  <a:pt x="21600" y="10688"/>
                  <a:pt x="21600" y="21348"/>
                </a:cubicBezTo>
              </a:path>
              <a:path w="21600" h="21348" stroke="0" extrusionOk="0">
                <a:moveTo>
                  <a:pt x="3289" y="0"/>
                </a:moveTo>
                <a:cubicBezTo>
                  <a:pt x="13824" y="1623"/>
                  <a:pt x="21600" y="10688"/>
                  <a:pt x="21600" y="21348"/>
                </a:cubicBezTo>
                <a:lnTo>
                  <a:pt x="0" y="21348"/>
                </a:lnTo>
                <a:close/>
              </a:path>
            </a:pathLst>
          </a:custGeom>
          <a:noFill/>
          <a:ln w="15875">
            <a:solidFill>
              <a:srgbClr val="FF0000"/>
            </a:solidFill>
            <a:round/>
            <a:headEnd type="none" w="lg" len="lg"/>
            <a:tailEnd type="stealth" w="lg" len="lg"/>
          </a:ln>
        </p:spPr>
        <p:txBody>
          <a:bodyPr wrap="none" anchor="ctr"/>
          <a:lstStyle/>
          <a:p>
            <a:endParaRPr lang="en-IN"/>
          </a:p>
        </p:txBody>
      </p:sp>
      <p:sp>
        <p:nvSpPr>
          <p:cNvPr id="3097" name="AutoShape 23"/>
          <p:cNvSpPr>
            <a:spLocks/>
          </p:cNvSpPr>
          <p:nvPr/>
        </p:nvSpPr>
        <p:spPr bwMode="auto">
          <a:xfrm>
            <a:off x="5788025" y="2625725"/>
            <a:ext cx="101600" cy="914400"/>
          </a:xfrm>
          <a:prstGeom prst="leftBrace">
            <a:avLst>
              <a:gd name="adj1" fmla="val 75000"/>
              <a:gd name="adj2" fmla="val 50000"/>
            </a:avLst>
          </a:prstGeom>
          <a:noFill/>
          <a:ln w="9525">
            <a:solidFill>
              <a:srgbClr val="0000FF"/>
            </a:solidFill>
            <a:round/>
            <a:headEnd/>
            <a:tailEnd/>
          </a:ln>
        </p:spPr>
        <p:txBody>
          <a:bodyPr wrap="none" anchor="ctr"/>
          <a:lstStyle/>
          <a:p>
            <a:endParaRPr lang="en-IN"/>
          </a:p>
        </p:txBody>
      </p:sp>
      <p:sp>
        <p:nvSpPr>
          <p:cNvPr id="3098" name="Arc 24"/>
          <p:cNvSpPr>
            <a:spLocks/>
          </p:cNvSpPr>
          <p:nvPr/>
        </p:nvSpPr>
        <p:spPr bwMode="auto">
          <a:xfrm rot="4969540" flipH="1" flipV="1">
            <a:off x="5254625" y="3276600"/>
            <a:ext cx="762000" cy="457200"/>
          </a:xfrm>
          <a:custGeom>
            <a:avLst/>
            <a:gdLst>
              <a:gd name="T0" fmla="*/ 2147483647 w 21600"/>
              <a:gd name="T1" fmla="*/ 0 h 21348"/>
              <a:gd name="T2" fmla="*/ 2147483647 w 21600"/>
              <a:gd name="T3" fmla="*/ 2147483647 h 21348"/>
              <a:gd name="T4" fmla="*/ 0 w 21600"/>
              <a:gd name="T5" fmla="*/ 2147483647 h 21348"/>
              <a:gd name="T6" fmla="*/ 0 60000 65536"/>
              <a:gd name="T7" fmla="*/ 0 60000 65536"/>
              <a:gd name="T8" fmla="*/ 0 60000 65536"/>
              <a:gd name="T9" fmla="*/ 0 w 21600"/>
              <a:gd name="T10" fmla="*/ 0 h 21348"/>
              <a:gd name="T11" fmla="*/ 21600 w 21600"/>
              <a:gd name="T12" fmla="*/ 21348 h 21348"/>
            </a:gdLst>
            <a:ahLst/>
            <a:cxnLst>
              <a:cxn ang="T6">
                <a:pos x="T0" y="T1"/>
              </a:cxn>
              <a:cxn ang="T7">
                <a:pos x="T2" y="T3"/>
              </a:cxn>
              <a:cxn ang="T8">
                <a:pos x="T4" y="T5"/>
              </a:cxn>
            </a:cxnLst>
            <a:rect l="T9" t="T10" r="T11" b="T12"/>
            <a:pathLst>
              <a:path w="21600" h="21348" fill="none" extrusionOk="0">
                <a:moveTo>
                  <a:pt x="3289" y="0"/>
                </a:moveTo>
                <a:cubicBezTo>
                  <a:pt x="13824" y="1623"/>
                  <a:pt x="21600" y="10688"/>
                  <a:pt x="21600" y="21348"/>
                </a:cubicBezTo>
              </a:path>
              <a:path w="21600" h="21348" stroke="0" extrusionOk="0">
                <a:moveTo>
                  <a:pt x="3289" y="0"/>
                </a:moveTo>
                <a:cubicBezTo>
                  <a:pt x="13824" y="1623"/>
                  <a:pt x="21600" y="10688"/>
                  <a:pt x="21600" y="21348"/>
                </a:cubicBezTo>
                <a:lnTo>
                  <a:pt x="0" y="21348"/>
                </a:lnTo>
                <a:close/>
              </a:path>
            </a:pathLst>
          </a:custGeom>
          <a:noFill/>
          <a:ln w="15875">
            <a:solidFill>
              <a:srgbClr val="FF0000"/>
            </a:solidFill>
            <a:round/>
            <a:headEnd type="none" w="lg" len="lg"/>
            <a:tailEnd type="stealth" w="lg" len="lg"/>
          </a:ln>
        </p:spPr>
        <p:txBody>
          <a:bodyPr wrap="none" anchor="ctr"/>
          <a:lstStyle/>
          <a:p>
            <a:endParaRPr lang="en-IN"/>
          </a:p>
        </p:txBody>
      </p:sp>
      <p:graphicFrame>
        <p:nvGraphicFramePr>
          <p:cNvPr id="3075" name="Object 25"/>
          <p:cNvGraphicFramePr>
            <a:graphicFrameLocks noChangeAspect="1"/>
          </p:cNvGraphicFramePr>
          <p:nvPr/>
        </p:nvGraphicFramePr>
        <p:xfrm>
          <a:off x="4492625" y="3810000"/>
          <a:ext cx="2071688" cy="447675"/>
        </p:xfrm>
        <a:graphic>
          <a:graphicData uri="http://schemas.openxmlformats.org/presentationml/2006/ole">
            <p:oleObj spid="_x0000_s3075" name="Equation" r:id="rId7" imgW="2705040" imgH="583920" progId="Equation.3">
              <p:embed/>
            </p:oleObj>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CC"/>
            </a:gs>
            <a:gs pos="100000">
              <a:srgbClr val="FFCCFF"/>
            </a:gs>
          </a:gsLst>
          <a:lin ang="2700000" scaled="1"/>
        </a:gradFill>
        <a:effectLst/>
      </p:bgPr>
    </p:bg>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381000" y="381000"/>
            <a:ext cx="8382000" cy="366713"/>
          </a:xfrm>
          <a:prstGeom prst="rect">
            <a:avLst/>
          </a:prstGeom>
          <a:noFill/>
          <a:ln w="9525">
            <a:noFill/>
            <a:miter lim="800000"/>
            <a:headEnd/>
            <a:tailEnd/>
          </a:ln>
        </p:spPr>
        <p:txBody>
          <a:bodyPr>
            <a:spAutoFit/>
          </a:bodyPr>
          <a:lstStyle/>
          <a:p>
            <a:pPr marL="457200" indent="-457200"/>
            <a:endParaRPr lang="en-US"/>
          </a:p>
        </p:txBody>
      </p:sp>
      <p:sp>
        <p:nvSpPr>
          <p:cNvPr id="70659" name="Text Box 3"/>
          <p:cNvSpPr txBox="1">
            <a:spLocks noChangeArrowheads="1"/>
          </p:cNvSpPr>
          <p:nvPr/>
        </p:nvSpPr>
        <p:spPr bwMode="auto">
          <a:xfrm>
            <a:off x="457200" y="381000"/>
            <a:ext cx="8153400" cy="366713"/>
          </a:xfrm>
          <a:prstGeom prst="rect">
            <a:avLst/>
          </a:prstGeom>
          <a:noFill/>
          <a:ln w="9525">
            <a:noFill/>
            <a:miter lim="800000"/>
            <a:headEnd/>
            <a:tailEnd/>
          </a:ln>
        </p:spPr>
        <p:txBody>
          <a:bodyPr>
            <a:spAutoFit/>
          </a:bodyPr>
          <a:lstStyle/>
          <a:p>
            <a:pPr>
              <a:spcBef>
                <a:spcPct val="50000"/>
              </a:spcBef>
            </a:pPr>
            <a:endParaRPr lang="en-US"/>
          </a:p>
        </p:txBody>
      </p:sp>
      <p:sp>
        <p:nvSpPr>
          <p:cNvPr id="70660" name="Text Box 4"/>
          <p:cNvSpPr txBox="1">
            <a:spLocks noChangeArrowheads="1"/>
          </p:cNvSpPr>
          <p:nvPr/>
        </p:nvSpPr>
        <p:spPr bwMode="auto">
          <a:xfrm>
            <a:off x="304800" y="381000"/>
            <a:ext cx="8458200" cy="366713"/>
          </a:xfrm>
          <a:prstGeom prst="rect">
            <a:avLst/>
          </a:prstGeom>
          <a:noFill/>
          <a:ln w="9525">
            <a:noFill/>
            <a:miter lim="800000"/>
            <a:headEnd/>
            <a:tailEnd/>
          </a:ln>
        </p:spPr>
        <p:txBody>
          <a:bodyPr>
            <a:spAutoFit/>
          </a:bodyPr>
          <a:lstStyle/>
          <a:p>
            <a:pPr>
              <a:spcBef>
                <a:spcPct val="50000"/>
              </a:spcBef>
            </a:pPr>
            <a:endParaRPr lang="en-US"/>
          </a:p>
        </p:txBody>
      </p:sp>
      <p:sp>
        <p:nvSpPr>
          <p:cNvPr id="70661" name="Text Box 6"/>
          <p:cNvSpPr txBox="1">
            <a:spLocks noChangeArrowheads="1"/>
          </p:cNvSpPr>
          <p:nvPr/>
        </p:nvSpPr>
        <p:spPr bwMode="auto">
          <a:xfrm>
            <a:off x="381000" y="457200"/>
            <a:ext cx="8382000" cy="2044700"/>
          </a:xfrm>
          <a:prstGeom prst="rect">
            <a:avLst/>
          </a:prstGeom>
          <a:noFill/>
          <a:ln w="9525">
            <a:noFill/>
            <a:miter lim="800000"/>
            <a:headEnd/>
            <a:tailEnd/>
          </a:ln>
        </p:spPr>
        <p:txBody>
          <a:bodyPr>
            <a:spAutoFit/>
          </a:bodyPr>
          <a:lstStyle/>
          <a:p>
            <a:pPr marL="457200" indent="-457200"/>
            <a:r>
              <a:rPr lang="en-GB" sz="2000" b="1">
                <a:solidFill>
                  <a:srgbClr val="CC3300"/>
                </a:solidFill>
              </a:rPr>
              <a:t>Nuclear Methods</a:t>
            </a:r>
          </a:p>
          <a:p>
            <a:pPr marL="457200" indent="-457200"/>
            <a:endParaRPr lang="en-GB"/>
          </a:p>
          <a:p>
            <a:pPr marL="457200" indent="-457200">
              <a:buFont typeface="Wingdings" pitchFamily="2" charset="2"/>
              <a:buChar char="Ø"/>
            </a:pPr>
            <a:r>
              <a:rPr lang="en-GB"/>
              <a:t>Nuclear techniques can be used for the determination of recharge by measuring the travel of moisture through a soil column. </a:t>
            </a:r>
          </a:p>
          <a:p>
            <a:pPr marL="457200" indent="-457200">
              <a:buFont typeface="Wingdings" pitchFamily="2" charset="2"/>
              <a:buChar char="Ø"/>
            </a:pPr>
            <a:endParaRPr lang="en-GB"/>
          </a:p>
          <a:p>
            <a:pPr marL="457200" indent="-457200">
              <a:buFont typeface="Wingdings" pitchFamily="2" charset="2"/>
              <a:buChar char="Ø"/>
            </a:pPr>
            <a:r>
              <a:rPr lang="en-GB"/>
              <a:t>The technique is based upon the existence of a linear relation between neutron count rate and moisture content (% by volume). </a:t>
            </a:r>
            <a:endParaRPr lang="en-US"/>
          </a:p>
        </p:txBody>
      </p:sp>
      <p:sp>
        <p:nvSpPr>
          <p:cNvPr id="70662" name="Text Box 6"/>
          <p:cNvSpPr txBox="1">
            <a:spLocks noChangeArrowheads="1"/>
          </p:cNvSpPr>
          <p:nvPr/>
        </p:nvSpPr>
        <p:spPr bwMode="auto">
          <a:xfrm>
            <a:off x="533400" y="2895600"/>
            <a:ext cx="7696200" cy="366713"/>
          </a:xfrm>
          <a:prstGeom prst="rect">
            <a:avLst/>
          </a:prstGeom>
          <a:noFill/>
          <a:ln w="9525">
            <a:noFill/>
            <a:miter lim="800000"/>
            <a:headEnd/>
            <a:tailEnd/>
          </a:ln>
        </p:spPr>
        <p:txBody>
          <a:bodyPr>
            <a:spAutoFit/>
          </a:bodyPr>
          <a:lstStyle/>
          <a:p>
            <a:pPr>
              <a:spcBef>
                <a:spcPct val="50000"/>
              </a:spcBef>
            </a:pPr>
            <a:endParaRPr lang="en-US"/>
          </a:p>
        </p:txBody>
      </p:sp>
      <p:sp>
        <p:nvSpPr>
          <p:cNvPr id="70663" name="Text Box 7"/>
          <p:cNvSpPr txBox="1">
            <a:spLocks noChangeArrowheads="1"/>
          </p:cNvSpPr>
          <p:nvPr/>
        </p:nvSpPr>
        <p:spPr bwMode="auto">
          <a:xfrm>
            <a:off x="381000" y="2743200"/>
            <a:ext cx="8458200" cy="3935413"/>
          </a:xfrm>
          <a:prstGeom prst="rect">
            <a:avLst/>
          </a:prstGeom>
          <a:noFill/>
          <a:ln w="9525">
            <a:noFill/>
            <a:miter lim="800000"/>
            <a:headEnd/>
            <a:tailEnd/>
          </a:ln>
        </p:spPr>
        <p:txBody>
          <a:bodyPr>
            <a:spAutoFit/>
          </a:bodyPr>
          <a:lstStyle/>
          <a:p>
            <a:pPr marL="457200" indent="-457200"/>
            <a:r>
              <a:rPr lang="en-GB" b="1" i="1">
                <a:solidFill>
                  <a:srgbClr val="0033CC"/>
                </a:solidFill>
              </a:rPr>
              <a:t>Neutron Soil Moisture Probe</a:t>
            </a:r>
            <a:endParaRPr lang="en-GB" b="1">
              <a:solidFill>
                <a:srgbClr val="0033CC"/>
              </a:solidFill>
            </a:endParaRPr>
          </a:p>
          <a:p>
            <a:pPr marL="457200" indent="-457200"/>
            <a:endParaRPr lang="en-GB"/>
          </a:p>
          <a:p>
            <a:pPr marL="457200" indent="-457200">
              <a:buFont typeface="Wingdings" pitchFamily="2" charset="2"/>
              <a:buChar char="Ø"/>
            </a:pPr>
            <a:r>
              <a:rPr lang="en-GB"/>
              <a:t>Neutron soil moisture probe is used to determine soil moisture contents at different depths in the unsaturated zone. </a:t>
            </a:r>
          </a:p>
          <a:p>
            <a:pPr marL="457200" indent="-457200">
              <a:buFont typeface="Wingdings" pitchFamily="2" charset="2"/>
              <a:buChar char="Ø"/>
            </a:pPr>
            <a:endParaRPr lang="en-GB" sz="1200"/>
          </a:p>
          <a:p>
            <a:pPr marL="457200" indent="-457200">
              <a:buFont typeface="Wingdings" pitchFamily="2" charset="2"/>
              <a:buChar char="Ø"/>
            </a:pPr>
            <a:r>
              <a:rPr lang="en-GB"/>
              <a:t>The neutron probe consists of a fast neutron source of radioactive isotopes (Radium and Beryllium) and a slow neutron detector adjacent to the neutron source. </a:t>
            </a:r>
          </a:p>
          <a:p>
            <a:pPr marL="457200" indent="-457200">
              <a:buFont typeface="Wingdings" pitchFamily="2" charset="2"/>
              <a:buChar char="Ø"/>
            </a:pPr>
            <a:endParaRPr lang="en-GB" sz="1200"/>
          </a:p>
          <a:p>
            <a:pPr marL="457200" indent="-457200">
              <a:buFont typeface="Wingdings" pitchFamily="2" charset="2"/>
              <a:buChar char="Ø"/>
            </a:pPr>
            <a:r>
              <a:rPr lang="en-GB"/>
              <a:t>The number of neutrons slowed down is proportional to the moisture content of the soil. </a:t>
            </a:r>
          </a:p>
          <a:p>
            <a:pPr marL="457200" indent="-457200">
              <a:buFont typeface="Wingdings" pitchFamily="2" charset="2"/>
              <a:buChar char="Ø"/>
            </a:pPr>
            <a:endParaRPr lang="en-GB" sz="1200"/>
          </a:p>
          <a:p>
            <a:pPr marL="457200" indent="-457200">
              <a:buFont typeface="Wingdings" pitchFamily="2" charset="2"/>
              <a:buChar char="Ø"/>
            </a:pPr>
            <a:r>
              <a:rPr lang="en-GB"/>
              <a:t>By repeated measurements of moisture contents through neutron soil moisture probe, at different times during the rainy season, groundwater recharge can be estimated.</a:t>
            </a:r>
            <a:endParaRPr lang="en-US"/>
          </a:p>
        </p:txBody>
      </p:sp>
    </p:spTree>
  </p:cSld>
  <p:clrMapOvr>
    <a:masterClrMapping/>
  </p:clrMapOvr>
  <p:transition spd="med">
    <p:random/>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CC"/>
            </a:gs>
            <a:gs pos="100000">
              <a:srgbClr val="CCFFFF"/>
            </a:gs>
          </a:gsLst>
          <a:lin ang="5400000" scaled="1"/>
        </a:gradFill>
        <a:effectLst/>
      </p:bgPr>
    </p:bg>
    <p:spTree>
      <p:nvGrpSpPr>
        <p:cNvPr id="1" name=""/>
        <p:cNvGrpSpPr/>
        <p:nvPr/>
      </p:nvGrpSpPr>
      <p:grpSpPr>
        <a:xfrm>
          <a:off x="0" y="0"/>
          <a:ext cx="0" cy="0"/>
          <a:chOff x="0" y="0"/>
          <a:chExt cx="0" cy="0"/>
        </a:xfrm>
      </p:grpSpPr>
      <p:sp>
        <p:nvSpPr>
          <p:cNvPr id="71682" name="Text Box 4"/>
          <p:cNvSpPr txBox="1">
            <a:spLocks noChangeArrowheads="1"/>
          </p:cNvSpPr>
          <p:nvPr/>
        </p:nvSpPr>
        <p:spPr bwMode="auto">
          <a:xfrm>
            <a:off x="304800" y="762000"/>
            <a:ext cx="8458200" cy="4851400"/>
          </a:xfrm>
          <a:prstGeom prst="rect">
            <a:avLst/>
          </a:prstGeom>
          <a:noFill/>
          <a:ln w="9525">
            <a:noFill/>
            <a:miter lim="800000"/>
            <a:headEnd/>
            <a:tailEnd/>
          </a:ln>
        </p:spPr>
        <p:txBody>
          <a:bodyPr>
            <a:spAutoFit/>
          </a:bodyPr>
          <a:lstStyle/>
          <a:p>
            <a:pPr marL="457200" indent="-457200"/>
            <a:r>
              <a:rPr lang="en-GB" b="1" i="1">
                <a:solidFill>
                  <a:srgbClr val="0033CC"/>
                </a:solidFill>
              </a:rPr>
              <a:t>Tritium Tagging Technique</a:t>
            </a:r>
          </a:p>
          <a:p>
            <a:pPr marL="457200" indent="-457200"/>
            <a:endParaRPr lang="en-GB" sz="2400"/>
          </a:p>
          <a:p>
            <a:pPr marL="457200" indent="-457200">
              <a:buFont typeface="Wingdings" pitchFamily="2" charset="2"/>
              <a:buChar char="Ø"/>
            </a:pPr>
            <a:r>
              <a:rPr lang="en-GB"/>
              <a:t>The basic principle of estimation of recharge to groundwater by using this method assumes that soil water in the unsaturated zone moves downward ‘layer by layer’ similar to a piston flow. </a:t>
            </a:r>
          </a:p>
          <a:p>
            <a:pPr marL="457200" indent="-457200">
              <a:buFont typeface="Wingdings" pitchFamily="2" charset="2"/>
              <a:buChar char="Ø"/>
            </a:pPr>
            <a:endParaRPr lang="en-GB"/>
          </a:p>
          <a:p>
            <a:pPr marL="457200" indent="-457200">
              <a:buFont typeface="Wingdings" pitchFamily="2" charset="2"/>
              <a:buChar char="Ø"/>
            </a:pPr>
            <a:r>
              <a:rPr lang="en-GB"/>
              <a:t>If the tritium radioisotope is tagged below the active root zone and sun-heating zone, it will be mixed with the soil moisture available at that depth and act as an impermeable layer. </a:t>
            </a:r>
          </a:p>
          <a:p>
            <a:pPr marL="457200" indent="-457200">
              <a:buFont typeface="Wingdings" pitchFamily="2" charset="2"/>
              <a:buChar char="Ø"/>
            </a:pPr>
            <a:endParaRPr lang="en-GB"/>
          </a:p>
          <a:p>
            <a:pPr marL="457200" indent="-457200">
              <a:buFont typeface="Wingdings" pitchFamily="2" charset="2"/>
              <a:buChar char="Ø"/>
            </a:pPr>
            <a:r>
              <a:rPr lang="en-GB"/>
              <a:t>Therefore, if any water is added to the top soil, it will be infiltrated into the soil strata by pushing down the older water, this shift in the tritium can be observed after a specified period depending upon the input supply of water. </a:t>
            </a:r>
          </a:p>
          <a:p>
            <a:pPr marL="457200" indent="-457200">
              <a:buFont typeface="Wingdings" pitchFamily="2" charset="2"/>
              <a:buChar char="Ø"/>
            </a:pPr>
            <a:endParaRPr lang="en-GB"/>
          </a:p>
          <a:p>
            <a:pPr marL="457200" indent="-457200">
              <a:buFont typeface="Wingdings" pitchFamily="2" charset="2"/>
              <a:buChar char="Ø"/>
            </a:pPr>
            <a:r>
              <a:rPr lang="en-GB"/>
              <a:t>However, the injected tritium will be found in the form of a broadened peak due to molecular diffusion, stream line dispersion, asymmetrical flow and other heterogeneities of the soil media.</a:t>
            </a:r>
            <a:endParaRPr lang="en-US"/>
          </a:p>
        </p:txBody>
      </p:sp>
    </p:spTree>
  </p:cSld>
  <p:clrMapOvr>
    <a:masterClrMapping/>
  </p:clrMapOvr>
  <p:transition spd="med">
    <p:random/>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72706" name="Text Box 4"/>
          <p:cNvSpPr txBox="1">
            <a:spLocks noChangeArrowheads="1"/>
          </p:cNvSpPr>
          <p:nvPr/>
        </p:nvSpPr>
        <p:spPr bwMode="auto">
          <a:xfrm>
            <a:off x="228600" y="457200"/>
            <a:ext cx="8686800" cy="5943600"/>
          </a:xfrm>
          <a:prstGeom prst="rect">
            <a:avLst/>
          </a:prstGeom>
          <a:noFill/>
          <a:ln w="9525">
            <a:noFill/>
            <a:miter lim="800000"/>
            <a:headEnd/>
            <a:tailEnd/>
          </a:ln>
        </p:spPr>
        <p:txBody>
          <a:bodyPr>
            <a:spAutoFit/>
          </a:bodyPr>
          <a:lstStyle/>
          <a:p>
            <a:pPr marL="457200" indent="-457200">
              <a:spcBef>
                <a:spcPct val="50000"/>
              </a:spcBef>
            </a:pPr>
            <a:r>
              <a:rPr lang="en-GB" sz="2400" b="1">
                <a:solidFill>
                  <a:schemeClr val="bg1"/>
                </a:solidFill>
              </a:rPr>
              <a:t>2. </a:t>
            </a:r>
            <a:r>
              <a:rPr lang="en-GB" sz="2400" b="1" u="sng">
                <a:solidFill>
                  <a:schemeClr val="bg1"/>
                </a:solidFill>
              </a:rPr>
              <a:t>Recharge from Canal Seepage</a:t>
            </a:r>
            <a:r>
              <a:rPr lang="en-GB" sz="2400" b="1">
                <a:solidFill>
                  <a:schemeClr val="bg1"/>
                </a:solidFill>
              </a:rPr>
              <a:t> (R</a:t>
            </a:r>
            <a:r>
              <a:rPr lang="en-GB" sz="2400" b="1" baseline="-25000">
                <a:solidFill>
                  <a:schemeClr val="bg1"/>
                </a:solidFill>
              </a:rPr>
              <a:t>c</a:t>
            </a:r>
            <a:r>
              <a:rPr lang="en-GB" sz="2400" b="1">
                <a:solidFill>
                  <a:schemeClr val="bg1"/>
                </a:solidFill>
              </a:rPr>
              <a:t>)</a:t>
            </a:r>
          </a:p>
          <a:p>
            <a:pPr marL="457200" indent="-457200">
              <a:spcBef>
                <a:spcPct val="50000"/>
              </a:spcBef>
            </a:pPr>
            <a:endParaRPr lang="en-GB" sz="2000" b="1">
              <a:solidFill>
                <a:srgbClr val="FFFFCC"/>
              </a:solidFill>
            </a:endParaRPr>
          </a:p>
          <a:p>
            <a:pPr marL="457200" indent="-457200">
              <a:spcBef>
                <a:spcPct val="50000"/>
              </a:spcBef>
              <a:buFont typeface="Wingdings" pitchFamily="2" charset="2"/>
              <a:buChar char="Ø"/>
            </a:pPr>
            <a:r>
              <a:rPr lang="en-GB" sz="2000" b="1">
                <a:solidFill>
                  <a:srgbClr val="FFFFCC"/>
                </a:solidFill>
              </a:rPr>
              <a:t>Seepage refers to the process of water movement from a canal into and through the bed and wall material. </a:t>
            </a:r>
          </a:p>
          <a:p>
            <a:pPr marL="457200" indent="-457200">
              <a:spcBef>
                <a:spcPct val="50000"/>
              </a:spcBef>
              <a:buFont typeface="Wingdings" pitchFamily="2" charset="2"/>
              <a:buNone/>
            </a:pPr>
            <a:endParaRPr lang="en-GB" sz="2000" b="1">
              <a:solidFill>
                <a:srgbClr val="00FFFF"/>
              </a:solidFill>
            </a:endParaRPr>
          </a:p>
          <a:p>
            <a:pPr marL="457200" indent="-457200">
              <a:spcBef>
                <a:spcPct val="50000"/>
              </a:spcBef>
              <a:buFont typeface="Wingdings" pitchFamily="2" charset="2"/>
              <a:buChar char="Ø"/>
            </a:pPr>
            <a:r>
              <a:rPr lang="en-GB" sz="2000" b="1">
                <a:solidFill>
                  <a:srgbClr val="00FFFF"/>
                </a:solidFill>
              </a:rPr>
              <a:t>Seepage losses from irrigation canals often constitute a significant part of the total recharge to groundwater system.</a:t>
            </a:r>
          </a:p>
          <a:p>
            <a:pPr marL="457200" indent="-457200">
              <a:spcBef>
                <a:spcPct val="50000"/>
              </a:spcBef>
              <a:buFont typeface="Wingdings" pitchFamily="2" charset="2"/>
              <a:buNone/>
            </a:pPr>
            <a:endParaRPr lang="en-GB" sz="2000" b="1">
              <a:solidFill>
                <a:srgbClr val="FFFFCC"/>
              </a:solidFill>
            </a:endParaRPr>
          </a:p>
          <a:p>
            <a:pPr marL="457200" indent="-457200">
              <a:spcBef>
                <a:spcPct val="50000"/>
              </a:spcBef>
              <a:buFont typeface="Wingdings" pitchFamily="2" charset="2"/>
              <a:buChar char="Ø"/>
            </a:pPr>
            <a:r>
              <a:rPr lang="en-GB" sz="2000" b="1">
                <a:solidFill>
                  <a:srgbClr val="FFFFCC"/>
                </a:solidFill>
              </a:rPr>
              <a:t>Recharge by seepage from canals depends upon the size and cross-section of the canal, depth of flow, characteristics of soils in the bed and sides. </a:t>
            </a:r>
          </a:p>
          <a:p>
            <a:pPr marL="457200" indent="-457200">
              <a:spcBef>
                <a:spcPct val="50000"/>
              </a:spcBef>
              <a:buFont typeface="Wingdings" pitchFamily="2" charset="2"/>
              <a:buNone/>
            </a:pPr>
            <a:endParaRPr lang="en-GB" sz="2000" b="1">
              <a:solidFill>
                <a:srgbClr val="FFFFCC"/>
              </a:solidFill>
            </a:endParaRPr>
          </a:p>
          <a:p>
            <a:pPr marL="457200" indent="-457200">
              <a:spcBef>
                <a:spcPct val="50000"/>
              </a:spcBef>
              <a:buFont typeface="Wingdings" pitchFamily="2" charset="2"/>
              <a:buChar char="Ø"/>
            </a:pPr>
            <a:r>
              <a:rPr lang="en-GB" sz="2000" b="1">
                <a:solidFill>
                  <a:srgbClr val="00FFFF"/>
                </a:solidFill>
              </a:rPr>
              <a:t>A number of empirical formulae and formulae based on theoretical considerations have been proposed to estimate the seepage losses from canals.</a:t>
            </a:r>
            <a:r>
              <a:rPr lang="en-GB" sz="2000">
                <a:solidFill>
                  <a:srgbClr val="00FFFF"/>
                </a:solidFill>
              </a:rPr>
              <a:t> </a:t>
            </a:r>
            <a:endParaRPr lang="en-US" sz="2000">
              <a:solidFill>
                <a:srgbClr val="00FFFF"/>
              </a:solidFill>
            </a:endParaRPr>
          </a:p>
        </p:txBody>
      </p:sp>
    </p:spTree>
  </p:cSld>
  <p:clrMapOvr>
    <a:masterClrMapping/>
  </p:clrMapOvr>
  <p:transition spd="med">
    <p:random/>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4100" name="Text Box 2"/>
          <p:cNvSpPr txBox="1">
            <a:spLocks noChangeArrowheads="1"/>
          </p:cNvSpPr>
          <p:nvPr/>
        </p:nvSpPr>
        <p:spPr bwMode="auto">
          <a:xfrm>
            <a:off x="228600" y="914400"/>
            <a:ext cx="8686800" cy="4511675"/>
          </a:xfrm>
          <a:prstGeom prst="rect">
            <a:avLst/>
          </a:prstGeom>
          <a:noFill/>
          <a:ln w="9525">
            <a:noFill/>
            <a:miter lim="800000"/>
            <a:headEnd/>
            <a:tailEnd/>
          </a:ln>
        </p:spPr>
        <p:txBody>
          <a:bodyPr>
            <a:spAutoFit/>
          </a:bodyPr>
          <a:lstStyle/>
          <a:p>
            <a:pPr>
              <a:spcBef>
                <a:spcPct val="50000"/>
              </a:spcBef>
            </a:pPr>
            <a:r>
              <a:rPr lang="en-GB" sz="2000" b="1">
                <a:solidFill>
                  <a:srgbClr val="FFCCFF"/>
                </a:solidFill>
              </a:rPr>
              <a:t>Recharge from canals that are in direct hydraulic connection with a phreatic aquifer underlain by a horizontal impermeable layer at shallow depth, can be determined by Darcy's equation, provided the flow satisfies Dupuit assumptions.</a:t>
            </a:r>
          </a:p>
          <a:p>
            <a:pPr>
              <a:spcBef>
                <a:spcPct val="50000"/>
              </a:spcBef>
            </a:pPr>
            <a:endParaRPr lang="en-GB" sz="2000" b="1">
              <a:solidFill>
                <a:srgbClr val="FFCCFF"/>
              </a:solidFill>
            </a:endParaRPr>
          </a:p>
          <a:p>
            <a:pPr>
              <a:spcBef>
                <a:spcPct val="50000"/>
              </a:spcBef>
            </a:pPr>
            <a:endParaRPr lang="en-GB" sz="2000" b="1">
              <a:solidFill>
                <a:srgbClr val="FFCCFF"/>
              </a:solidFill>
            </a:endParaRPr>
          </a:p>
          <a:p>
            <a:pPr>
              <a:spcBef>
                <a:spcPct val="50000"/>
              </a:spcBef>
            </a:pPr>
            <a:endParaRPr lang="en-GB" sz="2000" b="1">
              <a:solidFill>
                <a:srgbClr val="00FFFF"/>
              </a:solidFill>
            </a:endParaRPr>
          </a:p>
          <a:p>
            <a:pPr>
              <a:spcBef>
                <a:spcPct val="50000"/>
              </a:spcBef>
            </a:pPr>
            <a:endParaRPr lang="en-GB" sz="2000" b="1">
              <a:solidFill>
                <a:srgbClr val="00FFFF"/>
              </a:solidFill>
            </a:endParaRPr>
          </a:p>
          <a:p>
            <a:pPr>
              <a:spcBef>
                <a:spcPct val="50000"/>
              </a:spcBef>
            </a:pPr>
            <a:r>
              <a:rPr lang="en-GB" sz="2000" b="1">
                <a:solidFill>
                  <a:srgbClr val="00FFFF"/>
                </a:solidFill>
              </a:rPr>
              <a:t>where, h</a:t>
            </a:r>
            <a:r>
              <a:rPr lang="en-GB" sz="2400" b="1" baseline="-25000">
                <a:solidFill>
                  <a:srgbClr val="00FFFF"/>
                </a:solidFill>
              </a:rPr>
              <a:t>s</a:t>
            </a:r>
            <a:r>
              <a:rPr lang="en-GB" sz="2000" b="1">
                <a:solidFill>
                  <a:srgbClr val="00FFFF"/>
                </a:solidFill>
              </a:rPr>
              <a:t> and h</a:t>
            </a:r>
            <a:r>
              <a:rPr lang="en-GB" sz="2400" b="1" baseline="-25000">
                <a:solidFill>
                  <a:srgbClr val="00FFFF"/>
                </a:solidFill>
              </a:rPr>
              <a:t>l</a:t>
            </a:r>
            <a:r>
              <a:rPr lang="en-GB" sz="2000" b="1">
                <a:solidFill>
                  <a:srgbClr val="00FFFF"/>
                </a:solidFill>
              </a:rPr>
              <a:t> are water‑level elevations above the impermeable base, respectively, at the canal, and at distance L from it. For calculating the area of flow cross‑section, the average of the saturated thickness (h</a:t>
            </a:r>
            <a:r>
              <a:rPr lang="en-GB" sz="2400" b="1" baseline="-25000">
                <a:solidFill>
                  <a:srgbClr val="00FFFF"/>
                </a:solidFill>
              </a:rPr>
              <a:t>s</a:t>
            </a:r>
            <a:r>
              <a:rPr lang="en-GB" sz="2000" b="1">
                <a:solidFill>
                  <a:srgbClr val="00FFFF"/>
                </a:solidFill>
              </a:rPr>
              <a:t> + h</a:t>
            </a:r>
            <a:r>
              <a:rPr lang="en-GB" sz="2400" b="1" baseline="-25000">
                <a:solidFill>
                  <a:srgbClr val="00FFFF"/>
                </a:solidFill>
              </a:rPr>
              <a:t>l</a:t>
            </a:r>
            <a:r>
              <a:rPr lang="en-GB" sz="2000" b="1">
                <a:solidFill>
                  <a:srgbClr val="00FFFF"/>
                </a:solidFill>
              </a:rPr>
              <a:t>)/2 is taken.</a:t>
            </a:r>
            <a:r>
              <a:rPr lang="en-US">
                <a:solidFill>
                  <a:srgbClr val="00FFFF"/>
                </a:solidFill>
              </a:rPr>
              <a:t> </a:t>
            </a:r>
            <a:endParaRPr lang="en-GB">
              <a:solidFill>
                <a:srgbClr val="00FFFF"/>
              </a:solidFill>
            </a:endParaRPr>
          </a:p>
        </p:txBody>
      </p:sp>
      <p:graphicFrame>
        <p:nvGraphicFramePr>
          <p:cNvPr id="4098" name="Object 4"/>
          <p:cNvGraphicFramePr>
            <a:graphicFrameLocks noChangeAspect="1"/>
          </p:cNvGraphicFramePr>
          <p:nvPr/>
        </p:nvGraphicFramePr>
        <p:xfrm>
          <a:off x="1524000" y="2743200"/>
          <a:ext cx="3276600" cy="665163"/>
        </p:xfrm>
        <a:graphic>
          <a:graphicData uri="http://schemas.openxmlformats.org/presentationml/2006/ole">
            <p:oleObj spid="_x0000_s4098" name="Equation" r:id="rId4" imgW="2247840" imgH="406080" progId="Equation.3">
              <p:embed/>
            </p:oleObj>
          </a:graphicData>
        </a:graphic>
      </p:graphicFrame>
    </p:spTree>
  </p:cSld>
  <p:clrMapOvr>
    <a:masterClrMapping/>
  </p:clrMapOvr>
  <p:transition spd="med">
    <p:random/>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381000" y="304800"/>
            <a:ext cx="8458200" cy="6134100"/>
          </a:xfrm>
          <a:prstGeom prst="rect">
            <a:avLst/>
          </a:prstGeom>
          <a:noFill/>
          <a:ln w="9525">
            <a:noFill/>
            <a:miter lim="800000"/>
            <a:headEnd/>
            <a:tailEnd/>
          </a:ln>
        </p:spPr>
        <p:txBody>
          <a:bodyPr>
            <a:spAutoFit/>
          </a:bodyPr>
          <a:lstStyle/>
          <a:p>
            <a:pPr marL="342900" indent="-342900"/>
            <a:r>
              <a:rPr lang="en-GB"/>
              <a:t>     </a:t>
            </a:r>
            <a:r>
              <a:rPr lang="en-GB">
                <a:solidFill>
                  <a:schemeClr val="accent1"/>
                </a:solidFill>
              </a:rPr>
              <a:t>A number of investigations have been carried out to study the seepage losses from canals. The following formulae/values are in vogue for the estimation of seepage losses:</a:t>
            </a:r>
          </a:p>
          <a:p>
            <a:pPr marL="342900" indent="-342900"/>
            <a:endParaRPr lang="en-GB">
              <a:solidFill>
                <a:schemeClr val="accent1"/>
              </a:solidFill>
            </a:endParaRPr>
          </a:p>
          <a:p>
            <a:pPr marL="342900" indent="-342900">
              <a:buFontTx/>
              <a:buAutoNum type="alphaLcParenBoth"/>
            </a:pPr>
            <a:r>
              <a:rPr lang="en-GB">
                <a:solidFill>
                  <a:srgbClr val="FFFFCC"/>
                </a:solidFill>
              </a:rPr>
              <a:t>As reported by the Indian Standard (IS: 9452 Part 1, 1980), the loss of water by seepage from unlined canals in India varies from 0.3 to 7.0 cumec per million square meter of wetted area. Transmission loss of 0.60 cumec per million square meter of wetted area of lined canal is generally assumed (IS: 10430, 1982).</a:t>
            </a:r>
          </a:p>
          <a:p>
            <a:pPr marL="342900" indent="-342900"/>
            <a:endParaRPr lang="en-GB">
              <a:solidFill>
                <a:srgbClr val="FFFFCC"/>
              </a:solidFill>
            </a:endParaRPr>
          </a:p>
          <a:p>
            <a:pPr marL="342900" indent="-342900"/>
            <a:r>
              <a:rPr lang="en-GB">
                <a:solidFill>
                  <a:schemeClr val="accent1"/>
                </a:solidFill>
              </a:rPr>
              <a:t>(b) For unlined channels in Uttar Pradesh, it has been proposed that the losses per million square meter of  wetted area are 2.5 cumec for ordinary clay loam to about 5 cumec for sandy loam with an average of 3 cumec. Empirically, the seepage losses can be computed using the following formula:</a:t>
            </a:r>
            <a:endParaRPr lang="en-US">
              <a:solidFill>
                <a:schemeClr val="accent1"/>
              </a:solidFill>
            </a:endParaRPr>
          </a:p>
          <a:p>
            <a:pPr marL="342900" indent="-342900"/>
            <a:r>
              <a:rPr lang="en-US">
                <a:solidFill>
                  <a:schemeClr val="accent1"/>
                </a:solidFill>
              </a:rPr>
              <a:t/>
            </a:r>
            <a:br>
              <a:rPr lang="en-US">
                <a:solidFill>
                  <a:schemeClr val="accent1"/>
                </a:solidFill>
              </a:rPr>
            </a:br>
            <a:endParaRPr lang="en-US">
              <a:solidFill>
                <a:schemeClr val="accent1"/>
              </a:solidFill>
            </a:endParaRPr>
          </a:p>
          <a:p>
            <a:pPr marL="342900" indent="-342900"/>
            <a:endParaRPr lang="en-GB">
              <a:solidFill>
                <a:schemeClr val="accent1"/>
              </a:solidFill>
            </a:endParaRPr>
          </a:p>
          <a:p>
            <a:pPr marL="342900" indent="-342900"/>
            <a:r>
              <a:rPr lang="en-GB">
                <a:solidFill>
                  <a:schemeClr val="accent1"/>
                </a:solidFill>
              </a:rPr>
              <a:t>     </a:t>
            </a:r>
          </a:p>
          <a:p>
            <a:pPr marL="342900" indent="-342900"/>
            <a:r>
              <a:rPr lang="en-GB">
                <a:solidFill>
                  <a:schemeClr val="accent1"/>
                </a:solidFill>
              </a:rPr>
              <a:t>     </a:t>
            </a:r>
          </a:p>
          <a:p>
            <a:pPr marL="342900" indent="-342900"/>
            <a:r>
              <a:rPr lang="en-GB">
                <a:solidFill>
                  <a:schemeClr val="accent1"/>
                </a:solidFill>
              </a:rPr>
              <a:t>      </a:t>
            </a:r>
            <a:r>
              <a:rPr lang="en-GB">
                <a:solidFill>
                  <a:srgbClr val="FFFFCC"/>
                </a:solidFill>
              </a:rPr>
              <a:t>where, B and D are the bed width and depth, respectively, of the channel in meters, C is a constant with a value of 1.0 for intermittent running channels and 0.75 for continuous running channels.</a:t>
            </a:r>
            <a:endParaRPr lang="en-US">
              <a:solidFill>
                <a:srgbClr val="FFFFCC"/>
              </a:solidFill>
            </a:endParaRPr>
          </a:p>
        </p:txBody>
      </p:sp>
      <p:graphicFrame>
        <p:nvGraphicFramePr>
          <p:cNvPr id="5122" name="Object 5"/>
          <p:cNvGraphicFramePr>
            <a:graphicFrameLocks noChangeAspect="1"/>
          </p:cNvGraphicFramePr>
          <p:nvPr/>
        </p:nvGraphicFramePr>
        <p:xfrm>
          <a:off x="1524000" y="4572000"/>
          <a:ext cx="4267200" cy="688975"/>
        </p:xfrm>
        <a:graphic>
          <a:graphicData uri="http://schemas.openxmlformats.org/presentationml/2006/ole">
            <p:oleObj spid="_x0000_s5122" name="Equation" r:id="rId4" imgW="2438280" imgH="393480" progId="Equation.3">
              <p:embed/>
            </p:oleObj>
          </a:graphicData>
        </a:graphic>
      </p:graphicFrame>
    </p:spTree>
  </p:cSld>
  <p:clrMapOvr>
    <a:masterClrMapping/>
  </p:clrMapOvr>
  <p:transition spd="med">
    <p:random/>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381000" y="304800"/>
            <a:ext cx="8458200" cy="366713"/>
          </a:xfrm>
          <a:prstGeom prst="rect">
            <a:avLst/>
          </a:prstGeom>
          <a:noFill/>
          <a:ln w="9525">
            <a:noFill/>
            <a:miter lim="800000"/>
            <a:headEnd/>
            <a:tailEnd/>
          </a:ln>
        </p:spPr>
        <p:txBody>
          <a:bodyPr>
            <a:spAutoFit/>
          </a:bodyPr>
          <a:lstStyle/>
          <a:p>
            <a:pPr marL="342900" indent="-342900"/>
            <a:r>
              <a:rPr lang="en-GB"/>
              <a:t>     </a:t>
            </a:r>
            <a:endParaRPr lang="en-US">
              <a:solidFill>
                <a:srgbClr val="FFFFCC"/>
              </a:solidFill>
            </a:endParaRPr>
          </a:p>
        </p:txBody>
      </p:sp>
      <p:sp>
        <p:nvSpPr>
          <p:cNvPr id="73731" name="Text Box 4"/>
          <p:cNvSpPr txBox="1">
            <a:spLocks noChangeArrowheads="1"/>
          </p:cNvSpPr>
          <p:nvPr/>
        </p:nvSpPr>
        <p:spPr bwMode="auto">
          <a:xfrm>
            <a:off x="228600" y="685800"/>
            <a:ext cx="8382000" cy="5859463"/>
          </a:xfrm>
          <a:prstGeom prst="rect">
            <a:avLst/>
          </a:prstGeom>
          <a:noFill/>
          <a:ln w="9525">
            <a:noFill/>
            <a:miter lim="800000"/>
            <a:headEnd/>
            <a:tailEnd/>
          </a:ln>
        </p:spPr>
        <p:txBody>
          <a:bodyPr>
            <a:spAutoFit/>
          </a:bodyPr>
          <a:lstStyle/>
          <a:p>
            <a:pPr marL="342900" indent="-342900">
              <a:buFontTx/>
              <a:buAutoNum type="alphaLcParenBoth" startAt="3"/>
            </a:pPr>
            <a:r>
              <a:rPr lang="en-GB">
                <a:solidFill>
                  <a:schemeClr val="bg1"/>
                </a:solidFill>
              </a:rPr>
              <a:t>For lined channels in Punjab, the following formula is used for estimation of  seepage losses:</a:t>
            </a:r>
          </a:p>
          <a:p>
            <a:pPr marL="342900" indent="-342900">
              <a:buFontTx/>
              <a:buAutoNum type="alphaLcParenBoth" startAt="3"/>
            </a:pPr>
            <a:endParaRPr lang="en-GB">
              <a:solidFill>
                <a:schemeClr val="bg1"/>
              </a:solidFill>
            </a:endParaRPr>
          </a:p>
          <a:p>
            <a:pPr marL="342900" indent="-342900"/>
            <a:r>
              <a:rPr lang="en-GB">
                <a:solidFill>
                  <a:schemeClr val="bg1"/>
                </a:solidFill>
              </a:rPr>
              <a:t>             	</a:t>
            </a:r>
            <a:r>
              <a:rPr lang="en-GB" sz="2000">
                <a:solidFill>
                  <a:schemeClr val="bg1"/>
                </a:solidFill>
              </a:rPr>
              <a:t>R</a:t>
            </a:r>
            <a:r>
              <a:rPr lang="en-GB" sz="2000" baseline="-25000">
                <a:solidFill>
                  <a:schemeClr val="bg1"/>
                </a:solidFill>
              </a:rPr>
              <a:t>c</a:t>
            </a:r>
            <a:r>
              <a:rPr lang="en-GB" sz="2000">
                <a:solidFill>
                  <a:schemeClr val="bg1"/>
                </a:solidFill>
              </a:rPr>
              <a:t>  =  1.25 Q</a:t>
            </a:r>
            <a:r>
              <a:rPr lang="en-GB" sz="2000" baseline="30000">
                <a:solidFill>
                  <a:schemeClr val="bg1"/>
                </a:solidFill>
              </a:rPr>
              <a:t>0.56</a:t>
            </a:r>
            <a:r>
              <a:rPr lang="en-GB">
                <a:solidFill>
                  <a:schemeClr val="bg1"/>
                </a:solidFill>
              </a:rPr>
              <a:t>           						          </a:t>
            </a:r>
          </a:p>
          <a:p>
            <a:pPr marL="342900" indent="-342900"/>
            <a:r>
              <a:rPr lang="en-GB">
                <a:solidFill>
                  <a:schemeClr val="bg1"/>
                </a:solidFill>
              </a:rPr>
              <a:t>     where, R</a:t>
            </a:r>
            <a:r>
              <a:rPr lang="en-GB" baseline="-25000">
                <a:solidFill>
                  <a:schemeClr val="bg1"/>
                </a:solidFill>
              </a:rPr>
              <a:t>c</a:t>
            </a:r>
            <a:r>
              <a:rPr lang="en-GB">
                <a:solidFill>
                  <a:schemeClr val="bg1"/>
                </a:solidFill>
              </a:rPr>
              <a:t> is the seepage loss in cusec per million square foot of wetted area and Q, in cusec, is the discharge carried by the channel. In unlined channels, the loss rate on an average is four times the value computed using the above formula.</a:t>
            </a:r>
          </a:p>
          <a:p>
            <a:pPr marL="342900" indent="-342900"/>
            <a:endParaRPr lang="en-GB">
              <a:solidFill>
                <a:schemeClr val="bg1"/>
              </a:solidFill>
            </a:endParaRPr>
          </a:p>
          <a:p>
            <a:pPr marL="342900" indent="-342900">
              <a:buFontTx/>
              <a:buAutoNum type="alphaLcParenBoth" startAt="4"/>
            </a:pPr>
            <a:r>
              <a:rPr lang="en-GB">
                <a:solidFill>
                  <a:srgbClr val="CCFFCC"/>
                </a:solidFill>
              </a:rPr>
              <a:t>U. S. B. R.  recommended  the channel losses  based on the channel bed material, as given below:</a:t>
            </a:r>
          </a:p>
          <a:p>
            <a:pPr marL="342900" indent="-342900"/>
            <a:endParaRPr lang="en-GB">
              <a:solidFill>
                <a:srgbClr val="CCFFCC"/>
              </a:solidFill>
            </a:endParaRPr>
          </a:p>
          <a:p>
            <a:pPr marL="342900" indent="-342900"/>
            <a:r>
              <a:rPr lang="en-GB">
                <a:solidFill>
                  <a:srgbClr val="CCFFCC"/>
                </a:solidFill>
              </a:rPr>
              <a:t>		</a:t>
            </a:r>
            <a:r>
              <a:rPr lang="en-GB" u="sng">
                <a:solidFill>
                  <a:srgbClr val="CCFFCC"/>
                </a:solidFill>
              </a:rPr>
              <a:t>Material</a:t>
            </a:r>
            <a:r>
              <a:rPr lang="en-GB">
                <a:solidFill>
                  <a:srgbClr val="CCFFCC"/>
                </a:solidFill>
              </a:rPr>
              <a:t>			</a:t>
            </a:r>
            <a:r>
              <a:rPr lang="en-GB" u="sng">
                <a:solidFill>
                  <a:srgbClr val="CCFFCC"/>
                </a:solidFill>
              </a:rPr>
              <a:t>Seepage Losses</a:t>
            </a:r>
            <a:endParaRPr lang="en-GB">
              <a:solidFill>
                <a:srgbClr val="CCFFCC"/>
              </a:solidFill>
            </a:endParaRPr>
          </a:p>
          <a:p>
            <a:pPr marL="342900" indent="-342900"/>
            <a:r>
              <a:rPr lang="en-GB">
                <a:solidFill>
                  <a:srgbClr val="CCFFCC"/>
                </a:solidFill>
              </a:rPr>
              <a:t>					</a:t>
            </a:r>
            <a:r>
              <a:rPr lang="en-GB" sz="1600">
                <a:solidFill>
                  <a:srgbClr val="CCFFCC"/>
                </a:solidFill>
              </a:rPr>
              <a:t>(cumec per million square meter </a:t>
            </a:r>
          </a:p>
          <a:p>
            <a:pPr marL="342900" indent="-342900"/>
            <a:r>
              <a:rPr lang="en-GB" sz="1600">
                <a:solidFill>
                  <a:srgbClr val="CCFFCC"/>
                </a:solidFill>
              </a:rPr>
              <a:t>					of wetted area)</a:t>
            </a:r>
          </a:p>
          <a:p>
            <a:pPr marL="342900" indent="-342900"/>
            <a:endParaRPr lang="en-GB">
              <a:solidFill>
                <a:srgbClr val="CCFFCC"/>
              </a:solidFill>
            </a:endParaRPr>
          </a:p>
          <a:p>
            <a:pPr marL="342900" indent="-342900"/>
            <a:r>
              <a:rPr lang="en-GB">
                <a:solidFill>
                  <a:srgbClr val="CCFFCC"/>
                </a:solidFill>
              </a:rPr>
              <a:t>    	Clay and clay loam	:		1.50</a:t>
            </a:r>
          </a:p>
          <a:p>
            <a:pPr marL="342900" indent="-342900"/>
            <a:r>
              <a:rPr lang="en-GB">
                <a:solidFill>
                  <a:srgbClr val="CCFFCC"/>
                </a:solidFill>
              </a:rPr>
              <a:t>    	Sandy loam		:		2.40</a:t>
            </a:r>
          </a:p>
          <a:p>
            <a:pPr marL="342900" indent="-342900"/>
            <a:r>
              <a:rPr lang="en-GB">
                <a:solidFill>
                  <a:srgbClr val="CCFFCC"/>
                </a:solidFill>
              </a:rPr>
              <a:t>    	Sandy and gravely soil	:		8.03</a:t>
            </a:r>
          </a:p>
          <a:p>
            <a:pPr marL="342900" indent="-342900"/>
            <a:r>
              <a:rPr lang="en-GB">
                <a:solidFill>
                  <a:srgbClr val="CCFFCC"/>
                </a:solidFill>
              </a:rPr>
              <a:t>    	Concrete lining	:		1.20</a:t>
            </a:r>
            <a:endParaRPr lang="en-US">
              <a:solidFill>
                <a:srgbClr val="CCFFCC"/>
              </a:solidFill>
            </a:endParaRPr>
          </a:p>
        </p:txBody>
      </p:sp>
    </p:spTree>
  </p:cSld>
  <p:clrMapOvr>
    <a:masterClrMapping/>
  </p:clrMapOvr>
  <p:transition spd="med">
    <p:random/>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EFD1"/>
            </a:gs>
            <a:gs pos="64999">
              <a:srgbClr val="F0EBD5"/>
            </a:gs>
            <a:gs pos="100000">
              <a:srgbClr val="D1C39F"/>
            </a:gs>
          </a:gsLst>
          <a:lin ang="5400000"/>
        </a:gradFill>
        <a:effectLst/>
      </p:bgPr>
    </p:bg>
    <p:spTree>
      <p:nvGrpSpPr>
        <p:cNvPr id="1" name=""/>
        <p:cNvGrpSpPr/>
        <p:nvPr/>
      </p:nvGrpSpPr>
      <p:grpSpPr>
        <a:xfrm>
          <a:off x="0" y="0"/>
          <a:ext cx="0" cy="0"/>
          <a:chOff x="0" y="0"/>
          <a:chExt cx="0" cy="0"/>
        </a:xfrm>
      </p:grpSpPr>
      <p:sp>
        <p:nvSpPr>
          <p:cNvPr id="6148" name="Text Box 2"/>
          <p:cNvSpPr txBox="1">
            <a:spLocks noChangeArrowheads="1"/>
          </p:cNvSpPr>
          <p:nvPr/>
        </p:nvSpPr>
        <p:spPr bwMode="auto">
          <a:xfrm>
            <a:off x="381000" y="304800"/>
            <a:ext cx="8458200" cy="366713"/>
          </a:xfrm>
          <a:prstGeom prst="rect">
            <a:avLst/>
          </a:prstGeom>
          <a:noFill/>
          <a:ln w="9525">
            <a:noFill/>
            <a:miter lim="800000"/>
            <a:headEnd/>
            <a:tailEnd/>
          </a:ln>
        </p:spPr>
        <p:txBody>
          <a:bodyPr>
            <a:spAutoFit/>
          </a:bodyPr>
          <a:lstStyle/>
          <a:p>
            <a:pPr marL="342900" indent="-342900"/>
            <a:r>
              <a:rPr lang="en-GB"/>
              <a:t>     </a:t>
            </a:r>
            <a:endParaRPr lang="en-US">
              <a:solidFill>
                <a:srgbClr val="FFFFCC"/>
              </a:solidFill>
            </a:endParaRPr>
          </a:p>
        </p:txBody>
      </p:sp>
      <p:sp>
        <p:nvSpPr>
          <p:cNvPr id="6149" name="Text Box 3"/>
          <p:cNvSpPr txBox="1">
            <a:spLocks noChangeArrowheads="1"/>
          </p:cNvSpPr>
          <p:nvPr/>
        </p:nvSpPr>
        <p:spPr bwMode="auto">
          <a:xfrm>
            <a:off x="152400" y="381000"/>
            <a:ext cx="8839200" cy="646113"/>
          </a:xfrm>
          <a:prstGeom prst="rect">
            <a:avLst/>
          </a:prstGeom>
          <a:noFill/>
          <a:ln w="9525">
            <a:noFill/>
            <a:miter lim="800000"/>
            <a:headEnd/>
            <a:tailEnd/>
          </a:ln>
        </p:spPr>
        <p:txBody>
          <a:bodyPr>
            <a:spAutoFit/>
          </a:bodyPr>
          <a:lstStyle/>
          <a:p>
            <a:pPr marL="371475" indent="-371475"/>
            <a:r>
              <a:rPr lang="en-GB">
                <a:solidFill>
                  <a:srgbClr val="0033CC"/>
                </a:solidFill>
              </a:rPr>
              <a:t>(e) Groundwater Resource Estimation Committee (2015) has recommended the following norms:</a:t>
            </a:r>
            <a:r>
              <a:rPr lang="en-GB">
                <a:solidFill>
                  <a:srgbClr val="FFFF99"/>
                </a:solidFill>
              </a:rPr>
              <a:t>  	</a:t>
            </a:r>
            <a:r>
              <a:rPr lang="en-GB">
                <a:solidFill>
                  <a:srgbClr val="CCFFCC"/>
                </a:solidFill>
              </a:rPr>
              <a:t>	      </a:t>
            </a:r>
            <a:endParaRPr lang="en-US">
              <a:solidFill>
                <a:srgbClr val="CCFFCC"/>
              </a:solidFill>
            </a:endParaRPr>
          </a:p>
        </p:txBody>
      </p:sp>
      <p:graphicFrame>
        <p:nvGraphicFramePr>
          <p:cNvPr id="6146" name="Object 4"/>
          <p:cNvGraphicFramePr>
            <a:graphicFrameLocks noChangeAspect="1"/>
          </p:cNvGraphicFramePr>
          <p:nvPr/>
        </p:nvGraphicFramePr>
        <p:xfrm>
          <a:off x="228600" y="1447800"/>
          <a:ext cx="8750300" cy="4343400"/>
        </p:xfrm>
        <a:graphic>
          <a:graphicData uri="http://schemas.openxmlformats.org/presentationml/2006/ole">
            <p:oleObj spid="_x0000_s6146" name="Document" r:id="rId3" imgW="5748502" imgH="2908757" progId="Word.Document.12">
              <p:embed/>
            </p:oleObj>
          </a:graphicData>
        </a:graphic>
      </p:graphicFrame>
    </p:spTree>
  </p:cSld>
  <p:clrMapOvr>
    <a:masterClrMapping/>
  </p:clrMapOvr>
  <p:transition spd="med">
    <p:random/>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381000" y="304800"/>
            <a:ext cx="8458200" cy="366713"/>
          </a:xfrm>
          <a:prstGeom prst="rect">
            <a:avLst/>
          </a:prstGeom>
          <a:noFill/>
          <a:ln w="9525">
            <a:noFill/>
            <a:miter lim="800000"/>
            <a:headEnd/>
            <a:tailEnd/>
          </a:ln>
        </p:spPr>
        <p:txBody>
          <a:bodyPr>
            <a:spAutoFit/>
          </a:bodyPr>
          <a:lstStyle/>
          <a:p>
            <a:pPr marL="342900" indent="-342900"/>
            <a:r>
              <a:rPr lang="en-GB"/>
              <a:t>     </a:t>
            </a:r>
            <a:endParaRPr lang="en-US">
              <a:solidFill>
                <a:srgbClr val="FFFFCC"/>
              </a:solidFill>
            </a:endParaRPr>
          </a:p>
        </p:txBody>
      </p:sp>
      <p:sp>
        <p:nvSpPr>
          <p:cNvPr id="69635" name="Text Box 3"/>
          <p:cNvSpPr txBox="1">
            <a:spLocks noChangeArrowheads="1"/>
          </p:cNvSpPr>
          <p:nvPr/>
        </p:nvSpPr>
        <p:spPr bwMode="auto">
          <a:xfrm>
            <a:off x="304800" y="762000"/>
            <a:ext cx="8534400" cy="4894263"/>
          </a:xfrm>
          <a:prstGeom prst="rect">
            <a:avLst/>
          </a:prstGeom>
          <a:noFill/>
          <a:ln w="9525">
            <a:noFill/>
            <a:miter lim="800000"/>
            <a:headEnd/>
            <a:tailEnd/>
          </a:ln>
        </p:spPr>
        <p:txBody>
          <a:bodyPr>
            <a:spAutoFit/>
          </a:bodyPr>
          <a:lstStyle/>
          <a:p>
            <a:pPr marL="371475" indent="-371475">
              <a:defRPr/>
            </a:pPr>
            <a:endParaRPr lang="en-GB" dirty="0">
              <a:solidFill>
                <a:srgbClr val="CCFFCC"/>
              </a:solidFill>
            </a:endParaRPr>
          </a:p>
          <a:p>
            <a:pPr>
              <a:buFont typeface="Wingdings" pitchFamily="2" charset="2"/>
              <a:buChar char="v"/>
              <a:defRPr/>
            </a:pPr>
            <a:r>
              <a:rPr lang="en-GB" sz="2000" dirty="0">
                <a:solidFill>
                  <a:srgbClr val="FFFF99"/>
                </a:solidFill>
              </a:rPr>
              <a:t> The above norms take into consideration the type of soil in which the canal runs while computing seepage. </a:t>
            </a:r>
          </a:p>
          <a:p>
            <a:pPr>
              <a:buFont typeface="Wingdings" pitchFamily="2" charset="2"/>
              <a:buChar char="v"/>
              <a:defRPr/>
            </a:pPr>
            <a:endParaRPr lang="en-GB" sz="2000" dirty="0">
              <a:solidFill>
                <a:srgbClr val="FFFF99"/>
              </a:solidFill>
            </a:endParaRPr>
          </a:p>
          <a:p>
            <a:pPr>
              <a:buFont typeface="Wingdings" pitchFamily="2" charset="2"/>
              <a:buChar char="v"/>
              <a:defRPr/>
            </a:pPr>
            <a:r>
              <a:rPr lang="en-GB" sz="2000" dirty="0">
                <a:solidFill>
                  <a:srgbClr val="FFFF99"/>
                </a:solidFill>
              </a:rPr>
              <a:t> However, the actual seepage will also be controlled by the width of canal (B), depth of flow (D), hydraulic conductivity of the bed material (K) and depth to water table. </a:t>
            </a:r>
          </a:p>
          <a:p>
            <a:pPr>
              <a:buFont typeface="Wingdings" pitchFamily="2" charset="2"/>
              <a:buChar char="v"/>
              <a:defRPr/>
            </a:pPr>
            <a:endParaRPr lang="en-GB" sz="2000" dirty="0">
              <a:solidFill>
                <a:srgbClr val="FFFF99"/>
              </a:solidFill>
            </a:endParaRPr>
          </a:p>
          <a:p>
            <a:pPr>
              <a:buFont typeface="Wingdings" pitchFamily="2" charset="2"/>
              <a:buChar char="v"/>
              <a:defRPr/>
            </a:pPr>
            <a:r>
              <a:rPr lang="en-GB" sz="2000" dirty="0">
                <a:solidFill>
                  <a:srgbClr val="FFFF99"/>
                </a:solidFill>
              </a:rPr>
              <a:t> Knowing the values of B and D, the range of seepage losses (</a:t>
            </a:r>
            <a:r>
              <a:rPr lang="en-GB" sz="2000" dirty="0" err="1">
                <a:solidFill>
                  <a:srgbClr val="FFFF99"/>
                </a:solidFill>
              </a:rPr>
              <a:t>R</a:t>
            </a:r>
            <a:r>
              <a:rPr lang="en-GB" sz="2000" baseline="-25000" dirty="0" err="1">
                <a:solidFill>
                  <a:srgbClr val="FFFF99"/>
                </a:solidFill>
              </a:rPr>
              <a:t>c_max</a:t>
            </a:r>
            <a:r>
              <a:rPr lang="en-GB" sz="2000" dirty="0">
                <a:solidFill>
                  <a:srgbClr val="FFFF99"/>
                </a:solidFill>
              </a:rPr>
              <a:t> and </a:t>
            </a:r>
            <a:r>
              <a:rPr lang="en-GB" sz="2000" dirty="0" err="1">
                <a:solidFill>
                  <a:srgbClr val="FFFF99"/>
                </a:solidFill>
              </a:rPr>
              <a:t>R</a:t>
            </a:r>
            <a:r>
              <a:rPr lang="en-GB" sz="2000" baseline="-25000" dirty="0" err="1">
                <a:solidFill>
                  <a:srgbClr val="FFFF99"/>
                </a:solidFill>
              </a:rPr>
              <a:t>c_min</a:t>
            </a:r>
            <a:r>
              <a:rPr lang="en-GB" sz="2000" dirty="0">
                <a:solidFill>
                  <a:srgbClr val="FFFF99"/>
                </a:solidFill>
              </a:rPr>
              <a:t>) from the canal may be obtained as</a:t>
            </a:r>
          </a:p>
          <a:p>
            <a:pPr marL="371475" indent="-371475">
              <a:defRPr/>
            </a:pPr>
            <a:endParaRPr lang="en-GB" dirty="0">
              <a:solidFill>
                <a:srgbClr val="FFFF99"/>
              </a:solidFill>
            </a:endParaRPr>
          </a:p>
          <a:p>
            <a:pPr marL="371475" indent="-371475">
              <a:defRPr/>
            </a:pPr>
            <a:endParaRPr lang="en-GB" dirty="0">
              <a:solidFill>
                <a:srgbClr val="FFFF99"/>
              </a:solidFill>
            </a:endParaRPr>
          </a:p>
          <a:p>
            <a:pPr marL="371475" indent="-371475">
              <a:defRPr/>
            </a:pPr>
            <a:r>
              <a:rPr lang="en-GB" sz="2000" dirty="0">
                <a:solidFill>
                  <a:srgbClr val="FFFF99"/>
                </a:solidFill>
              </a:rPr>
              <a:t>	</a:t>
            </a:r>
            <a:r>
              <a:rPr lang="en-GB" sz="2000" dirty="0" err="1">
                <a:solidFill>
                  <a:srgbClr val="FFC000"/>
                </a:solidFill>
              </a:rPr>
              <a:t>R</a:t>
            </a:r>
            <a:r>
              <a:rPr lang="en-GB" sz="2000" baseline="-25000" dirty="0" err="1">
                <a:solidFill>
                  <a:srgbClr val="FFC000"/>
                </a:solidFill>
              </a:rPr>
              <a:t>c_max</a:t>
            </a:r>
            <a:r>
              <a:rPr lang="en-GB" sz="2000" dirty="0">
                <a:solidFill>
                  <a:srgbClr val="FFC000"/>
                </a:solidFill>
              </a:rPr>
              <a:t>  =  K (B + 2D)</a:t>
            </a:r>
            <a:r>
              <a:rPr lang="en-GB" sz="2000" dirty="0">
                <a:solidFill>
                  <a:srgbClr val="FFFF99"/>
                </a:solidFill>
              </a:rPr>
              <a:t>	</a:t>
            </a:r>
            <a:r>
              <a:rPr lang="en-GB" sz="2000" dirty="0">
                <a:solidFill>
                  <a:srgbClr val="99FFCC"/>
                </a:solidFill>
              </a:rPr>
              <a:t>(in case of deeper water table)</a:t>
            </a:r>
            <a:r>
              <a:rPr lang="en-GB" sz="2000" dirty="0">
                <a:solidFill>
                  <a:srgbClr val="FFFF99"/>
                </a:solidFill>
              </a:rPr>
              <a:t>	</a:t>
            </a:r>
          </a:p>
          <a:p>
            <a:pPr marL="371475" indent="-371475">
              <a:defRPr/>
            </a:pPr>
            <a:r>
              <a:rPr lang="en-GB" sz="2000" dirty="0">
                <a:solidFill>
                  <a:srgbClr val="FFFF99"/>
                </a:solidFill>
              </a:rPr>
              <a:t>		      </a:t>
            </a:r>
          </a:p>
          <a:p>
            <a:pPr marL="371475" indent="-371475">
              <a:defRPr/>
            </a:pPr>
            <a:r>
              <a:rPr lang="en-GB" sz="2000" dirty="0">
                <a:solidFill>
                  <a:srgbClr val="FFFF99"/>
                </a:solidFill>
              </a:rPr>
              <a:t>	</a:t>
            </a:r>
            <a:r>
              <a:rPr lang="en-GB" sz="2000" dirty="0" err="1">
                <a:solidFill>
                  <a:srgbClr val="FFC000"/>
                </a:solidFill>
              </a:rPr>
              <a:t>R</a:t>
            </a:r>
            <a:r>
              <a:rPr lang="en-GB" sz="2000" baseline="-25000" dirty="0" err="1">
                <a:solidFill>
                  <a:srgbClr val="FFC000"/>
                </a:solidFill>
              </a:rPr>
              <a:t>c_min</a:t>
            </a:r>
            <a:r>
              <a:rPr lang="en-GB" sz="2000" dirty="0">
                <a:solidFill>
                  <a:srgbClr val="FFC000"/>
                </a:solidFill>
              </a:rPr>
              <a:t>  =  K (B - 2D)</a:t>
            </a:r>
            <a:r>
              <a:rPr lang="en-GB" sz="2000" dirty="0">
                <a:solidFill>
                  <a:srgbClr val="FFFF99"/>
                </a:solidFill>
              </a:rPr>
              <a:t>	</a:t>
            </a:r>
            <a:r>
              <a:rPr lang="en-GB" sz="2000" dirty="0">
                <a:solidFill>
                  <a:srgbClr val="99FFCC"/>
                </a:solidFill>
              </a:rPr>
              <a:t>(in case of water table at the level of channel bed)</a:t>
            </a:r>
            <a:r>
              <a:rPr lang="en-GB" dirty="0">
                <a:solidFill>
                  <a:srgbClr val="CCFFCC"/>
                </a:solidFill>
              </a:rPr>
              <a:t>	      </a:t>
            </a:r>
            <a:endParaRPr lang="en-US" dirty="0">
              <a:solidFill>
                <a:srgbClr val="CCFFCC"/>
              </a:solidFill>
            </a:endParaRPr>
          </a:p>
        </p:txBody>
      </p:sp>
    </p:spTree>
  </p:cSld>
  <p:clrMapOvr>
    <a:masterClrMapping/>
  </p:clrMapOvr>
  <p:transition spd="med">
    <p:random/>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381000" y="304800"/>
            <a:ext cx="8458200" cy="366713"/>
          </a:xfrm>
          <a:prstGeom prst="rect">
            <a:avLst/>
          </a:prstGeom>
          <a:noFill/>
          <a:ln w="9525">
            <a:noFill/>
            <a:miter lim="800000"/>
            <a:headEnd/>
            <a:tailEnd/>
          </a:ln>
        </p:spPr>
        <p:txBody>
          <a:bodyPr>
            <a:spAutoFit/>
          </a:bodyPr>
          <a:lstStyle/>
          <a:p>
            <a:pPr marL="342900" indent="-342900"/>
            <a:r>
              <a:rPr lang="en-GB"/>
              <a:t>     </a:t>
            </a:r>
            <a:endParaRPr lang="en-US">
              <a:solidFill>
                <a:srgbClr val="FFFFCC"/>
              </a:solidFill>
            </a:endParaRPr>
          </a:p>
        </p:txBody>
      </p:sp>
      <p:sp>
        <p:nvSpPr>
          <p:cNvPr id="75779" name="Text Box 3"/>
          <p:cNvSpPr txBox="1">
            <a:spLocks noChangeArrowheads="1"/>
          </p:cNvSpPr>
          <p:nvPr/>
        </p:nvSpPr>
        <p:spPr bwMode="auto">
          <a:xfrm>
            <a:off x="304800" y="381000"/>
            <a:ext cx="8610600" cy="366713"/>
          </a:xfrm>
          <a:prstGeom prst="rect">
            <a:avLst/>
          </a:prstGeom>
          <a:noFill/>
          <a:ln w="9525">
            <a:noFill/>
            <a:miter lim="800000"/>
            <a:headEnd/>
            <a:tailEnd/>
          </a:ln>
        </p:spPr>
        <p:txBody>
          <a:bodyPr>
            <a:spAutoFit/>
          </a:bodyPr>
          <a:lstStyle/>
          <a:p>
            <a:pPr marL="371475" indent="-371475"/>
            <a:r>
              <a:rPr lang="en-GB">
                <a:solidFill>
                  <a:srgbClr val="CCFFCC"/>
                </a:solidFill>
              </a:rPr>
              <a:t>	      </a:t>
            </a:r>
            <a:endParaRPr lang="en-US">
              <a:solidFill>
                <a:srgbClr val="CCFFCC"/>
              </a:solidFill>
            </a:endParaRPr>
          </a:p>
        </p:txBody>
      </p:sp>
      <p:sp>
        <p:nvSpPr>
          <p:cNvPr id="75780" name="Text Box 4"/>
          <p:cNvSpPr txBox="1">
            <a:spLocks noChangeArrowheads="1"/>
          </p:cNvSpPr>
          <p:nvPr/>
        </p:nvSpPr>
        <p:spPr bwMode="auto">
          <a:xfrm>
            <a:off x="228600" y="533400"/>
            <a:ext cx="8763000" cy="5859463"/>
          </a:xfrm>
          <a:prstGeom prst="rect">
            <a:avLst/>
          </a:prstGeom>
          <a:noFill/>
          <a:ln w="9525">
            <a:noFill/>
            <a:miter lim="800000"/>
            <a:headEnd/>
            <a:tailEnd/>
          </a:ln>
        </p:spPr>
        <p:txBody>
          <a:bodyPr>
            <a:spAutoFit/>
          </a:bodyPr>
          <a:lstStyle/>
          <a:p>
            <a:r>
              <a:rPr lang="en-GB">
                <a:solidFill>
                  <a:schemeClr val="bg1"/>
                </a:solidFill>
              </a:rPr>
              <a:t>The various guidelines for estimating losses in the canal system, are only approximate. The seepage losses may best be estimated by conducting actual </a:t>
            </a:r>
          </a:p>
          <a:p>
            <a:r>
              <a:rPr lang="en-GB">
                <a:solidFill>
                  <a:schemeClr val="bg1"/>
                </a:solidFill>
              </a:rPr>
              <a:t>tests in the field. </a:t>
            </a:r>
          </a:p>
          <a:p>
            <a:endParaRPr lang="en-GB" b="1">
              <a:solidFill>
                <a:schemeClr val="bg1"/>
              </a:solidFill>
            </a:endParaRPr>
          </a:p>
          <a:p>
            <a:r>
              <a:rPr lang="en-GB" b="1">
                <a:solidFill>
                  <a:srgbClr val="00FFFF"/>
                </a:solidFill>
              </a:rPr>
              <a:t>Inflow ‑ outflow method</a:t>
            </a:r>
            <a:r>
              <a:rPr lang="en-GB">
                <a:solidFill>
                  <a:srgbClr val="CCFFCC"/>
                </a:solidFill>
              </a:rPr>
              <a:t>: In this method, the water that flows into and out of the section of canal, under study, is measured using current meter. The difference between the quantities of water flowing into and out of the canal reach is attributed to seepage. This method is advantageous when seepage losses are to be measured in long canal reaches with few diversions.</a:t>
            </a:r>
          </a:p>
          <a:p>
            <a:endParaRPr lang="en-GB" b="1">
              <a:solidFill>
                <a:srgbClr val="CCFFCC"/>
              </a:solidFill>
            </a:endParaRPr>
          </a:p>
          <a:p>
            <a:r>
              <a:rPr lang="en-GB" b="1">
                <a:solidFill>
                  <a:srgbClr val="00FFFF"/>
                </a:solidFill>
              </a:rPr>
              <a:t>Ponding method</a:t>
            </a:r>
            <a:r>
              <a:rPr lang="en-GB">
                <a:solidFill>
                  <a:srgbClr val="CCFFCC"/>
                </a:solidFill>
              </a:rPr>
              <a:t>: In this method, bunds are constructed in the canal at two locations, one upstream and the other downstream of the reach of canal with water filled in it. The total change in storage in the reach is measured over a period of time by measuring the rate of drop of water surface elevation in the canal reach. The ponding method provides an accurate means of measuring seepage losses and is especially suitable when they are small (e.g. in lined canals).</a:t>
            </a:r>
          </a:p>
          <a:p>
            <a:endParaRPr lang="en-GB">
              <a:solidFill>
                <a:srgbClr val="CCFFCC"/>
              </a:solidFill>
            </a:endParaRPr>
          </a:p>
          <a:p>
            <a:r>
              <a:rPr lang="en-GB" b="1">
                <a:solidFill>
                  <a:srgbClr val="00FFFF"/>
                </a:solidFill>
              </a:rPr>
              <a:t>Seepage meter method</a:t>
            </a:r>
            <a:r>
              <a:rPr lang="en-GB">
                <a:solidFill>
                  <a:srgbClr val="CCFFCC"/>
                </a:solidFill>
              </a:rPr>
              <a:t>: Seepage meters are suitable for measuring local seepage rates in canals or ponds and used only in unlined or earth‑lined canals. They are quickly and easily installed and give reasonably satisfactory results but it is difficult to obtain accurate results when seepage losses are low.</a:t>
            </a:r>
          </a:p>
        </p:txBody>
      </p:sp>
    </p:spTree>
  </p:cSld>
  <p:clrMapOvr>
    <a:masterClrMapping/>
  </p:clrMapOvr>
  <p:transition spd="med">
    <p:random/>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006600"/>
            </a:gs>
            <a:gs pos="100000">
              <a:schemeClr val="accent2"/>
            </a:gs>
          </a:gsLst>
          <a:lin ang="2700000" scaled="1"/>
        </a:gradFill>
        <a:effectLst/>
      </p:bgPr>
    </p:bg>
    <p:spTree>
      <p:nvGrpSpPr>
        <p:cNvPr id="1" name=""/>
        <p:cNvGrpSpPr/>
        <p:nvPr/>
      </p:nvGrpSpPr>
      <p:grpSpPr>
        <a:xfrm>
          <a:off x="0" y="0"/>
          <a:ext cx="0" cy="0"/>
          <a:chOff x="0" y="0"/>
          <a:chExt cx="0" cy="0"/>
        </a:xfrm>
      </p:grpSpPr>
      <p:pic>
        <p:nvPicPr>
          <p:cNvPr id="76802" name="Picture 4" descr="Seepage_Meter1"/>
          <p:cNvPicPr>
            <a:picLocks noChangeAspect="1" noChangeArrowheads="1"/>
          </p:cNvPicPr>
          <p:nvPr/>
        </p:nvPicPr>
        <p:blipFill>
          <a:blip r:embed="rId2" cstate="print"/>
          <a:srcRect/>
          <a:stretch>
            <a:fillRect/>
          </a:stretch>
        </p:blipFill>
        <p:spPr bwMode="auto">
          <a:xfrm>
            <a:off x="2209800" y="381000"/>
            <a:ext cx="4762500" cy="5562600"/>
          </a:xfrm>
          <a:prstGeom prst="rect">
            <a:avLst/>
          </a:prstGeom>
          <a:noFill/>
          <a:ln w="9525">
            <a:noFill/>
            <a:miter lim="800000"/>
            <a:headEnd/>
            <a:tailEnd/>
          </a:ln>
        </p:spPr>
      </p:pic>
      <p:sp>
        <p:nvSpPr>
          <p:cNvPr id="76803" name="Text Box 5"/>
          <p:cNvSpPr txBox="1">
            <a:spLocks noChangeArrowheads="1"/>
          </p:cNvSpPr>
          <p:nvPr/>
        </p:nvSpPr>
        <p:spPr bwMode="auto">
          <a:xfrm>
            <a:off x="2286000" y="6248400"/>
            <a:ext cx="4953000" cy="366713"/>
          </a:xfrm>
          <a:prstGeom prst="rect">
            <a:avLst/>
          </a:prstGeom>
          <a:noFill/>
          <a:ln w="9525">
            <a:noFill/>
            <a:miter lim="800000"/>
            <a:headEnd/>
            <a:tailEnd/>
          </a:ln>
        </p:spPr>
        <p:txBody>
          <a:bodyPr>
            <a:spAutoFit/>
          </a:bodyPr>
          <a:lstStyle/>
          <a:p>
            <a:pPr>
              <a:spcBef>
                <a:spcPct val="50000"/>
              </a:spcBef>
            </a:pPr>
            <a:r>
              <a:rPr lang="en-US">
                <a:solidFill>
                  <a:srgbClr val="FFCCFF"/>
                </a:solidFill>
              </a:rPr>
              <a:t>Seepage meter with submerged plastic bag</a:t>
            </a:r>
          </a:p>
        </p:txBody>
      </p:sp>
    </p:spTree>
  </p:cSld>
  <p:clrMapOvr>
    <a:masterClrMapping/>
  </p:clrMapOvr>
  <p:transition spd="med">
    <p:random/>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663300"/>
            </a:gs>
            <a:gs pos="100000">
              <a:schemeClr val="accent2"/>
            </a:gs>
          </a:gsLst>
          <a:lin ang="5400000" scaled="1"/>
        </a:gradFill>
        <a:effectLst/>
      </p:bgPr>
    </p:bg>
    <p:spTree>
      <p:nvGrpSpPr>
        <p:cNvPr id="1" name=""/>
        <p:cNvGrpSpPr/>
        <p:nvPr/>
      </p:nvGrpSpPr>
      <p:grpSpPr>
        <a:xfrm>
          <a:off x="0" y="0"/>
          <a:ext cx="0" cy="0"/>
          <a:chOff x="0" y="0"/>
          <a:chExt cx="0" cy="0"/>
        </a:xfrm>
      </p:grpSpPr>
      <p:pic>
        <p:nvPicPr>
          <p:cNvPr id="77826" name="Picture 3"/>
          <p:cNvPicPr>
            <a:picLocks noChangeAspect="1" noChangeArrowheads="1"/>
          </p:cNvPicPr>
          <p:nvPr/>
        </p:nvPicPr>
        <p:blipFill>
          <a:blip r:embed="rId2" cstate="print"/>
          <a:srcRect/>
          <a:stretch>
            <a:fillRect/>
          </a:stretch>
        </p:blipFill>
        <p:spPr bwMode="auto">
          <a:xfrm>
            <a:off x="1524000" y="1066800"/>
            <a:ext cx="6324600" cy="4264025"/>
          </a:xfrm>
          <a:prstGeom prst="rect">
            <a:avLst/>
          </a:prstGeom>
          <a:noFill/>
          <a:ln w="9525">
            <a:noFill/>
            <a:miter lim="800000"/>
            <a:headEnd/>
            <a:tailEnd/>
          </a:ln>
        </p:spPr>
      </p:pic>
      <p:sp>
        <p:nvSpPr>
          <p:cNvPr id="77827" name="TextBox 4"/>
          <p:cNvSpPr txBox="1">
            <a:spLocks noChangeArrowheads="1"/>
          </p:cNvSpPr>
          <p:nvPr/>
        </p:nvSpPr>
        <p:spPr bwMode="auto">
          <a:xfrm>
            <a:off x="2209800" y="5791200"/>
            <a:ext cx="5105400" cy="381000"/>
          </a:xfrm>
          <a:prstGeom prst="rect">
            <a:avLst/>
          </a:prstGeom>
          <a:noFill/>
          <a:ln w="9525">
            <a:noFill/>
            <a:miter lim="800000"/>
            <a:headEnd/>
            <a:tailEnd/>
          </a:ln>
        </p:spPr>
        <p:txBody>
          <a:bodyPr>
            <a:spAutoFit/>
          </a:bodyPr>
          <a:lstStyle/>
          <a:p>
            <a:r>
              <a:rPr lang="en-US">
                <a:solidFill>
                  <a:srgbClr val="FFCCFF"/>
                </a:solidFill>
              </a:rPr>
              <a:t>Falling-head seepage meter in a canal (USDA)</a:t>
            </a:r>
            <a:endParaRPr lang="en-IN">
              <a:solidFill>
                <a:srgbClr val="FFCCFF"/>
              </a:solidFill>
            </a:endParaRPr>
          </a:p>
        </p:txBody>
      </p:sp>
    </p:spTree>
  </p:cSld>
  <p:clrMapOvr>
    <a:masterClrMapping/>
  </p:clrMapOvr>
  <p:transition spd="med">
    <p:random/>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CC0066"/>
            </a:gs>
            <a:gs pos="100000">
              <a:schemeClr val="accent2"/>
            </a:gs>
          </a:gsLst>
          <a:path path="rect">
            <a:fillToRect r="100000" b="100000"/>
          </a:path>
        </a:gradFill>
        <a:effectLst/>
      </p:bgPr>
    </p:bg>
    <p:spTree>
      <p:nvGrpSpPr>
        <p:cNvPr id="1" name=""/>
        <p:cNvGrpSpPr/>
        <p:nvPr/>
      </p:nvGrpSpPr>
      <p:grpSpPr>
        <a:xfrm>
          <a:off x="0" y="0"/>
          <a:ext cx="0" cy="0"/>
          <a:chOff x="0" y="0"/>
          <a:chExt cx="0" cy="0"/>
        </a:xfrm>
      </p:grpSpPr>
      <p:pic>
        <p:nvPicPr>
          <p:cNvPr id="78850" name="Picture 4" descr="Seepage_Meter2-1"/>
          <p:cNvPicPr>
            <a:picLocks noChangeAspect="1" noChangeArrowheads="1"/>
          </p:cNvPicPr>
          <p:nvPr/>
        </p:nvPicPr>
        <p:blipFill>
          <a:blip r:embed="rId2" cstate="print"/>
          <a:srcRect/>
          <a:stretch>
            <a:fillRect/>
          </a:stretch>
        </p:blipFill>
        <p:spPr bwMode="auto">
          <a:xfrm>
            <a:off x="2325688" y="195263"/>
            <a:ext cx="4492625" cy="6467475"/>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9933FF"/>
            </a:gs>
            <a:gs pos="100000">
              <a:srgbClr val="0033CC"/>
            </a:gs>
          </a:gsLst>
          <a:lin ang="5400000" scaled="1"/>
        </a:gradFill>
        <a:effectLst/>
      </p:bgPr>
    </p:bg>
    <p:spTree>
      <p:nvGrpSpPr>
        <p:cNvPr id="1" name=""/>
        <p:cNvGrpSpPr/>
        <p:nvPr/>
      </p:nvGrpSpPr>
      <p:grpSpPr>
        <a:xfrm>
          <a:off x="0" y="0"/>
          <a:ext cx="0" cy="0"/>
          <a:chOff x="0" y="0"/>
          <a:chExt cx="0" cy="0"/>
        </a:xfrm>
      </p:grpSpPr>
      <p:pic>
        <p:nvPicPr>
          <p:cNvPr id="79874" name="Picture 4" descr="Seepage_Meter2-2"/>
          <p:cNvPicPr>
            <a:picLocks noChangeAspect="1" noChangeArrowheads="1"/>
          </p:cNvPicPr>
          <p:nvPr/>
        </p:nvPicPr>
        <p:blipFill>
          <a:blip r:embed="rId2" cstate="print"/>
          <a:srcRect/>
          <a:stretch>
            <a:fillRect/>
          </a:stretch>
        </p:blipFill>
        <p:spPr bwMode="auto">
          <a:xfrm>
            <a:off x="990600" y="1401763"/>
            <a:ext cx="7086600" cy="4011612"/>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80898" name="Text Box 2"/>
          <p:cNvSpPr txBox="1">
            <a:spLocks noChangeArrowheads="1"/>
          </p:cNvSpPr>
          <p:nvPr/>
        </p:nvSpPr>
        <p:spPr bwMode="auto">
          <a:xfrm>
            <a:off x="381000" y="304800"/>
            <a:ext cx="8458200" cy="366713"/>
          </a:xfrm>
          <a:prstGeom prst="rect">
            <a:avLst/>
          </a:prstGeom>
          <a:noFill/>
          <a:ln w="9525">
            <a:noFill/>
            <a:miter lim="800000"/>
            <a:headEnd/>
            <a:tailEnd/>
          </a:ln>
        </p:spPr>
        <p:txBody>
          <a:bodyPr>
            <a:spAutoFit/>
          </a:bodyPr>
          <a:lstStyle/>
          <a:p>
            <a:pPr marL="342900" indent="-342900"/>
            <a:r>
              <a:rPr lang="en-GB"/>
              <a:t>     </a:t>
            </a:r>
            <a:endParaRPr lang="en-US">
              <a:solidFill>
                <a:srgbClr val="FFFFCC"/>
              </a:solidFill>
            </a:endParaRPr>
          </a:p>
        </p:txBody>
      </p:sp>
      <p:sp>
        <p:nvSpPr>
          <p:cNvPr id="80899" name="Text Box 3"/>
          <p:cNvSpPr txBox="1">
            <a:spLocks noChangeArrowheads="1"/>
          </p:cNvSpPr>
          <p:nvPr/>
        </p:nvSpPr>
        <p:spPr bwMode="auto">
          <a:xfrm>
            <a:off x="304800" y="381000"/>
            <a:ext cx="8610600" cy="366713"/>
          </a:xfrm>
          <a:prstGeom prst="rect">
            <a:avLst/>
          </a:prstGeom>
          <a:noFill/>
          <a:ln w="9525">
            <a:noFill/>
            <a:miter lim="800000"/>
            <a:headEnd/>
            <a:tailEnd/>
          </a:ln>
        </p:spPr>
        <p:txBody>
          <a:bodyPr>
            <a:spAutoFit/>
          </a:bodyPr>
          <a:lstStyle/>
          <a:p>
            <a:pPr marL="371475" indent="-371475"/>
            <a:r>
              <a:rPr lang="en-GB">
                <a:solidFill>
                  <a:srgbClr val="CCFFCC"/>
                </a:solidFill>
              </a:rPr>
              <a:t>	      </a:t>
            </a:r>
            <a:endParaRPr lang="en-US">
              <a:solidFill>
                <a:srgbClr val="CCFFCC"/>
              </a:solidFill>
            </a:endParaRPr>
          </a:p>
        </p:txBody>
      </p:sp>
      <p:sp>
        <p:nvSpPr>
          <p:cNvPr id="80900" name="Text Box 5"/>
          <p:cNvSpPr txBox="1">
            <a:spLocks noChangeArrowheads="1"/>
          </p:cNvSpPr>
          <p:nvPr/>
        </p:nvSpPr>
        <p:spPr bwMode="auto">
          <a:xfrm>
            <a:off x="304800" y="1905000"/>
            <a:ext cx="8382000" cy="3013075"/>
          </a:xfrm>
          <a:prstGeom prst="rect">
            <a:avLst/>
          </a:prstGeom>
          <a:noFill/>
          <a:ln w="9525">
            <a:noFill/>
            <a:miter lim="800000"/>
            <a:headEnd/>
            <a:tailEnd/>
          </a:ln>
        </p:spPr>
        <p:txBody>
          <a:bodyPr>
            <a:spAutoFit/>
          </a:bodyPr>
          <a:lstStyle/>
          <a:p>
            <a:pPr marL="457200" indent="-457200">
              <a:spcBef>
                <a:spcPct val="50000"/>
              </a:spcBef>
              <a:buFont typeface="Wingdings" pitchFamily="2" charset="2"/>
              <a:buChar char="v"/>
            </a:pPr>
            <a:r>
              <a:rPr lang="en-GB" sz="2400">
                <a:solidFill>
                  <a:srgbClr val="66FF33"/>
                </a:solidFill>
              </a:rPr>
              <a:t>The total losses from the canal system generally consist of the evaporation losses (E</a:t>
            </a:r>
            <a:r>
              <a:rPr lang="en-GB" sz="2400" baseline="-25000">
                <a:solidFill>
                  <a:srgbClr val="66FF33"/>
                </a:solidFill>
              </a:rPr>
              <a:t>c</a:t>
            </a:r>
            <a:r>
              <a:rPr lang="en-GB" sz="2400">
                <a:solidFill>
                  <a:srgbClr val="66FF33"/>
                </a:solidFill>
              </a:rPr>
              <a:t>) and the seepage losses (R</a:t>
            </a:r>
            <a:r>
              <a:rPr lang="en-GB" sz="2400" baseline="-25000">
                <a:solidFill>
                  <a:srgbClr val="66FF33"/>
                </a:solidFill>
              </a:rPr>
              <a:t>c</a:t>
            </a:r>
            <a:r>
              <a:rPr lang="en-GB" sz="2400">
                <a:solidFill>
                  <a:srgbClr val="66FF33"/>
                </a:solidFill>
              </a:rPr>
              <a:t>). </a:t>
            </a:r>
          </a:p>
          <a:p>
            <a:pPr marL="457200" indent="-457200">
              <a:spcBef>
                <a:spcPct val="50000"/>
              </a:spcBef>
              <a:buFont typeface="Wingdings" pitchFamily="2" charset="2"/>
              <a:buChar char="v"/>
            </a:pPr>
            <a:endParaRPr lang="en-GB" sz="2400">
              <a:solidFill>
                <a:srgbClr val="66FF33"/>
              </a:solidFill>
            </a:endParaRPr>
          </a:p>
          <a:p>
            <a:pPr marL="457200" indent="-457200">
              <a:spcBef>
                <a:spcPct val="50000"/>
              </a:spcBef>
              <a:buFont typeface="Wingdings" pitchFamily="2" charset="2"/>
              <a:buChar char="v"/>
            </a:pPr>
            <a:r>
              <a:rPr lang="en-GB" sz="2400">
                <a:solidFill>
                  <a:srgbClr val="66FF33"/>
                </a:solidFill>
              </a:rPr>
              <a:t>The evaporation losses are generally 10 to 15 percent of the total losses. Thus, the R</a:t>
            </a:r>
            <a:r>
              <a:rPr lang="en-GB" sz="2400" baseline="-25000">
                <a:solidFill>
                  <a:srgbClr val="66FF33"/>
                </a:solidFill>
              </a:rPr>
              <a:t>c</a:t>
            </a:r>
            <a:r>
              <a:rPr lang="en-GB" sz="2400">
                <a:solidFill>
                  <a:srgbClr val="66FF33"/>
                </a:solidFill>
              </a:rPr>
              <a:t> value is 85 to 90 percent of the losses from the canal system.</a:t>
            </a:r>
            <a:endParaRPr lang="en-US" sz="2400">
              <a:solidFill>
                <a:srgbClr val="66FF33"/>
              </a:solidFill>
            </a:endParaRPr>
          </a:p>
        </p:txBody>
      </p:sp>
    </p:spTree>
  </p:cSld>
  <p:clrMapOvr>
    <a:masterClrMapping/>
  </p:clrMapOvr>
  <p:transition spd="med">
    <p:random/>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bg>
      <p:bgPr shadeToTitle="1">
        <a:gradFill rotWithShape="0">
          <a:gsLst>
            <a:gs pos="0">
              <a:srgbClr val="CCFFFF"/>
            </a:gs>
            <a:gs pos="100000">
              <a:srgbClr val="FEE7F2"/>
            </a:gs>
          </a:gsLst>
          <a:path path="shape">
            <a:fillToRect l="50000" t="50000" r="50000" b="50000"/>
          </a:path>
        </a:gradFill>
        <a:effectLst/>
      </p:bgPr>
    </p:bg>
    <p:spTree>
      <p:nvGrpSpPr>
        <p:cNvPr id="1" name=""/>
        <p:cNvGrpSpPr/>
        <p:nvPr/>
      </p:nvGrpSpPr>
      <p:grpSpPr>
        <a:xfrm>
          <a:off x="0" y="0"/>
          <a:ext cx="0" cy="0"/>
          <a:chOff x="0" y="0"/>
          <a:chExt cx="0" cy="0"/>
        </a:xfrm>
      </p:grpSpPr>
      <p:sp>
        <p:nvSpPr>
          <p:cNvPr id="81922" name="Text Box 4"/>
          <p:cNvSpPr txBox="1">
            <a:spLocks noChangeArrowheads="1"/>
          </p:cNvSpPr>
          <p:nvPr/>
        </p:nvSpPr>
        <p:spPr bwMode="auto">
          <a:xfrm>
            <a:off x="457200" y="457200"/>
            <a:ext cx="8153400" cy="5883275"/>
          </a:xfrm>
          <a:prstGeom prst="rect">
            <a:avLst/>
          </a:prstGeom>
          <a:noFill/>
          <a:ln w="9525">
            <a:noFill/>
            <a:miter lim="800000"/>
            <a:headEnd/>
            <a:tailEnd/>
          </a:ln>
        </p:spPr>
        <p:txBody>
          <a:bodyPr>
            <a:spAutoFit/>
          </a:bodyPr>
          <a:lstStyle/>
          <a:p>
            <a:pPr marL="457200" indent="-457200"/>
            <a:r>
              <a:rPr lang="en-GB" sz="2400" b="1"/>
              <a:t>3. </a:t>
            </a:r>
            <a:r>
              <a:rPr lang="en-GB" sz="2400" b="1" u="sng"/>
              <a:t>Recharge from Field Irrigation</a:t>
            </a:r>
            <a:r>
              <a:rPr lang="en-GB" sz="2400" b="1"/>
              <a:t> (R</a:t>
            </a:r>
            <a:r>
              <a:rPr lang="en-GB" sz="2400" b="1" baseline="-25000"/>
              <a:t>i</a:t>
            </a:r>
            <a:r>
              <a:rPr lang="en-GB" sz="2400" b="1"/>
              <a:t>)</a:t>
            </a:r>
            <a:r>
              <a:rPr lang="en-GB"/>
              <a:t> </a:t>
            </a:r>
          </a:p>
          <a:p>
            <a:pPr marL="457200" indent="-457200"/>
            <a:endParaRPr lang="en-GB"/>
          </a:p>
          <a:p>
            <a:pPr marL="457200" indent="-457200"/>
            <a:endParaRPr lang="en-GB"/>
          </a:p>
          <a:p>
            <a:pPr marL="457200" indent="-457200">
              <a:buFont typeface="Wingdings" pitchFamily="2" charset="2"/>
              <a:buChar char="Ø"/>
            </a:pPr>
            <a:r>
              <a:rPr lang="en-GB" sz="2000">
                <a:solidFill>
                  <a:srgbClr val="0000FF"/>
                </a:solidFill>
              </a:rPr>
              <a:t>Water requirements of crops are met, in parts, by rainfall, contribution of moisture from the soil profile, and applied irrigation water. </a:t>
            </a:r>
          </a:p>
          <a:p>
            <a:pPr marL="457200" indent="-457200">
              <a:buFont typeface="Wingdings" pitchFamily="2" charset="2"/>
              <a:buChar char="Ø"/>
            </a:pPr>
            <a:endParaRPr lang="en-GB" sz="2000">
              <a:solidFill>
                <a:srgbClr val="0000FF"/>
              </a:solidFill>
            </a:endParaRPr>
          </a:p>
          <a:p>
            <a:pPr marL="457200" indent="-457200">
              <a:buFont typeface="Wingdings" pitchFamily="2" charset="2"/>
              <a:buChar char="Ø"/>
            </a:pPr>
            <a:r>
              <a:rPr lang="en-GB" sz="2000">
                <a:solidFill>
                  <a:srgbClr val="009900"/>
                </a:solidFill>
              </a:rPr>
              <a:t>A part of the water applied to irrigated field crops is lost in consumptive use and the balance infiltrates to recharge the groundwater. The process of re‑entry of a part of the water used for irrigation is called return flow.</a:t>
            </a:r>
          </a:p>
          <a:p>
            <a:pPr marL="457200" indent="-457200">
              <a:buFont typeface="Wingdings" pitchFamily="2" charset="2"/>
              <a:buChar char="Ø"/>
            </a:pPr>
            <a:endParaRPr lang="en-GB" sz="2000">
              <a:solidFill>
                <a:srgbClr val="009900"/>
              </a:solidFill>
            </a:endParaRPr>
          </a:p>
          <a:p>
            <a:pPr marL="457200" indent="-457200">
              <a:buFont typeface="Wingdings" pitchFamily="2" charset="2"/>
              <a:buChar char="Ø"/>
            </a:pPr>
            <a:r>
              <a:rPr lang="en-GB" sz="2000">
                <a:solidFill>
                  <a:srgbClr val="CC3300"/>
                </a:solidFill>
              </a:rPr>
              <a:t>For a correct assessment of the quantum of recharge by applied irrigation, studies are required to be carried out on experimental plots under different crops in different seasonal conditions. </a:t>
            </a:r>
          </a:p>
          <a:p>
            <a:pPr marL="457200" indent="-457200">
              <a:buFont typeface="Wingdings" pitchFamily="2" charset="2"/>
              <a:buChar char="Ø"/>
            </a:pPr>
            <a:endParaRPr lang="en-GB" sz="2000">
              <a:solidFill>
                <a:srgbClr val="CC3300"/>
              </a:solidFill>
            </a:endParaRPr>
          </a:p>
          <a:p>
            <a:pPr marL="457200" indent="-457200">
              <a:buFont typeface="Wingdings" pitchFamily="2" charset="2"/>
              <a:buChar char="Ø"/>
            </a:pPr>
            <a:r>
              <a:rPr lang="en-GB" sz="2000">
                <a:solidFill>
                  <a:srgbClr val="996633"/>
                </a:solidFill>
              </a:rPr>
              <a:t>The method of estimation comprises application of the water balance equation involving input and output of water in experimental fields. </a:t>
            </a:r>
            <a:endParaRPr lang="en-US" sz="2000">
              <a:solidFill>
                <a:srgbClr val="996633"/>
              </a:solidFill>
            </a:endParaRPr>
          </a:p>
        </p:txBody>
      </p:sp>
    </p:spTree>
  </p:cSld>
  <p:clrMapOvr>
    <a:masterClrMapping/>
  </p:clrMapOvr>
  <p:transition spd="med">
    <p:random/>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bg>
      <p:bgPr shadeToTitle="1">
        <a:gradFill rotWithShape="0">
          <a:gsLst>
            <a:gs pos="0">
              <a:srgbClr val="CCFFFF"/>
            </a:gs>
            <a:gs pos="100000">
              <a:srgbClr val="FEE7F2"/>
            </a:gs>
          </a:gsLst>
          <a:path path="shape">
            <a:fillToRect l="50000" t="50000" r="50000" b="50000"/>
          </a:path>
        </a:gradFill>
        <a:effectLst/>
      </p:bgPr>
    </p:bg>
    <p:spTree>
      <p:nvGrpSpPr>
        <p:cNvPr id="1" name=""/>
        <p:cNvGrpSpPr/>
        <p:nvPr/>
      </p:nvGrpSpPr>
      <p:grpSpPr>
        <a:xfrm>
          <a:off x="0" y="0"/>
          <a:ext cx="0" cy="0"/>
          <a:chOff x="0" y="0"/>
          <a:chExt cx="0" cy="0"/>
        </a:xfrm>
      </p:grpSpPr>
      <p:sp>
        <p:nvSpPr>
          <p:cNvPr id="82946" name="Text Box 2"/>
          <p:cNvSpPr txBox="1">
            <a:spLocks noChangeArrowheads="1"/>
          </p:cNvSpPr>
          <p:nvPr/>
        </p:nvSpPr>
        <p:spPr bwMode="auto">
          <a:xfrm>
            <a:off x="381000" y="533400"/>
            <a:ext cx="8382000" cy="5889625"/>
          </a:xfrm>
          <a:prstGeom prst="rect">
            <a:avLst/>
          </a:prstGeom>
          <a:noFill/>
          <a:ln w="9525">
            <a:noFill/>
            <a:miter lim="800000"/>
            <a:headEnd/>
            <a:tailEnd/>
          </a:ln>
        </p:spPr>
        <p:txBody>
          <a:bodyPr>
            <a:spAutoFit/>
          </a:bodyPr>
          <a:lstStyle/>
          <a:p>
            <a:pPr marL="457200" indent="-457200"/>
            <a:r>
              <a:rPr lang="en-US" sz="2000" b="1">
                <a:solidFill>
                  <a:srgbClr val="008000"/>
                </a:solidFill>
              </a:rPr>
              <a:t>Drum-Culture Method</a:t>
            </a:r>
          </a:p>
          <a:p>
            <a:pPr marL="457200" indent="-457200"/>
            <a:endParaRPr lang="en-US"/>
          </a:p>
          <a:p>
            <a:pPr marL="457200" indent="-457200"/>
            <a:r>
              <a:rPr lang="en-US"/>
              <a:t>	In the drum-culture method, paddy crop is raised under controlled conditions in drums of standard size, in representative paddy plots. </a:t>
            </a:r>
          </a:p>
          <a:p>
            <a:pPr marL="457200" indent="-457200"/>
            <a:endParaRPr lang="en-US"/>
          </a:p>
          <a:p>
            <a:pPr marL="457200" indent="-457200"/>
            <a:r>
              <a:rPr lang="en-US">
                <a:solidFill>
                  <a:schemeClr val="accent2"/>
                </a:solidFill>
              </a:rPr>
              <a:t>	Drums of size 0.9 X 0.9 X 1.0 m dimension have been widely used. Two drums, one with bottom open and other with bottom closed are sunk into the plot to a depth of 75 cm. Both are filled with same soil to field level. </a:t>
            </a:r>
          </a:p>
          <a:p>
            <a:pPr marL="457200" indent="-457200"/>
            <a:endParaRPr lang="en-US">
              <a:solidFill>
                <a:schemeClr val="accent2"/>
              </a:solidFill>
            </a:endParaRPr>
          </a:p>
          <a:p>
            <a:pPr marL="457200" indent="-457200"/>
            <a:r>
              <a:rPr lang="en-US"/>
              <a:t>	Within the open-ended drum, all agricultural operations are carried out as in the surrounding plot. The heights of the water columns in the drums are maintained equal to that outside. </a:t>
            </a:r>
          </a:p>
          <a:p>
            <a:pPr marL="457200" indent="-457200"/>
            <a:endParaRPr lang="en-US"/>
          </a:p>
          <a:p>
            <a:pPr marL="457200" indent="-457200"/>
            <a:r>
              <a:rPr lang="en-US">
                <a:solidFill>
                  <a:schemeClr val="accent2"/>
                </a:solidFill>
              </a:rPr>
              <a:t>	Water levels in the drums are observed twice a day, with the help of gauges, to determine the water consumed. Rainfall and evaporation data are also recorded in the nearby hydrometeorological station.</a:t>
            </a:r>
          </a:p>
          <a:p>
            <a:pPr marL="457200" indent="-457200"/>
            <a:endParaRPr lang="en-US">
              <a:solidFill>
                <a:schemeClr val="accent2"/>
              </a:solidFill>
            </a:endParaRPr>
          </a:p>
          <a:p>
            <a:pPr marL="457200" indent="-457200"/>
            <a:r>
              <a:rPr lang="en-US"/>
              <a:t>	The water loss from the drum with closed bottom gives the consumptive use, while that from the drum with open bottom gives the consumptive use plus percolation. The difference in values of the water applied in the two drums gives the percolation.</a:t>
            </a:r>
          </a:p>
        </p:txBody>
      </p:sp>
    </p:spTree>
  </p:cSld>
  <p:clrMapOvr>
    <a:masterClrMapping/>
  </p:clrMapOvr>
  <p:transition spd="med">
    <p:random/>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0033CC"/>
            </a:gs>
            <a:gs pos="100000">
              <a:schemeClr val="hlink"/>
            </a:gs>
          </a:gsLst>
          <a:lin ang="5400000" scaled="1"/>
        </a:gradFill>
        <a:effectLst/>
      </p:bgPr>
    </p:bg>
    <p:spTree>
      <p:nvGrpSpPr>
        <p:cNvPr id="1" name=""/>
        <p:cNvGrpSpPr/>
        <p:nvPr/>
      </p:nvGrpSpPr>
      <p:grpSpPr>
        <a:xfrm>
          <a:off x="0" y="0"/>
          <a:ext cx="0" cy="0"/>
          <a:chOff x="0" y="0"/>
          <a:chExt cx="0" cy="0"/>
        </a:xfrm>
      </p:grpSpPr>
      <p:pic>
        <p:nvPicPr>
          <p:cNvPr id="83970" name="Picture 3" descr="Drum_Culture"/>
          <p:cNvPicPr>
            <a:picLocks noChangeAspect="1" noChangeArrowheads="1"/>
          </p:cNvPicPr>
          <p:nvPr/>
        </p:nvPicPr>
        <p:blipFill>
          <a:blip r:embed="rId2" cstate="print"/>
          <a:srcRect/>
          <a:stretch>
            <a:fillRect/>
          </a:stretch>
        </p:blipFill>
        <p:spPr bwMode="auto">
          <a:xfrm>
            <a:off x="2447925" y="838200"/>
            <a:ext cx="4311650" cy="5257800"/>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bg>
      <p:bgPr shadeToTitle="1">
        <a:gradFill rotWithShape="0">
          <a:gsLst>
            <a:gs pos="0">
              <a:srgbClr val="CCFFFF"/>
            </a:gs>
            <a:gs pos="100000">
              <a:srgbClr val="FEE7F2"/>
            </a:gs>
          </a:gsLst>
          <a:path path="shape">
            <a:fillToRect l="50000" t="50000" r="50000" b="50000"/>
          </a:path>
        </a:gradFill>
        <a:effectLst/>
      </p:bgPr>
    </p:bg>
    <p:spTree>
      <p:nvGrpSpPr>
        <p:cNvPr id="1" name=""/>
        <p:cNvGrpSpPr/>
        <p:nvPr/>
      </p:nvGrpSpPr>
      <p:grpSpPr>
        <a:xfrm>
          <a:off x="0" y="0"/>
          <a:ext cx="0" cy="0"/>
          <a:chOff x="0" y="0"/>
          <a:chExt cx="0" cy="0"/>
        </a:xfrm>
      </p:grpSpPr>
      <p:sp>
        <p:nvSpPr>
          <p:cNvPr id="79874" name="Text Box 2"/>
          <p:cNvSpPr txBox="1">
            <a:spLocks noChangeArrowheads="1"/>
          </p:cNvSpPr>
          <p:nvPr/>
        </p:nvSpPr>
        <p:spPr bwMode="auto">
          <a:xfrm>
            <a:off x="228600" y="228600"/>
            <a:ext cx="8686800" cy="6494463"/>
          </a:xfrm>
          <a:prstGeom prst="rect">
            <a:avLst/>
          </a:prstGeom>
          <a:noFill/>
          <a:ln w="9525">
            <a:noFill/>
            <a:miter lim="800000"/>
            <a:headEnd/>
            <a:tailEnd/>
          </a:ln>
        </p:spPr>
        <p:txBody>
          <a:bodyPr>
            <a:spAutoFit/>
          </a:bodyPr>
          <a:lstStyle/>
          <a:p>
            <a:pPr marL="182563" indent="-182563">
              <a:defRPr/>
            </a:pPr>
            <a:r>
              <a:rPr lang="en-GB" dirty="0">
                <a:solidFill>
                  <a:srgbClr val="009900"/>
                </a:solidFill>
              </a:rPr>
              <a:t>   </a:t>
            </a:r>
            <a:r>
              <a:rPr lang="en-GB" sz="1600" dirty="0">
                <a:solidFill>
                  <a:srgbClr val="0000FF"/>
                </a:solidFill>
              </a:rPr>
              <a:t>The recharge due to irrigation return flow may also be estimated, based  on the source of irrigation (groundwater or surface water), the type of crop (paddy, non-paddy) and the depth of water table below ground surface, using the norms provided by Groundwater Resource Estimation Committee (2015), as given below (as percentage of water application):</a:t>
            </a:r>
          </a:p>
          <a:p>
            <a:pPr marL="457200" indent="-457200">
              <a:defRPr/>
            </a:pPr>
            <a:endParaRPr lang="en-GB" u="sng" dirty="0">
              <a:solidFill>
                <a:srgbClr val="009900"/>
              </a:solidFill>
            </a:endParaRPr>
          </a:p>
          <a:p>
            <a:pPr marL="457200" indent="-457200">
              <a:defRPr/>
            </a:pPr>
            <a:endParaRPr lang="en-GB" u="sng" dirty="0">
              <a:solidFill>
                <a:srgbClr val="009900"/>
              </a:solidFill>
            </a:endParaRPr>
          </a:p>
          <a:p>
            <a:pPr marL="457200" indent="-457200">
              <a:defRPr/>
            </a:pPr>
            <a:endParaRPr lang="en-GB" u="sng" dirty="0">
              <a:solidFill>
                <a:srgbClr val="009900"/>
              </a:solidFill>
            </a:endParaRPr>
          </a:p>
          <a:p>
            <a:pPr marL="457200" indent="-457200">
              <a:defRPr/>
            </a:pPr>
            <a:endParaRPr lang="en-GB" u="sng" dirty="0">
              <a:solidFill>
                <a:srgbClr val="009900"/>
              </a:solidFill>
            </a:endParaRPr>
          </a:p>
          <a:p>
            <a:pPr marL="457200" indent="-457200">
              <a:defRPr/>
            </a:pPr>
            <a:endParaRPr lang="en-GB" u="sng" dirty="0">
              <a:solidFill>
                <a:srgbClr val="009900"/>
              </a:solidFill>
            </a:endParaRPr>
          </a:p>
          <a:p>
            <a:pPr marL="457200" indent="-457200">
              <a:defRPr/>
            </a:pPr>
            <a:endParaRPr lang="en-GB" u="sng" dirty="0">
              <a:solidFill>
                <a:srgbClr val="009900"/>
              </a:solidFill>
            </a:endParaRPr>
          </a:p>
          <a:p>
            <a:pPr marL="457200" indent="-457200">
              <a:defRPr/>
            </a:pPr>
            <a:endParaRPr lang="en-GB" u="sng" dirty="0">
              <a:solidFill>
                <a:srgbClr val="009900"/>
              </a:solidFill>
            </a:endParaRPr>
          </a:p>
          <a:p>
            <a:pPr marL="457200" indent="-457200">
              <a:defRPr/>
            </a:pPr>
            <a:endParaRPr lang="en-GB" u="sng" dirty="0">
              <a:solidFill>
                <a:srgbClr val="009900"/>
              </a:solidFill>
            </a:endParaRPr>
          </a:p>
          <a:p>
            <a:pPr marL="457200" indent="-457200">
              <a:defRPr/>
            </a:pPr>
            <a:endParaRPr lang="en-GB" u="sng" dirty="0">
              <a:solidFill>
                <a:srgbClr val="009900"/>
              </a:solidFill>
            </a:endParaRPr>
          </a:p>
          <a:p>
            <a:pPr marL="457200" indent="-457200">
              <a:defRPr/>
            </a:pPr>
            <a:endParaRPr lang="en-GB" u="sng" dirty="0">
              <a:solidFill>
                <a:srgbClr val="009900"/>
              </a:solidFill>
            </a:endParaRPr>
          </a:p>
          <a:p>
            <a:pPr marL="457200" indent="-457200">
              <a:defRPr/>
            </a:pPr>
            <a:endParaRPr lang="en-GB" u="sng" dirty="0">
              <a:solidFill>
                <a:srgbClr val="009900"/>
              </a:solidFill>
            </a:endParaRPr>
          </a:p>
          <a:p>
            <a:pPr marL="457200" indent="-457200">
              <a:defRPr/>
            </a:pPr>
            <a:endParaRPr lang="en-GB" u="sng" dirty="0">
              <a:solidFill>
                <a:srgbClr val="009900"/>
              </a:solidFill>
            </a:endParaRPr>
          </a:p>
          <a:p>
            <a:pPr marL="457200" indent="-457200">
              <a:defRPr/>
            </a:pPr>
            <a:endParaRPr lang="en-GB" u="sng" dirty="0">
              <a:solidFill>
                <a:srgbClr val="009900"/>
              </a:solidFill>
            </a:endParaRPr>
          </a:p>
          <a:p>
            <a:pPr marL="457200" indent="-457200">
              <a:defRPr/>
            </a:pPr>
            <a:r>
              <a:rPr lang="en-GB" dirty="0">
                <a:solidFill>
                  <a:srgbClr val="0000FF"/>
                </a:solidFill>
              </a:rPr>
              <a:t>	</a:t>
            </a:r>
          </a:p>
          <a:p>
            <a:pPr marL="182563" indent="-182563">
              <a:defRPr/>
            </a:pPr>
            <a:r>
              <a:rPr lang="en-GB" dirty="0">
                <a:solidFill>
                  <a:srgbClr val="CC00CC"/>
                </a:solidFill>
              </a:rPr>
              <a:t>   </a:t>
            </a:r>
          </a:p>
          <a:p>
            <a:pPr marL="182563" indent="-182563">
              <a:defRPr/>
            </a:pPr>
            <a:endParaRPr lang="en-GB" sz="1600" dirty="0">
              <a:solidFill>
                <a:srgbClr val="CC00CC"/>
              </a:solidFill>
            </a:endParaRPr>
          </a:p>
          <a:p>
            <a:pPr>
              <a:defRPr/>
            </a:pPr>
            <a:endParaRPr lang="en-GB" sz="1600" dirty="0">
              <a:solidFill>
                <a:srgbClr val="CC00CC"/>
              </a:solidFill>
            </a:endParaRPr>
          </a:p>
          <a:p>
            <a:pPr>
              <a:defRPr/>
            </a:pPr>
            <a:r>
              <a:rPr lang="en-GB" sz="1600" dirty="0">
                <a:solidFill>
                  <a:srgbClr val="CC00CC"/>
                </a:solidFill>
              </a:rPr>
              <a:t>For surface water, the recharge is to be estimated based on water released at the outlet from the canal/distribution system. For groundwater, the recharge is to be estimated based on gross draft. Specific results from case studies may be used, if available.</a:t>
            </a:r>
            <a:endParaRPr lang="en-US" sz="1600" dirty="0">
              <a:solidFill>
                <a:srgbClr val="CC00CC"/>
              </a:solidFill>
            </a:endParaRPr>
          </a:p>
        </p:txBody>
      </p:sp>
      <p:graphicFrame>
        <p:nvGraphicFramePr>
          <p:cNvPr id="7170" name="Object 3"/>
          <p:cNvGraphicFramePr>
            <a:graphicFrameLocks noChangeAspect="1"/>
          </p:cNvGraphicFramePr>
          <p:nvPr/>
        </p:nvGraphicFramePr>
        <p:xfrm>
          <a:off x="1371600" y="1371600"/>
          <a:ext cx="6296025" cy="4572000"/>
        </p:xfrm>
        <a:graphic>
          <a:graphicData uri="http://schemas.openxmlformats.org/presentationml/2006/ole">
            <p:oleObj spid="_x0000_s7170" name="Document" r:id="rId3" imgW="5748502" imgH="4174278" progId="Word.Document.12">
              <p:embed/>
            </p:oleObj>
          </a:graphicData>
        </a:graphic>
      </p:graphicFrame>
    </p:spTree>
  </p:cSld>
  <p:clrMapOvr>
    <a:masterClrMapping/>
  </p:clrMapOvr>
  <p:transition spd="med">
    <p:random/>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CCFFFF"/>
            </a:gs>
            <a:gs pos="50000">
              <a:srgbClr val="FEE7F2"/>
            </a:gs>
            <a:gs pos="100000">
              <a:srgbClr val="CCFFFF"/>
            </a:gs>
          </a:gsLst>
          <a:lin ang="2700000" scaled="1"/>
        </a:gradFill>
        <a:effectLst/>
      </p:bgPr>
    </p:bg>
    <p:spTree>
      <p:nvGrpSpPr>
        <p:cNvPr id="1" name=""/>
        <p:cNvGrpSpPr/>
        <p:nvPr/>
      </p:nvGrpSpPr>
      <p:grpSpPr>
        <a:xfrm>
          <a:off x="0" y="0"/>
          <a:ext cx="0" cy="0"/>
          <a:chOff x="0" y="0"/>
          <a:chExt cx="0" cy="0"/>
        </a:xfrm>
      </p:grpSpPr>
      <p:sp>
        <p:nvSpPr>
          <p:cNvPr id="84994" name="Text Box 2"/>
          <p:cNvSpPr txBox="1">
            <a:spLocks noChangeArrowheads="1"/>
          </p:cNvSpPr>
          <p:nvPr/>
        </p:nvSpPr>
        <p:spPr bwMode="auto">
          <a:xfrm>
            <a:off x="381000" y="990600"/>
            <a:ext cx="8458200" cy="4540250"/>
          </a:xfrm>
          <a:prstGeom prst="rect">
            <a:avLst/>
          </a:prstGeom>
          <a:noFill/>
          <a:ln w="9525">
            <a:noFill/>
            <a:miter lim="800000"/>
            <a:headEnd/>
            <a:tailEnd/>
          </a:ln>
        </p:spPr>
        <p:txBody>
          <a:bodyPr>
            <a:spAutoFit/>
          </a:bodyPr>
          <a:lstStyle/>
          <a:p>
            <a:pPr marL="457200" indent="-457200"/>
            <a:r>
              <a:rPr lang="en-GB" sz="2400" b="1"/>
              <a:t>4. </a:t>
            </a:r>
            <a:r>
              <a:rPr lang="en-GB" sz="2400" b="1" u="sng"/>
              <a:t>Recharge from Tanks</a:t>
            </a:r>
            <a:r>
              <a:rPr lang="en-GB" sz="2400" b="1"/>
              <a:t> (R</a:t>
            </a:r>
            <a:r>
              <a:rPr lang="en-GB" sz="2400" b="1" baseline="-25000"/>
              <a:t>t</a:t>
            </a:r>
            <a:r>
              <a:rPr lang="en-GB" sz="2400" b="1"/>
              <a:t>)</a:t>
            </a:r>
            <a:r>
              <a:rPr lang="en-GB" sz="2400"/>
              <a:t>  </a:t>
            </a:r>
          </a:p>
          <a:p>
            <a:pPr marL="457200" indent="-457200"/>
            <a:endParaRPr lang="en-GB" sz="2400"/>
          </a:p>
          <a:p>
            <a:pPr marL="457200" indent="-457200"/>
            <a:endParaRPr lang="en-GB" sz="2400"/>
          </a:p>
          <a:p>
            <a:pPr marL="457200" indent="-457200">
              <a:buFont typeface="Wingdings" pitchFamily="2" charset="2"/>
              <a:buChar char="Ø"/>
            </a:pPr>
            <a:r>
              <a:rPr lang="en-GB" sz="2000">
                <a:solidFill>
                  <a:srgbClr val="0000FF"/>
                </a:solidFill>
              </a:rPr>
              <a:t>Studies have indicated that seepage from tanks varies from 9 to 20 percent of their live storage capacity. </a:t>
            </a:r>
          </a:p>
          <a:p>
            <a:pPr marL="457200" indent="-457200">
              <a:buFont typeface="Wingdings" pitchFamily="2" charset="2"/>
              <a:buChar char="Ø"/>
            </a:pPr>
            <a:endParaRPr lang="en-GB" sz="2000">
              <a:solidFill>
                <a:srgbClr val="0000FF"/>
              </a:solidFill>
            </a:endParaRPr>
          </a:p>
          <a:p>
            <a:pPr marL="457200" indent="-457200">
              <a:buFont typeface="Wingdings" pitchFamily="2" charset="2"/>
              <a:buChar char="Ø"/>
            </a:pPr>
            <a:r>
              <a:rPr lang="en-GB" sz="2000">
                <a:solidFill>
                  <a:srgbClr val="008000"/>
                </a:solidFill>
              </a:rPr>
              <a:t>However, as data on live storage capacity of large number of tanks may not be available, seepage from tanks may be taken as 44 to 60 cm per year over the total water spread. </a:t>
            </a:r>
          </a:p>
          <a:p>
            <a:pPr marL="457200" indent="-457200">
              <a:buFont typeface="Wingdings" pitchFamily="2" charset="2"/>
              <a:buChar char="Ø"/>
            </a:pPr>
            <a:endParaRPr lang="en-GB" sz="2000">
              <a:solidFill>
                <a:srgbClr val="008000"/>
              </a:solidFill>
            </a:endParaRPr>
          </a:p>
          <a:p>
            <a:pPr marL="457200" indent="-457200">
              <a:buFont typeface="Wingdings" pitchFamily="2" charset="2"/>
              <a:buChar char="Ø"/>
            </a:pPr>
            <a:r>
              <a:rPr lang="en-GB" sz="2000">
                <a:solidFill>
                  <a:srgbClr val="CC0066"/>
                </a:solidFill>
              </a:rPr>
              <a:t>The seepage from percolation tanks is higher and may be taken as 50 percent of its gross storage. In case of seepage from lakes, the norms as applied to tanks may be taken. </a:t>
            </a:r>
          </a:p>
          <a:p>
            <a:pPr marL="457200" indent="-457200"/>
            <a:endParaRPr lang="en-GB" sz="2000">
              <a:solidFill>
                <a:srgbClr val="CC0066"/>
              </a:solidFill>
            </a:endParaRPr>
          </a:p>
        </p:txBody>
      </p:sp>
    </p:spTree>
  </p:cSld>
  <p:clrMapOvr>
    <a:masterClrMapping/>
  </p:clrMapOvr>
  <p:transition spd="med">
    <p:random/>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CCFFFF"/>
            </a:gs>
            <a:gs pos="100000">
              <a:srgbClr val="FEE7F2"/>
            </a:gs>
          </a:gsLst>
          <a:lin ang="2700000" scaled="1"/>
        </a:gradFill>
        <a:effectLst/>
      </p:bgPr>
    </p:bg>
    <p:spTree>
      <p:nvGrpSpPr>
        <p:cNvPr id="1" name=""/>
        <p:cNvGrpSpPr/>
        <p:nvPr/>
      </p:nvGrpSpPr>
      <p:grpSpPr>
        <a:xfrm>
          <a:off x="0" y="0"/>
          <a:ext cx="0" cy="0"/>
          <a:chOff x="0" y="0"/>
          <a:chExt cx="0" cy="0"/>
        </a:xfrm>
      </p:grpSpPr>
      <p:sp>
        <p:nvSpPr>
          <p:cNvPr id="86018" name="Text Box 3"/>
          <p:cNvSpPr txBox="1">
            <a:spLocks noChangeArrowheads="1"/>
          </p:cNvSpPr>
          <p:nvPr/>
        </p:nvSpPr>
        <p:spPr bwMode="auto">
          <a:xfrm>
            <a:off x="304800" y="609600"/>
            <a:ext cx="8458200" cy="5578475"/>
          </a:xfrm>
          <a:prstGeom prst="rect">
            <a:avLst/>
          </a:prstGeom>
          <a:noFill/>
          <a:ln w="9525">
            <a:noFill/>
            <a:miter lim="800000"/>
            <a:headEnd/>
            <a:tailEnd/>
          </a:ln>
        </p:spPr>
        <p:txBody>
          <a:bodyPr>
            <a:spAutoFit/>
          </a:bodyPr>
          <a:lstStyle/>
          <a:p>
            <a:pPr marL="457200" indent="-457200">
              <a:buFont typeface="Wingdings" pitchFamily="2" charset="2"/>
              <a:buChar char="Ø"/>
            </a:pPr>
            <a:r>
              <a:rPr lang="en-GB" sz="2000">
                <a:solidFill>
                  <a:srgbClr val="0033CC"/>
                </a:solidFill>
              </a:rPr>
              <a:t>Groundwater Resource Estimation Committee (2015) has recommended that based on the average area of water spread, the recharge from storage tanks and ponds may be taken as 1.4 mm/day for the period in which tank has water. </a:t>
            </a:r>
          </a:p>
          <a:p>
            <a:pPr marL="457200" indent="-457200">
              <a:buFont typeface="Wingdings" pitchFamily="2" charset="2"/>
              <a:buChar char="Ø"/>
            </a:pPr>
            <a:endParaRPr lang="en-GB" sz="2000">
              <a:solidFill>
                <a:srgbClr val="0033CC"/>
              </a:solidFill>
            </a:endParaRPr>
          </a:p>
          <a:p>
            <a:pPr marL="457200" indent="-457200">
              <a:buFont typeface="Wingdings" pitchFamily="2" charset="2"/>
              <a:buChar char="Ø"/>
            </a:pPr>
            <a:r>
              <a:rPr lang="en-GB" sz="2000"/>
              <a:t>If data on the average area of water spread is not available, 60% of the maximum water spread area may be used instead of average area of water spread. </a:t>
            </a:r>
          </a:p>
          <a:p>
            <a:pPr marL="457200" indent="-457200">
              <a:buFont typeface="Wingdings" pitchFamily="2" charset="2"/>
              <a:buChar char="Ø"/>
            </a:pPr>
            <a:endParaRPr lang="en-GB" sz="2000"/>
          </a:p>
          <a:p>
            <a:pPr marL="457200" indent="-457200">
              <a:buFont typeface="Wingdings" pitchFamily="2" charset="2"/>
              <a:buChar char="Ø"/>
            </a:pPr>
            <a:r>
              <a:rPr lang="en-GB" sz="2000">
                <a:solidFill>
                  <a:srgbClr val="0033CC"/>
                </a:solidFill>
              </a:rPr>
              <a:t>In case of percolation tanks, recharge may be taken as 50% of gross storage, considering the number of fillings, with half of this recharge occurring in monsoon season and the balance in non-monsoon season. </a:t>
            </a:r>
          </a:p>
          <a:p>
            <a:pPr marL="457200" indent="-457200">
              <a:buFont typeface="Wingdings" pitchFamily="2" charset="2"/>
              <a:buChar char="Ø"/>
            </a:pPr>
            <a:endParaRPr lang="en-GB" sz="2000">
              <a:solidFill>
                <a:srgbClr val="0033CC"/>
              </a:solidFill>
            </a:endParaRPr>
          </a:p>
          <a:p>
            <a:pPr marL="457200" indent="-457200">
              <a:buFont typeface="Wingdings" pitchFamily="2" charset="2"/>
              <a:buChar char="Ø"/>
            </a:pPr>
            <a:r>
              <a:rPr lang="en-GB" sz="2000"/>
              <a:t>Recharge due to check dams and nala bunds may be taken as 50% of gross storage (assuming annual desilting maintenance exists) with half of this recharge occurring in the monsoon season and the balance in the non-monsoon season.</a:t>
            </a:r>
            <a:endParaRPr lang="en-US" sz="2000"/>
          </a:p>
        </p:txBody>
      </p:sp>
    </p:spTree>
  </p:cSld>
  <p:clrMapOvr>
    <a:masterClrMapping/>
  </p:clrMapOvr>
  <p:transition spd="med">
    <p:random/>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CC"/>
            </a:gs>
            <a:gs pos="100000">
              <a:srgbClr val="CCFFFF"/>
            </a:gs>
          </a:gsLst>
          <a:lin ang="18900000" scaled="1"/>
        </a:gradFill>
        <a:effectLst/>
      </p:bgPr>
    </p:bg>
    <p:spTree>
      <p:nvGrpSpPr>
        <p:cNvPr id="1" name=""/>
        <p:cNvGrpSpPr/>
        <p:nvPr/>
      </p:nvGrpSpPr>
      <p:grpSpPr>
        <a:xfrm>
          <a:off x="0" y="0"/>
          <a:ext cx="0" cy="0"/>
          <a:chOff x="0" y="0"/>
          <a:chExt cx="0" cy="0"/>
        </a:xfrm>
      </p:grpSpPr>
      <p:sp>
        <p:nvSpPr>
          <p:cNvPr id="87042" name="Text Box 4"/>
          <p:cNvSpPr txBox="1">
            <a:spLocks noChangeArrowheads="1"/>
          </p:cNvSpPr>
          <p:nvPr/>
        </p:nvSpPr>
        <p:spPr bwMode="auto">
          <a:xfrm>
            <a:off x="381000" y="304800"/>
            <a:ext cx="8305800" cy="6203950"/>
          </a:xfrm>
          <a:prstGeom prst="rect">
            <a:avLst/>
          </a:prstGeom>
          <a:noFill/>
          <a:ln w="9525">
            <a:noFill/>
            <a:miter lim="800000"/>
            <a:headEnd/>
            <a:tailEnd/>
          </a:ln>
        </p:spPr>
        <p:txBody>
          <a:bodyPr>
            <a:spAutoFit/>
          </a:bodyPr>
          <a:lstStyle/>
          <a:p>
            <a:r>
              <a:rPr lang="fr-FR" sz="2400" b="1"/>
              <a:t>5. </a:t>
            </a:r>
            <a:r>
              <a:rPr lang="fr-FR" sz="2400" b="1" u="sng"/>
              <a:t>Influent and Effluent Seepage</a:t>
            </a:r>
            <a:r>
              <a:rPr lang="fr-FR" sz="2400" b="1"/>
              <a:t> (S</a:t>
            </a:r>
            <a:r>
              <a:rPr lang="fr-FR" sz="2400" b="1" baseline="-25000"/>
              <a:t>i</a:t>
            </a:r>
            <a:r>
              <a:rPr lang="fr-FR" sz="2400" b="1"/>
              <a:t> &amp; S</a:t>
            </a:r>
            <a:r>
              <a:rPr lang="fr-FR" sz="2400" b="1" baseline="-25000"/>
              <a:t>e</a:t>
            </a:r>
            <a:r>
              <a:rPr lang="fr-FR" sz="2400" b="1"/>
              <a:t>)</a:t>
            </a:r>
            <a:endParaRPr lang="fr-FR" sz="2400"/>
          </a:p>
          <a:p>
            <a:r>
              <a:rPr lang="fr-FR"/>
              <a:t>      </a:t>
            </a:r>
            <a:endParaRPr lang="en-GB"/>
          </a:p>
          <a:p>
            <a:r>
              <a:rPr lang="en-GB" sz="1400">
                <a:solidFill>
                  <a:srgbClr val="996633"/>
                </a:solidFill>
              </a:rPr>
              <a:t>The river-aquifer interaction depends on the transmissivity of the aquifer system and the gradient of water table in respect to the river stage. </a:t>
            </a:r>
          </a:p>
          <a:p>
            <a:endParaRPr lang="en-GB" sz="1400">
              <a:solidFill>
                <a:srgbClr val="996633"/>
              </a:solidFill>
            </a:endParaRPr>
          </a:p>
          <a:p>
            <a:r>
              <a:rPr lang="en-GB" sz="1400"/>
              <a:t>Depending on the water level in the river and in the aquifer (in the vicinity of river), the river may recharge the aquifer (influent) or the aquifer may contribute to the river flow (effluent). </a:t>
            </a:r>
          </a:p>
          <a:p>
            <a:endParaRPr lang="en-GB" sz="1400"/>
          </a:p>
          <a:p>
            <a:r>
              <a:rPr lang="en-GB" sz="1400">
                <a:solidFill>
                  <a:srgbClr val="CC0066"/>
                </a:solidFill>
              </a:rPr>
              <a:t>The seepage from/to the river can be determined by dividing the river reach into small sub‑reaches and observing the discharges at the two ends of the sub‑reach along with the discharges of its tributaries and diversions, if any. The discharge at the downstream end is expressed as:</a:t>
            </a:r>
          </a:p>
          <a:p>
            <a:endParaRPr lang="en-GB" sz="1400">
              <a:solidFill>
                <a:srgbClr val="CC0066"/>
              </a:solidFill>
            </a:endParaRPr>
          </a:p>
          <a:p>
            <a:r>
              <a:rPr lang="en-GB" sz="2000">
                <a:solidFill>
                  <a:srgbClr val="0033CC"/>
                </a:solidFill>
              </a:rPr>
              <a:t>Q</a:t>
            </a:r>
            <a:r>
              <a:rPr lang="en-GB" sz="2000" baseline="-25000">
                <a:solidFill>
                  <a:srgbClr val="0033CC"/>
                </a:solidFill>
              </a:rPr>
              <a:t>d</a:t>
            </a:r>
            <a:r>
              <a:rPr lang="en-GB" sz="2000">
                <a:solidFill>
                  <a:srgbClr val="0033CC"/>
                </a:solidFill>
              </a:rPr>
              <a:t>. </a:t>
            </a:r>
            <a:r>
              <a:rPr lang="en-GB" sz="2000">
                <a:solidFill>
                  <a:srgbClr val="0033CC"/>
                </a:solidFill>
                <a:sym typeface="Symbol" pitchFamily="18" charset="2"/>
              </a:rPr>
              <a:t></a:t>
            </a:r>
            <a:r>
              <a:rPr lang="fr-FR" sz="2000">
                <a:solidFill>
                  <a:srgbClr val="0033CC"/>
                </a:solidFill>
              </a:rPr>
              <a:t>t  =  Q</a:t>
            </a:r>
            <a:r>
              <a:rPr lang="fr-FR" sz="2000" baseline="-25000">
                <a:solidFill>
                  <a:srgbClr val="0033CC"/>
                </a:solidFill>
              </a:rPr>
              <a:t>u</a:t>
            </a:r>
            <a:r>
              <a:rPr lang="fr-FR" sz="2000">
                <a:solidFill>
                  <a:srgbClr val="0033CC"/>
                </a:solidFill>
              </a:rPr>
              <a:t>. </a:t>
            </a:r>
            <a:r>
              <a:rPr lang="en-GB" sz="2000">
                <a:solidFill>
                  <a:srgbClr val="0033CC"/>
                </a:solidFill>
                <a:sym typeface="Symbol" pitchFamily="18" charset="2"/>
              </a:rPr>
              <a:t></a:t>
            </a:r>
            <a:r>
              <a:rPr lang="fr-FR" sz="2000">
                <a:solidFill>
                  <a:srgbClr val="0033CC"/>
                </a:solidFill>
              </a:rPr>
              <a:t>t + Q</a:t>
            </a:r>
            <a:r>
              <a:rPr lang="fr-FR" sz="2000" baseline="-25000">
                <a:solidFill>
                  <a:srgbClr val="0033CC"/>
                </a:solidFill>
              </a:rPr>
              <a:t>g</a:t>
            </a:r>
            <a:r>
              <a:rPr lang="fr-FR" sz="2000">
                <a:solidFill>
                  <a:srgbClr val="0033CC"/>
                </a:solidFill>
              </a:rPr>
              <a:t>. </a:t>
            </a:r>
            <a:r>
              <a:rPr lang="en-GB" sz="2000">
                <a:solidFill>
                  <a:srgbClr val="0033CC"/>
                </a:solidFill>
                <a:sym typeface="Symbol" pitchFamily="18" charset="2"/>
              </a:rPr>
              <a:t></a:t>
            </a:r>
            <a:r>
              <a:rPr lang="fr-FR" sz="2000">
                <a:solidFill>
                  <a:srgbClr val="0033CC"/>
                </a:solidFill>
              </a:rPr>
              <a:t>t + Q</a:t>
            </a:r>
            <a:r>
              <a:rPr lang="fr-FR" sz="2000" baseline="-25000">
                <a:solidFill>
                  <a:srgbClr val="0033CC"/>
                </a:solidFill>
              </a:rPr>
              <a:t>t</a:t>
            </a:r>
            <a:r>
              <a:rPr lang="fr-FR" sz="2000">
                <a:solidFill>
                  <a:srgbClr val="0033CC"/>
                </a:solidFill>
              </a:rPr>
              <a:t>. </a:t>
            </a:r>
            <a:r>
              <a:rPr lang="en-GB" sz="2000">
                <a:solidFill>
                  <a:srgbClr val="0033CC"/>
                </a:solidFill>
                <a:sym typeface="Symbol" pitchFamily="18" charset="2"/>
              </a:rPr>
              <a:t></a:t>
            </a:r>
            <a:r>
              <a:rPr lang="fr-FR" sz="2000">
                <a:solidFill>
                  <a:srgbClr val="0033CC"/>
                </a:solidFill>
              </a:rPr>
              <a:t>t ‑ Q</a:t>
            </a:r>
            <a:r>
              <a:rPr lang="fr-FR" sz="2000" baseline="-25000">
                <a:solidFill>
                  <a:srgbClr val="0033CC"/>
                </a:solidFill>
              </a:rPr>
              <a:t>o</a:t>
            </a:r>
            <a:r>
              <a:rPr lang="fr-FR" sz="2000">
                <a:solidFill>
                  <a:srgbClr val="0033CC"/>
                </a:solidFill>
              </a:rPr>
              <a:t>. </a:t>
            </a:r>
            <a:r>
              <a:rPr lang="en-GB" sz="2000">
                <a:solidFill>
                  <a:srgbClr val="0033CC"/>
                </a:solidFill>
                <a:sym typeface="Symbol" pitchFamily="18" charset="2"/>
              </a:rPr>
              <a:t></a:t>
            </a:r>
            <a:r>
              <a:rPr lang="fr-FR" sz="2000">
                <a:solidFill>
                  <a:srgbClr val="0033CC"/>
                </a:solidFill>
              </a:rPr>
              <a:t>t ‑ E. </a:t>
            </a:r>
            <a:r>
              <a:rPr lang="en-GB" sz="2000">
                <a:solidFill>
                  <a:srgbClr val="0033CC"/>
                </a:solidFill>
                <a:sym typeface="Symbol" pitchFamily="18" charset="2"/>
              </a:rPr>
              <a:t></a:t>
            </a:r>
            <a:r>
              <a:rPr lang="en-GB" sz="2000">
                <a:solidFill>
                  <a:srgbClr val="0033CC"/>
                </a:solidFill>
              </a:rPr>
              <a:t>t ± S</a:t>
            </a:r>
            <a:r>
              <a:rPr lang="en-GB" sz="2000" baseline="-25000">
                <a:solidFill>
                  <a:srgbClr val="0033CC"/>
                </a:solidFill>
              </a:rPr>
              <a:t>rb</a:t>
            </a:r>
            <a:r>
              <a:rPr lang="en-GB" sz="2000">
                <a:solidFill>
                  <a:srgbClr val="0033CC"/>
                </a:solidFill>
              </a:rPr>
              <a:t>	</a:t>
            </a:r>
          </a:p>
          <a:p>
            <a:endParaRPr lang="en-GB"/>
          </a:p>
          <a:p>
            <a:r>
              <a:rPr lang="en-GB" sz="1400"/>
              <a:t>where,</a:t>
            </a:r>
          </a:p>
          <a:p>
            <a:endParaRPr lang="en-GB" sz="1400"/>
          </a:p>
          <a:p>
            <a:r>
              <a:rPr lang="en-GB" sz="1400"/>
              <a:t>     Q</a:t>
            </a:r>
            <a:r>
              <a:rPr lang="en-GB" sz="1400" baseline="-25000"/>
              <a:t>d </a:t>
            </a:r>
            <a:r>
              <a:rPr lang="en-GB" sz="1400"/>
              <a:t>  =  	discharge at the downstream section;</a:t>
            </a:r>
          </a:p>
          <a:p>
            <a:r>
              <a:rPr lang="en-GB" sz="1400"/>
              <a:t>     Q</a:t>
            </a:r>
            <a:r>
              <a:rPr lang="en-GB" sz="1400" baseline="-25000"/>
              <a:t>u</a:t>
            </a:r>
            <a:r>
              <a:rPr lang="en-GB" sz="1400"/>
              <a:t>   =  	discharge at the upstream section;</a:t>
            </a:r>
          </a:p>
          <a:p>
            <a:r>
              <a:rPr lang="en-GB" sz="1400"/>
              <a:t>     Q</a:t>
            </a:r>
            <a:r>
              <a:rPr lang="en-GB" sz="1400" baseline="-25000"/>
              <a:t>g</a:t>
            </a:r>
            <a:r>
              <a:rPr lang="en-GB" sz="1400"/>
              <a:t> = 	groundwater contribution (unknown quantity; -ve computed value indicates influent 	conditions);</a:t>
            </a:r>
          </a:p>
          <a:p>
            <a:r>
              <a:rPr lang="en-GB" sz="1400"/>
              <a:t>     Q</a:t>
            </a:r>
            <a:r>
              <a:rPr lang="en-GB" sz="1400" baseline="-25000"/>
              <a:t>t</a:t>
            </a:r>
            <a:r>
              <a:rPr lang="en-GB" sz="1400"/>
              <a:t>   =  	discharge of tributaries;</a:t>
            </a:r>
          </a:p>
          <a:p>
            <a:r>
              <a:rPr lang="en-GB" sz="1400"/>
              <a:t>     Q</a:t>
            </a:r>
            <a:r>
              <a:rPr lang="en-GB" sz="1400" baseline="-25000"/>
              <a:t>o</a:t>
            </a:r>
            <a:r>
              <a:rPr lang="en-GB" sz="1400"/>
              <a:t>  =  	discharge diverted from the river; </a:t>
            </a:r>
          </a:p>
          <a:p>
            <a:r>
              <a:rPr lang="en-GB" sz="1400"/>
              <a:t>     E     = 	rate of evaporation from river water surface and flood plain (for extensive bodies of surface 	water and for long time periods, evaporation from open water surfaces can not be 	neglected); </a:t>
            </a:r>
          </a:p>
          <a:p>
            <a:r>
              <a:rPr lang="en-GB" sz="1400"/>
              <a:t>     S</a:t>
            </a:r>
            <a:r>
              <a:rPr lang="en-GB" sz="1400" baseline="-25000"/>
              <a:t>rb</a:t>
            </a:r>
            <a:r>
              <a:rPr lang="en-GB" sz="1400"/>
              <a:t>  =   	change in bank storage ( + for decrease and ‑ for increase); and</a:t>
            </a:r>
          </a:p>
          <a:p>
            <a:r>
              <a:rPr lang="en-GB" sz="1400"/>
              <a:t>     </a:t>
            </a:r>
            <a:r>
              <a:rPr lang="en-GB" sz="1400">
                <a:sym typeface="Symbol" pitchFamily="18" charset="2"/>
              </a:rPr>
              <a:t></a:t>
            </a:r>
            <a:r>
              <a:rPr lang="en-GB" sz="1400"/>
              <a:t>t   =   	time period.</a:t>
            </a:r>
            <a:endParaRPr lang="en-US" sz="1400"/>
          </a:p>
        </p:txBody>
      </p:sp>
    </p:spTree>
  </p:cSld>
  <p:clrMapOvr>
    <a:masterClrMapping/>
  </p:clrMapOvr>
  <p:transition spd="med">
    <p:random/>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bg>
      <p:bgPr>
        <a:solidFill>
          <a:srgbClr val="008000"/>
        </a:solidFill>
        <a:effectLst/>
      </p:bgPr>
    </p:bg>
    <p:spTree>
      <p:nvGrpSpPr>
        <p:cNvPr id="1" name=""/>
        <p:cNvGrpSpPr/>
        <p:nvPr/>
      </p:nvGrpSpPr>
      <p:grpSpPr>
        <a:xfrm>
          <a:off x="0" y="0"/>
          <a:ext cx="0" cy="0"/>
          <a:chOff x="0" y="0"/>
          <a:chExt cx="0" cy="0"/>
        </a:xfrm>
      </p:grpSpPr>
      <p:sp>
        <p:nvSpPr>
          <p:cNvPr id="88066" name="Rectangle 5"/>
          <p:cNvSpPr>
            <a:spLocks noGrp="1" noChangeArrowheads="1"/>
          </p:cNvSpPr>
          <p:nvPr>
            <p:ph type="title"/>
          </p:nvPr>
        </p:nvSpPr>
        <p:spPr>
          <a:xfrm>
            <a:off x="762000" y="2362200"/>
            <a:ext cx="1447800" cy="2209800"/>
          </a:xfrm>
        </p:spPr>
        <p:txBody>
          <a:bodyPr/>
          <a:lstStyle/>
          <a:p>
            <a:r>
              <a:rPr lang="en-US" sz="2400" smtClean="0">
                <a:solidFill>
                  <a:srgbClr val="FFFFCC"/>
                </a:solidFill>
              </a:rPr>
              <a:t>River Bank Storage</a:t>
            </a:r>
          </a:p>
        </p:txBody>
      </p:sp>
      <p:pic>
        <p:nvPicPr>
          <p:cNvPr id="88067" name="Picture 6"/>
          <p:cNvPicPr>
            <a:picLocks noChangeAspect="1" noChangeArrowheads="1"/>
          </p:cNvPicPr>
          <p:nvPr/>
        </p:nvPicPr>
        <p:blipFill>
          <a:blip r:embed="rId2" cstate="print"/>
          <a:srcRect/>
          <a:stretch>
            <a:fillRect/>
          </a:stretch>
        </p:blipFill>
        <p:spPr bwMode="auto">
          <a:xfrm>
            <a:off x="2895600" y="152400"/>
            <a:ext cx="4695825" cy="6496050"/>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CC"/>
            </a:gs>
            <a:gs pos="100000">
              <a:srgbClr val="CCFFFF"/>
            </a:gs>
          </a:gsLst>
          <a:lin ang="18900000" scaled="1"/>
        </a:gradFill>
        <a:effectLst/>
      </p:bgPr>
    </p:bg>
    <p:spTree>
      <p:nvGrpSpPr>
        <p:cNvPr id="1" name=""/>
        <p:cNvGrpSpPr/>
        <p:nvPr/>
      </p:nvGrpSpPr>
      <p:grpSpPr>
        <a:xfrm>
          <a:off x="0" y="0"/>
          <a:ext cx="0" cy="0"/>
          <a:chOff x="0" y="0"/>
          <a:chExt cx="0" cy="0"/>
        </a:xfrm>
      </p:grpSpPr>
      <p:sp>
        <p:nvSpPr>
          <p:cNvPr id="8197" name="Text Box 3"/>
          <p:cNvSpPr txBox="1">
            <a:spLocks noChangeArrowheads="1"/>
          </p:cNvSpPr>
          <p:nvPr/>
        </p:nvSpPr>
        <p:spPr bwMode="auto">
          <a:xfrm>
            <a:off x="381000" y="609600"/>
            <a:ext cx="8001000" cy="5310188"/>
          </a:xfrm>
          <a:prstGeom prst="rect">
            <a:avLst/>
          </a:prstGeom>
          <a:noFill/>
          <a:ln w="9525">
            <a:noFill/>
            <a:miter lim="800000"/>
            <a:headEnd/>
            <a:tailEnd/>
          </a:ln>
        </p:spPr>
        <p:txBody>
          <a:bodyPr>
            <a:spAutoFit/>
          </a:bodyPr>
          <a:lstStyle/>
          <a:p>
            <a:r>
              <a:rPr lang="en-GB">
                <a:solidFill>
                  <a:srgbClr val="0033CC"/>
                </a:solidFill>
              </a:rPr>
              <a:t>Using this equation, seepage from/to the river over a certain period of time </a:t>
            </a:r>
            <a:r>
              <a:rPr lang="en-GB">
                <a:solidFill>
                  <a:srgbClr val="0033CC"/>
                </a:solidFill>
                <a:sym typeface="Symbol" pitchFamily="18" charset="2"/>
              </a:rPr>
              <a:t></a:t>
            </a:r>
            <a:r>
              <a:rPr lang="en-GB">
                <a:solidFill>
                  <a:srgbClr val="0033CC"/>
                </a:solidFill>
              </a:rPr>
              <a:t>t can be computed. </a:t>
            </a:r>
          </a:p>
          <a:p>
            <a:endParaRPr lang="en-GB">
              <a:solidFill>
                <a:srgbClr val="0033CC"/>
              </a:solidFill>
            </a:endParaRPr>
          </a:p>
          <a:p>
            <a:r>
              <a:rPr lang="en-GB">
                <a:solidFill>
                  <a:schemeClr val="tx2"/>
                </a:solidFill>
              </a:rPr>
              <a:t>However, this would be the contribution from aquifers on both sides of the stream. The contribution from each side can be separated by the following method:</a:t>
            </a:r>
          </a:p>
          <a:p>
            <a:endParaRPr lang="en-GB">
              <a:solidFill>
                <a:schemeClr val="tx2"/>
              </a:solidFill>
            </a:endParaRPr>
          </a:p>
          <a:p>
            <a:endParaRPr lang="en-GB">
              <a:solidFill>
                <a:srgbClr val="CC0066"/>
              </a:solidFill>
            </a:endParaRPr>
          </a:p>
          <a:p>
            <a:endParaRPr lang="en-GB">
              <a:solidFill>
                <a:srgbClr val="CC0066"/>
              </a:solidFill>
            </a:endParaRPr>
          </a:p>
          <a:p>
            <a:endParaRPr lang="en-GB">
              <a:solidFill>
                <a:srgbClr val="CC0066"/>
              </a:solidFill>
            </a:endParaRPr>
          </a:p>
          <a:p>
            <a:endParaRPr lang="en-GB">
              <a:solidFill>
                <a:srgbClr val="CC0066"/>
              </a:solidFill>
            </a:endParaRPr>
          </a:p>
          <a:p>
            <a:endParaRPr lang="en-GB">
              <a:solidFill>
                <a:srgbClr val="CC0066"/>
              </a:solidFill>
            </a:endParaRPr>
          </a:p>
          <a:p>
            <a:endParaRPr lang="en-GB">
              <a:solidFill>
                <a:srgbClr val="CC0066"/>
              </a:solidFill>
            </a:endParaRPr>
          </a:p>
          <a:p>
            <a:endParaRPr lang="en-GB">
              <a:solidFill>
                <a:srgbClr val="CC0066"/>
              </a:solidFill>
            </a:endParaRPr>
          </a:p>
          <a:p>
            <a:endParaRPr lang="en-GB">
              <a:solidFill>
                <a:srgbClr val="CC0066"/>
              </a:solidFill>
            </a:endParaRPr>
          </a:p>
          <a:p>
            <a:endParaRPr lang="en-GB">
              <a:solidFill>
                <a:srgbClr val="CC0066"/>
              </a:solidFill>
            </a:endParaRPr>
          </a:p>
          <a:p>
            <a:endParaRPr lang="en-GB">
              <a:solidFill>
                <a:srgbClr val="CC0066"/>
              </a:solidFill>
            </a:endParaRPr>
          </a:p>
          <a:p>
            <a:r>
              <a:rPr lang="en-GB">
                <a:solidFill>
                  <a:srgbClr val="CC0066"/>
                </a:solidFill>
              </a:rPr>
              <a:t>where, I</a:t>
            </a:r>
            <a:r>
              <a:rPr lang="en-GB" baseline="-25000">
                <a:solidFill>
                  <a:srgbClr val="CC0066"/>
                </a:solidFill>
              </a:rPr>
              <a:t>L</a:t>
            </a:r>
            <a:r>
              <a:rPr lang="en-GB">
                <a:solidFill>
                  <a:srgbClr val="CC0066"/>
                </a:solidFill>
              </a:rPr>
              <a:t> and T</a:t>
            </a:r>
            <a:r>
              <a:rPr lang="en-GB" baseline="-25000">
                <a:solidFill>
                  <a:srgbClr val="CC0066"/>
                </a:solidFill>
              </a:rPr>
              <a:t>L</a:t>
            </a:r>
            <a:r>
              <a:rPr lang="en-GB">
                <a:solidFill>
                  <a:srgbClr val="CC0066"/>
                </a:solidFill>
              </a:rPr>
              <a:t> are gradient and transmissivity respectively on the left side and I</a:t>
            </a:r>
            <a:r>
              <a:rPr lang="en-GB" baseline="-25000">
                <a:solidFill>
                  <a:srgbClr val="CC0066"/>
                </a:solidFill>
              </a:rPr>
              <a:t>R</a:t>
            </a:r>
            <a:r>
              <a:rPr lang="en-GB">
                <a:solidFill>
                  <a:srgbClr val="CC0066"/>
                </a:solidFill>
              </a:rPr>
              <a:t> and T</a:t>
            </a:r>
            <a:r>
              <a:rPr lang="en-GB" baseline="-25000">
                <a:solidFill>
                  <a:srgbClr val="CC0066"/>
                </a:solidFill>
              </a:rPr>
              <a:t>R</a:t>
            </a:r>
            <a:r>
              <a:rPr lang="en-GB">
                <a:solidFill>
                  <a:srgbClr val="CC0066"/>
                </a:solidFill>
              </a:rPr>
              <a:t> are those on the right.</a:t>
            </a:r>
            <a:endParaRPr lang="en-US">
              <a:solidFill>
                <a:srgbClr val="CC0066"/>
              </a:solidFill>
            </a:endParaRPr>
          </a:p>
        </p:txBody>
      </p:sp>
      <p:graphicFrame>
        <p:nvGraphicFramePr>
          <p:cNvPr id="8194" name="Object 4"/>
          <p:cNvGraphicFramePr>
            <a:graphicFrameLocks noChangeAspect="1"/>
          </p:cNvGraphicFramePr>
          <p:nvPr/>
        </p:nvGraphicFramePr>
        <p:xfrm>
          <a:off x="1371600" y="2590800"/>
          <a:ext cx="6096000" cy="847725"/>
        </p:xfrm>
        <a:graphic>
          <a:graphicData uri="http://schemas.openxmlformats.org/presentationml/2006/ole">
            <p:oleObj spid="_x0000_s8194" name="Equation" r:id="rId3" imgW="3200400" imgH="444240" progId="Equation.3">
              <p:embed/>
            </p:oleObj>
          </a:graphicData>
        </a:graphic>
      </p:graphicFrame>
      <p:graphicFrame>
        <p:nvGraphicFramePr>
          <p:cNvPr id="8195" name="Object 5"/>
          <p:cNvGraphicFramePr>
            <a:graphicFrameLocks noChangeAspect="1"/>
          </p:cNvGraphicFramePr>
          <p:nvPr/>
        </p:nvGraphicFramePr>
        <p:xfrm>
          <a:off x="1371600" y="3962400"/>
          <a:ext cx="6019800" cy="827088"/>
        </p:xfrm>
        <a:graphic>
          <a:graphicData uri="http://schemas.openxmlformats.org/presentationml/2006/ole">
            <p:oleObj spid="_x0000_s8195" name="Equation" r:id="rId4" imgW="3238200" imgH="444240" progId="Equation.3">
              <p:embed/>
            </p:oleObj>
          </a:graphicData>
        </a:graphic>
      </p:graphicFrame>
    </p:spTree>
  </p:cSld>
  <p:clrMapOvr>
    <a:masterClrMapping/>
  </p:clrMapOvr>
  <p:transition spd="med">
    <p:random/>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bg>
      <p:bgPr shadeToTitle="1">
        <a:gradFill rotWithShape="0">
          <a:gsLst>
            <a:gs pos="0">
              <a:schemeClr val="bg1"/>
            </a:gs>
            <a:gs pos="100000">
              <a:srgbClr val="FFFFCC"/>
            </a:gs>
          </a:gsLst>
          <a:path path="shape">
            <a:fillToRect l="50000" t="50000" r="50000" b="50000"/>
          </a:path>
        </a:gradFill>
        <a:effectLst/>
      </p:bgPr>
    </p:bg>
    <p:spTree>
      <p:nvGrpSpPr>
        <p:cNvPr id="1" name=""/>
        <p:cNvGrpSpPr/>
        <p:nvPr/>
      </p:nvGrpSpPr>
      <p:grpSpPr>
        <a:xfrm>
          <a:off x="0" y="0"/>
          <a:ext cx="0" cy="0"/>
          <a:chOff x="0" y="0"/>
          <a:chExt cx="0" cy="0"/>
        </a:xfrm>
      </p:grpSpPr>
      <p:sp>
        <p:nvSpPr>
          <p:cNvPr id="9220" name="Text Box 5"/>
          <p:cNvSpPr txBox="1">
            <a:spLocks noChangeArrowheads="1"/>
          </p:cNvSpPr>
          <p:nvPr/>
        </p:nvSpPr>
        <p:spPr bwMode="auto">
          <a:xfrm>
            <a:off x="304800" y="381000"/>
            <a:ext cx="8534400" cy="6224588"/>
          </a:xfrm>
          <a:prstGeom prst="rect">
            <a:avLst/>
          </a:prstGeom>
          <a:noFill/>
          <a:ln w="9525">
            <a:noFill/>
            <a:miter lim="800000"/>
            <a:headEnd/>
            <a:tailEnd/>
          </a:ln>
        </p:spPr>
        <p:txBody>
          <a:bodyPr>
            <a:spAutoFit/>
          </a:bodyPr>
          <a:lstStyle/>
          <a:p>
            <a:pPr marL="342900" indent="-342900"/>
            <a:r>
              <a:rPr lang="en-GB" sz="2400" b="1"/>
              <a:t>6.  </a:t>
            </a:r>
            <a:r>
              <a:rPr lang="en-GB" sz="2400" b="1" u="sng"/>
              <a:t>Inflow from and Outflow to Other Basins</a:t>
            </a:r>
            <a:r>
              <a:rPr lang="en-GB" sz="2400" b="1"/>
              <a:t> (I</a:t>
            </a:r>
            <a:r>
              <a:rPr lang="en-GB" sz="2400" b="1" baseline="-25000"/>
              <a:t>g</a:t>
            </a:r>
            <a:r>
              <a:rPr lang="en-GB" sz="2400" b="1"/>
              <a:t> &amp; O</a:t>
            </a:r>
            <a:r>
              <a:rPr lang="en-GB" sz="2400" b="1" baseline="-25000"/>
              <a:t>g</a:t>
            </a:r>
            <a:r>
              <a:rPr lang="en-GB" sz="2400" b="1"/>
              <a:t>)</a:t>
            </a:r>
          </a:p>
          <a:p>
            <a:pPr marL="342900" indent="-342900"/>
            <a:endParaRPr lang="en-GB"/>
          </a:p>
          <a:p>
            <a:pPr marL="342900" indent="-342900"/>
            <a:r>
              <a:rPr lang="en-GB"/>
              <a:t>      </a:t>
            </a:r>
            <a:r>
              <a:rPr lang="en-GB">
                <a:solidFill>
                  <a:srgbClr val="CC0066"/>
                </a:solidFill>
              </a:rPr>
              <a:t>For the estimation of groundwater inflow/outflow from/to other basins, regional water table contour maps are drawn based on the observed water level data from wells located within and outside the study area. </a:t>
            </a:r>
          </a:p>
          <a:p>
            <a:pPr marL="342900" indent="-342900"/>
            <a:endParaRPr lang="en-GB">
              <a:solidFill>
                <a:srgbClr val="CC0066"/>
              </a:solidFill>
            </a:endParaRPr>
          </a:p>
          <a:p>
            <a:pPr marL="342900" indent="-342900"/>
            <a:r>
              <a:rPr lang="en-GB"/>
              <a:t>     </a:t>
            </a:r>
            <a:r>
              <a:rPr lang="en-GB">
                <a:solidFill>
                  <a:srgbClr val="0033CC"/>
                </a:solidFill>
              </a:rPr>
              <a:t>The flows into  and out of a region are governed mainly by the hydraulic gradient and transmissivity of the aquifer. </a:t>
            </a:r>
          </a:p>
          <a:p>
            <a:pPr marL="342900" indent="-342900"/>
            <a:endParaRPr lang="en-GB">
              <a:solidFill>
                <a:srgbClr val="0033CC"/>
              </a:solidFill>
            </a:endParaRPr>
          </a:p>
          <a:p>
            <a:pPr marL="342900" indent="-342900"/>
            <a:r>
              <a:rPr lang="en-GB"/>
              <a:t>     </a:t>
            </a:r>
            <a:r>
              <a:rPr lang="en-GB">
                <a:solidFill>
                  <a:srgbClr val="008000"/>
                </a:solidFill>
              </a:rPr>
              <a:t>The gradient can be determined by taking the slope of the water table normal to water table contour. The length of the section, across which groundwater inflow/outflow occurs, is determined from contour maps, the length being measured parallel to the contour. </a:t>
            </a:r>
          </a:p>
          <a:p>
            <a:pPr marL="342900" indent="-342900"/>
            <a:endParaRPr lang="en-GB">
              <a:solidFill>
                <a:srgbClr val="008000"/>
              </a:solidFill>
            </a:endParaRPr>
          </a:p>
          <a:p>
            <a:pPr marL="342900" indent="-342900"/>
            <a:r>
              <a:rPr lang="en-GB"/>
              <a:t>     The inflow/outflow is determined as follows:</a:t>
            </a:r>
          </a:p>
          <a:p>
            <a:pPr marL="342900" indent="-342900"/>
            <a:endParaRPr lang="en-GB"/>
          </a:p>
          <a:p>
            <a:pPr marL="342900" indent="-342900"/>
            <a:endParaRPr lang="en-GB"/>
          </a:p>
          <a:p>
            <a:pPr marL="342900" indent="-342900"/>
            <a:endParaRPr lang="en-GB"/>
          </a:p>
          <a:p>
            <a:pPr marL="342900" indent="-342900"/>
            <a:endParaRPr lang="en-GB"/>
          </a:p>
          <a:p>
            <a:pPr marL="342900" indent="-342900"/>
            <a:r>
              <a:rPr lang="en-GB"/>
              <a:t>      </a:t>
            </a:r>
          </a:p>
          <a:p>
            <a:pPr marL="342900" indent="-342900"/>
            <a:r>
              <a:rPr lang="en-GB"/>
              <a:t>      where, T is the transmissivity and I is the hydraulic gradient averaged over a length  </a:t>
            </a:r>
            <a:r>
              <a:rPr lang="en-GB">
                <a:sym typeface="Symbol" pitchFamily="18" charset="2"/>
              </a:rPr>
              <a:t></a:t>
            </a:r>
            <a:r>
              <a:rPr lang="en-GB"/>
              <a:t>L of contour line.</a:t>
            </a:r>
            <a:endParaRPr lang="en-US"/>
          </a:p>
        </p:txBody>
      </p:sp>
      <p:graphicFrame>
        <p:nvGraphicFramePr>
          <p:cNvPr id="9218" name="Object 6"/>
          <p:cNvGraphicFramePr>
            <a:graphicFrameLocks noChangeAspect="1"/>
          </p:cNvGraphicFramePr>
          <p:nvPr/>
        </p:nvGraphicFramePr>
        <p:xfrm>
          <a:off x="1676400" y="4953000"/>
          <a:ext cx="2514600" cy="725488"/>
        </p:xfrm>
        <a:graphic>
          <a:graphicData uri="http://schemas.openxmlformats.org/presentationml/2006/ole">
            <p:oleObj spid="_x0000_s9218" name="Equation" r:id="rId3" imgW="1587240" imgH="457200" progId="Equation.3">
              <p:embed/>
            </p:oleObj>
          </a:graphicData>
        </a:graphic>
      </p:graphicFrame>
    </p:spTree>
  </p:cSld>
  <p:clrMapOvr>
    <a:masterClrMapping/>
  </p:clrMapOvr>
  <p:transition spd="med">
    <p:random/>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bg>
      <p:bgPr shadeToTitle="1">
        <a:gradFill rotWithShape="0">
          <a:gsLst>
            <a:gs pos="0">
              <a:schemeClr val="bg1"/>
            </a:gs>
            <a:gs pos="100000">
              <a:srgbClr val="FFFFCC"/>
            </a:gs>
          </a:gsLst>
          <a:path path="shape">
            <a:fillToRect l="50000" t="50000" r="50000" b="50000"/>
          </a:path>
        </a:gradFill>
        <a:effectLst/>
      </p:bgPr>
    </p:bg>
    <p:spTree>
      <p:nvGrpSpPr>
        <p:cNvPr id="1" name=""/>
        <p:cNvGrpSpPr/>
        <p:nvPr/>
      </p:nvGrpSpPr>
      <p:grpSpPr>
        <a:xfrm>
          <a:off x="0" y="0"/>
          <a:ext cx="0" cy="0"/>
          <a:chOff x="0" y="0"/>
          <a:chExt cx="0" cy="0"/>
        </a:xfrm>
      </p:grpSpPr>
      <p:sp>
        <p:nvSpPr>
          <p:cNvPr id="89090" name="Text Box 4"/>
          <p:cNvSpPr txBox="1">
            <a:spLocks noChangeArrowheads="1"/>
          </p:cNvSpPr>
          <p:nvPr/>
        </p:nvSpPr>
        <p:spPr bwMode="auto">
          <a:xfrm>
            <a:off x="381000" y="304800"/>
            <a:ext cx="8382000" cy="6535738"/>
          </a:xfrm>
          <a:prstGeom prst="rect">
            <a:avLst/>
          </a:prstGeom>
          <a:noFill/>
          <a:ln w="9525">
            <a:noFill/>
            <a:miter lim="800000"/>
            <a:headEnd/>
            <a:tailEnd/>
          </a:ln>
        </p:spPr>
        <p:txBody>
          <a:bodyPr>
            <a:spAutoFit/>
          </a:bodyPr>
          <a:lstStyle/>
          <a:p>
            <a:r>
              <a:rPr lang="en-GB" sz="2400" b="1"/>
              <a:t>7. </a:t>
            </a:r>
            <a:r>
              <a:rPr lang="en-GB" sz="2400" b="1" u="sng"/>
              <a:t>Evapotranspiration from Groundwater</a:t>
            </a:r>
            <a:r>
              <a:rPr lang="en-GB" sz="2400" b="1"/>
              <a:t> (E</a:t>
            </a:r>
            <a:r>
              <a:rPr lang="en-GB" sz="2400" b="1" baseline="-25000"/>
              <a:t>t</a:t>
            </a:r>
            <a:r>
              <a:rPr lang="en-GB" sz="2400" b="1"/>
              <a:t>)</a:t>
            </a:r>
          </a:p>
          <a:p>
            <a:endParaRPr lang="en-GB" sz="2400"/>
          </a:p>
          <a:p>
            <a:r>
              <a:rPr lang="en-GB" sz="1600">
                <a:solidFill>
                  <a:srgbClr val="CC0066"/>
                </a:solidFill>
              </a:rPr>
              <a:t>Evapotranspiration from groundwater occurs in waterlogged areas or in forested areas with roots extending to the water table. </a:t>
            </a:r>
          </a:p>
          <a:p>
            <a:endParaRPr lang="en-GB" sz="1600">
              <a:solidFill>
                <a:srgbClr val="CC0066"/>
              </a:solidFill>
            </a:endParaRPr>
          </a:p>
          <a:p>
            <a:r>
              <a:rPr lang="en-GB" sz="1600"/>
              <a:t>Depth to water table maps may be prepared based on well inventory data to bring into focus the extensiveness of shallow water table areas. </a:t>
            </a:r>
          </a:p>
          <a:p>
            <a:endParaRPr lang="en-GB" sz="1600"/>
          </a:p>
          <a:p>
            <a:r>
              <a:rPr lang="en-GB" sz="1600">
                <a:solidFill>
                  <a:srgbClr val="008000"/>
                </a:solidFill>
              </a:rPr>
              <a:t>During well inventory, investigation should be specifically oriented towards accurately delineating water table depth for depths less than 2 meters. The evapotranspiration can be estimated based on the following equations:</a:t>
            </a:r>
          </a:p>
          <a:p>
            <a:endParaRPr lang="en-GB" sz="1600">
              <a:solidFill>
                <a:srgbClr val="008000"/>
              </a:solidFill>
            </a:endParaRPr>
          </a:p>
          <a:p>
            <a:r>
              <a:rPr lang="en-GB"/>
              <a:t>	</a:t>
            </a:r>
            <a:r>
              <a:rPr lang="en-GB" b="1">
                <a:solidFill>
                  <a:srgbClr val="0033CC"/>
                </a:solidFill>
              </a:rPr>
              <a:t>E</a:t>
            </a:r>
            <a:r>
              <a:rPr lang="en-GB" b="1" baseline="-25000">
                <a:solidFill>
                  <a:srgbClr val="0033CC"/>
                </a:solidFill>
              </a:rPr>
              <a:t>t</a:t>
            </a:r>
            <a:r>
              <a:rPr lang="en-GB" b="1">
                <a:solidFill>
                  <a:srgbClr val="0033CC"/>
                </a:solidFill>
              </a:rPr>
              <a:t>    = 	PE</a:t>
            </a:r>
            <a:r>
              <a:rPr lang="en-GB" b="1" baseline="-25000">
                <a:solidFill>
                  <a:srgbClr val="0033CC"/>
                </a:solidFill>
              </a:rPr>
              <a:t>t</a:t>
            </a:r>
            <a:r>
              <a:rPr lang="en-GB" b="1">
                <a:solidFill>
                  <a:srgbClr val="0033CC"/>
                </a:solidFill>
              </a:rPr>
              <a:t>  * A				if h &gt; h</a:t>
            </a:r>
            <a:r>
              <a:rPr lang="en-GB" b="1" baseline="-25000">
                <a:solidFill>
                  <a:srgbClr val="0033CC"/>
                </a:solidFill>
              </a:rPr>
              <a:t>s</a:t>
            </a:r>
            <a:r>
              <a:rPr lang="en-GB" b="1">
                <a:solidFill>
                  <a:srgbClr val="0033CC"/>
                </a:solidFill>
              </a:rPr>
              <a:t>		</a:t>
            </a:r>
          </a:p>
          <a:p>
            <a:r>
              <a:rPr lang="en-GB" b="1">
                <a:solidFill>
                  <a:srgbClr val="0033CC"/>
                </a:solidFill>
              </a:rPr>
              <a:t>	E</a:t>
            </a:r>
            <a:r>
              <a:rPr lang="en-GB" b="1" baseline="-25000">
                <a:solidFill>
                  <a:srgbClr val="0033CC"/>
                </a:solidFill>
              </a:rPr>
              <a:t>t</a:t>
            </a:r>
            <a:r>
              <a:rPr lang="en-GB" b="1">
                <a:solidFill>
                  <a:srgbClr val="0033CC"/>
                </a:solidFill>
              </a:rPr>
              <a:t>    =	0				if h &lt; (h</a:t>
            </a:r>
            <a:r>
              <a:rPr lang="en-GB" b="1" baseline="-25000">
                <a:solidFill>
                  <a:srgbClr val="0033CC"/>
                </a:solidFill>
              </a:rPr>
              <a:t>s</a:t>
            </a:r>
            <a:r>
              <a:rPr lang="en-GB" b="1">
                <a:solidFill>
                  <a:srgbClr val="0033CC"/>
                </a:solidFill>
              </a:rPr>
              <a:t> - d)	                    </a:t>
            </a:r>
          </a:p>
          <a:p>
            <a:r>
              <a:rPr lang="en-GB" b="1">
                <a:solidFill>
                  <a:srgbClr val="0033CC"/>
                </a:solidFill>
              </a:rPr>
              <a:t>	E</a:t>
            </a:r>
            <a:r>
              <a:rPr lang="en-GB" b="1" baseline="-25000">
                <a:solidFill>
                  <a:srgbClr val="0033CC"/>
                </a:solidFill>
              </a:rPr>
              <a:t>t</a:t>
            </a:r>
            <a:r>
              <a:rPr lang="en-GB" b="1">
                <a:solidFill>
                  <a:srgbClr val="0033CC"/>
                </a:solidFill>
              </a:rPr>
              <a:t>    = 	PE</a:t>
            </a:r>
            <a:r>
              <a:rPr lang="en-GB" b="1" baseline="-25000">
                <a:solidFill>
                  <a:srgbClr val="0033CC"/>
                </a:solidFill>
              </a:rPr>
              <a:t>t </a:t>
            </a:r>
            <a:r>
              <a:rPr lang="en-GB" b="1">
                <a:solidFill>
                  <a:srgbClr val="0033CC"/>
                </a:solidFill>
              </a:rPr>
              <a:t> * A (h - (h</a:t>
            </a:r>
            <a:r>
              <a:rPr lang="en-GB" b="1" baseline="-25000">
                <a:solidFill>
                  <a:srgbClr val="0033CC"/>
                </a:solidFill>
              </a:rPr>
              <a:t>s</a:t>
            </a:r>
            <a:r>
              <a:rPr lang="en-GB" b="1">
                <a:solidFill>
                  <a:srgbClr val="0033CC"/>
                </a:solidFill>
              </a:rPr>
              <a:t> - d))/d		if (h</a:t>
            </a:r>
            <a:r>
              <a:rPr lang="en-GB" b="1" baseline="-25000">
                <a:solidFill>
                  <a:srgbClr val="0033CC"/>
                </a:solidFill>
              </a:rPr>
              <a:t>s</a:t>
            </a:r>
            <a:r>
              <a:rPr lang="en-GB" b="1">
                <a:solidFill>
                  <a:srgbClr val="0033CC"/>
                </a:solidFill>
              </a:rPr>
              <a:t>-d) </a:t>
            </a:r>
            <a:r>
              <a:rPr lang="en-GB" b="1">
                <a:solidFill>
                  <a:srgbClr val="0033CC"/>
                </a:solidFill>
                <a:sym typeface="Symbol" pitchFamily="18" charset="2"/>
              </a:rPr>
              <a:t></a:t>
            </a:r>
            <a:r>
              <a:rPr lang="en-GB" b="1">
                <a:solidFill>
                  <a:srgbClr val="0033CC"/>
                </a:solidFill>
              </a:rPr>
              <a:t> h </a:t>
            </a:r>
            <a:r>
              <a:rPr lang="en-GB" b="1">
                <a:solidFill>
                  <a:srgbClr val="0033CC"/>
                </a:solidFill>
                <a:sym typeface="Symbol" pitchFamily="18" charset="2"/>
              </a:rPr>
              <a:t></a:t>
            </a:r>
            <a:r>
              <a:rPr lang="en-GB" b="1">
                <a:solidFill>
                  <a:srgbClr val="0033CC"/>
                </a:solidFill>
              </a:rPr>
              <a:t> h</a:t>
            </a:r>
            <a:r>
              <a:rPr lang="en-GB" b="1" baseline="-25000">
                <a:solidFill>
                  <a:srgbClr val="0033CC"/>
                </a:solidFill>
              </a:rPr>
              <a:t>s</a:t>
            </a:r>
            <a:r>
              <a:rPr lang="en-GB" b="1"/>
              <a:t>	</a:t>
            </a:r>
          </a:p>
          <a:p>
            <a:r>
              <a:rPr lang="en-GB" sz="1600"/>
              <a:t>where,</a:t>
            </a:r>
          </a:p>
          <a:p>
            <a:r>
              <a:rPr lang="en-GB" sz="1600"/>
              <a:t>	E</a:t>
            </a:r>
            <a:r>
              <a:rPr lang="en-GB" sz="1600" baseline="-25000"/>
              <a:t>t</a:t>
            </a:r>
            <a:r>
              <a:rPr lang="en-GB" sz="1600"/>
              <a:t>   =	evapotranspiration in volume of water per unit time[L</a:t>
            </a:r>
            <a:r>
              <a:rPr lang="en-GB" sz="1600" baseline="30000"/>
              <a:t>3</a:t>
            </a:r>
            <a:r>
              <a:rPr lang="en-GB" sz="1600"/>
              <a:t> T</a:t>
            </a:r>
            <a:r>
              <a:rPr lang="en-GB" sz="1600" baseline="30000"/>
              <a:t>-1</a:t>
            </a:r>
            <a:r>
              <a:rPr lang="en-GB" sz="1600"/>
              <a:t>];</a:t>
            </a:r>
          </a:p>
          <a:p>
            <a:r>
              <a:rPr lang="en-GB" sz="1600"/>
              <a:t>	PE</a:t>
            </a:r>
            <a:r>
              <a:rPr lang="en-GB" sz="1600" baseline="-25000"/>
              <a:t>t</a:t>
            </a:r>
            <a:r>
              <a:rPr lang="en-GB" sz="1600"/>
              <a:t> =	maximum rate of evapotranspiration in volume of water per unit </a:t>
            </a:r>
          </a:p>
          <a:p>
            <a:r>
              <a:rPr lang="en-GB" sz="1600"/>
              <a:t>		area per unit time [L</a:t>
            </a:r>
            <a:r>
              <a:rPr lang="en-GB" sz="1600" baseline="30000"/>
              <a:t>3</a:t>
            </a:r>
            <a:r>
              <a:rPr lang="en-GB" sz="1600"/>
              <a:t> L</a:t>
            </a:r>
            <a:r>
              <a:rPr lang="en-GB" sz="1600" baseline="30000"/>
              <a:t>-2</a:t>
            </a:r>
            <a:r>
              <a:rPr lang="en-GB" sz="1600"/>
              <a:t> T</a:t>
            </a:r>
            <a:r>
              <a:rPr lang="en-GB" sz="1600" baseline="30000"/>
              <a:t>-1</a:t>
            </a:r>
            <a:r>
              <a:rPr lang="en-GB" sz="1600"/>
              <a:t>];</a:t>
            </a:r>
          </a:p>
          <a:p>
            <a:r>
              <a:rPr lang="en-GB" sz="1600"/>
              <a:t>	A   =	surface area [L</a:t>
            </a:r>
            <a:r>
              <a:rPr lang="en-GB" sz="1600" baseline="30000"/>
              <a:t>2</a:t>
            </a:r>
            <a:r>
              <a:rPr lang="en-GB" sz="1600"/>
              <a:t>];</a:t>
            </a:r>
          </a:p>
          <a:p>
            <a:r>
              <a:rPr lang="en-GB" sz="1600"/>
              <a:t>	h    =	water table elevation [L];</a:t>
            </a:r>
          </a:p>
          <a:p>
            <a:r>
              <a:rPr lang="en-GB" sz="1600"/>
              <a:t>	h</a:t>
            </a:r>
            <a:r>
              <a:rPr lang="en-GB" sz="1600" baseline="-25000"/>
              <a:t>s</a:t>
            </a:r>
            <a:r>
              <a:rPr lang="en-GB" sz="1600"/>
              <a:t>   =	water table elevation at which the evapotranspiration loss </a:t>
            </a:r>
          </a:p>
          <a:p>
            <a:r>
              <a:rPr lang="en-GB" sz="1600"/>
              <a:t>		reaches the maximum value; and</a:t>
            </a:r>
          </a:p>
          <a:p>
            <a:r>
              <a:rPr lang="en-GB" sz="1600"/>
              <a:t>	d   =	extinction depth. When the distance between h</a:t>
            </a:r>
            <a:r>
              <a:rPr lang="en-GB" sz="1600" baseline="-25000"/>
              <a:t>s</a:t>
            </a:r>
            <a:r>
              <a:rPr lang="en-GB" sz="1600"/>
              <a:t> and h </a:t>
            </a:r>
          </a:p>
          <a:p>
            <a:r>
              <a:rPr lang="en-GB" sz="1600"/>
              <a:t>		exceeds d, evapotranspiration from groundwater ceases [L].</a:t>
            </a:r>
            <a:endParaRPr lang="en-US" sz="1600"/>
          </a:p>
        </p:txBody>
      </p:sp>
    </p:spTree>
  </p:cSld>
  <p:clrMapOvr>
    <a:masterClrMapping/>
  </p:clrMapOvr>
  <p:transition spd="med">
    <p:random/>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03D4A8"/>
            </a:gs>
            <a:gs pos="25000">
              <a:srgbClr val="21D6E0"/>
            </a:gs>
            <a:gs pos="75000">
              <a:srgbClr val="0087E6"/>
            </a:gs>
            <a:gs pos="100000">
              <a:srgbClr val="005CBF"/>
            </a:gs>
          </a:gsLst>
          <a:lin ang="2700000" scaled="1"/>
        </a:gradFill>
        <a:effectLst/>
      </p:bgPr>
    </p:bg>
    <p:spTree>
      <p:nvGrpSpPr>
        <p:cNvPr id="1" name=""/>
        <p:cNvGrpSpPr/>
        <p:nvPr/>
      </p:nvGrpSpPr>
      <p:grpSpPr>
        <a:xfrm>
          <a:off x="0" y="0"/>
          <a:ext cx="0" cy="0"/>
          <a:chOff x="0" y="0"/>
          <a:chExt cx="0" cy="0"/>
        </a:xfrm>
      </p:grpSpPr>
      <p:sp>
        <p:nvSpPr>
          <p:cNvPr id="90114" name="Text Box 3"/>
          <p:cNvSpPr txBox="1">
            <a:spLocks noChangeArrowheads="1"/>
          </p:cNvSpPr>
          <p:nvPr/>
        </p:nvSpPr>
        <p:spPr bwMode="auto">
          <a:xfrm>
            <a:off x="838200" y="685800"/>
            <a:ext cx="6934200" cy="366713"/>
          </a:xfrm>
          <a:prstGeom prst="rect">
            <a:avLst/>
          </a:prstGeom>
          <a:noFill/>
          <a:ln w="9525">
            <a:noFill/>
            <a:miter lim="800000"/>
            <a:headEnd/>
            <a:tailEnd/>
          </a:ln>
        </p:spPr>
        <p:txBody>
          <a:bodyPr>
            <a:spAutoFit/>
          </a:bodyPr>
          <a:lstStyle/>
          <a:p>
            <a:pPr>
              <a:spcBef>
                <a:spcPct val="50000"/>
              </a:spcBef>
            </a:pPr>
            <a:endParaRPr lang="en-US"/>
          </a:p>
        </p:txBody>
      </p:sp>
      <p:sp>
        <p:nvSpPr>
          <p:cNvPr id="90115" name="Text Box 18"/>
          <p:cNvSpPr txBox="1">
            <a:spLocks noChangeArrowheads="1"/>
          </p:cNvSpPr>
          <p:nvPr/>
        </p:nvSpPr>
        <p:spPr bwMode="auto">
          <a:xfrm>
            <a:off x="1524000" y="1143000"/>
            <a:ext cx="6019800" cy="366713"/>
          </a:xfrm>
          <a:prstGeom prst="rect">
            <a:avLst/>
          </a:prstGeom>
          <a:noFill/>
          <a:ln w="9525">
            <a:noFill/>
            <a:miter lim="800000"/>
            <a:headEnd/>
            <a:tailEnd/>
          </a:ln>
        </p:spPr>
        <p:txBody>
          <a:bodyPr>
            <a:spAutoFit/>
          </a:bodyPr>
          <a:lstStyle/>
          <a:p>
            <a:pPr>
              <a:spcBef>
                <a:spcPct val="50000"/>
              </a:spcBef>
            </a:pPr>
            <a:endParaRPr lang="en-US"/>
          </a:p>
        </p:txBody>
      </p:sp>
      <p:grpSp>
        <p:nvGrpSpPr>
          <p:cNvPr id="90116" name="Group 19"/>
          <p:cNvGrpSpPr>
            <a:grpSpLocks noChangeAspect="1"/>
          </p:cNvGrpSpPr>
          <p:nvPr/>
        </p:nvGrpSpPr>
        <p:grpSpPr bwMode="auto">
          <a:xfrm>
            <a:off x="1981200" y="304800"/>
            <a:ext cx="4572000" cy="4403725"/>
            <a:chOff x="3877" y="2133"/>
            <a:chExt cx="4050" cy="4012"/>
          </a:xfrm>
        </p:grpSpPr>
        <p:sp>
          <p:nvSpPr>
            <p:cNvPr id="90120" name="AutoShape 20"/>
            <p:cNvSpPr>
              <a:spLocks noChangeAspect="1" noChangeArrowheads="1"/>
            </p:cNvSpPr>
            <p:nvPr/>
          </p:nvSpPr>
          <p:spPr bwMode="auto">
            <a:xfrm>
              <a:off x="3877" y="2133"/>
              <a:ext cx="4050" cy="4012"/>
            </a:xfrm>
            <a:prstGeom prst="rect">
              <a:avLst/>
            </a:prstGeom>
            <a:solidFill>
              <a:schemeClr val="bg1"/>
            </a:solidFill>
            <a:ln w="9525">
              <a:solidFill>
                <a:srgbClr val="000000"/>
              </a:solidFill>
              <a:prstDash val="sysDot"/>
              <a:miter lim="800000"/>
              <a:headEnd/>
              <a:tailEnd/>
            </a:ln>
          </p:spPr>
          <p:txBody>
            <a:bodyPr/>
            <a:lstStyle/>
            <a:p>
              <a:endParaRPr lang="en-IN"/>
            </a:p>
          </p:txBody>
        </p:sp>
        <p:sp>
          <p:nvSpPr>
            <p:cNvPr id="90121" name="Line 21"/>
            <p:cNvSpPr>
              <a:spLocks noChangeShapeType="1"/>
            </p:cNvSpPr>
            <p:nvPr/>
          </p:nvSpPr>
          <p:spPr bwMode="auto">
            <a:xfrm flipV="1">
              <a:off x="4627" y="2596"/>
              <a:ext cx="2700" cy="1"/>
            </a:xfrm>
            <a:prstGeom prst="line">
              <a:avLst/>
            </a:prstGeom>
            <a:noFill/>
            <a:ln w="9525">
              <a:solidFill>
                <a:srgbClr val="000000"/>
              </a:solidFill>
              <a:round/>
              <a:headEnd/>
              <a:tailEnd/>
            </a:ln>
          </p:spPr>
          <p:txBody>
            <a:bodyPr/>
            <a:lstStyle/>
            <a:p>
              <a:endParaRPr lang="en-IN"/>
            </a:p>
          </p:txBody>
        </p:sp>
        <p:sp>
          <p:nvSpPr>
            <p:cNvPr id="90122" name="Line 22"/>
            <p:cNvSpPr>
              <a:spLocks noChangeShapeType="1"/>
            </p:cNvSpPr>
            <p:nvPr/>
          </p:nvSpPr>
          <p:spPr bwMode="auto">
            <a:xfrm>
              <a:off x="5077" y="2596"/>
              <a:ext cx="1" cy="3240"/>
            </a:xfrm>
            <a:prstGeom prst="line">
              <a:avLst/>
            </a:prstGeom>
            <a:noFill/>
            <a:ln w="9525">
              <a:solidFill>
                <a:srgbClr val="000000"/>
              </a:solidFill>
              <a:round/>
              <a:headEnd/>
              <a:tailEnd/>
            </a:ln>
          </p:spPr>
          <p:txBody>
            <a:bodyPr/>
            <a:lstStyle/>
            <a:p>
              <a:endParaRPr lang="en-IN"/>
            </a:p>
          </p:txBody>
        </p:sp>
        <p:sp>
          <p:nvSpPr>
            <p:cNvPr id="90123" name="Line 23"/>
            <p:cNvSpPr>
              <a:spLocks noChangeShapeType="1"/>
            </p:cNvSpPr>
            <p:nvPr/>
          </p:nvSpPr>
          <p:spPr bwMode="auto">
            <a:xfrm>
              <a:off x="6727" y="2596"/>
              <a:ext cx="0" cy="617"/>
            </a:xfrm>
            <a:prstGeom prst="line">
              <a:avLst/>
            </a:prstGeom>
            <a:noFill/>
            <a:ln w="9525">
              <a:solidFill>
                <a:srgbClr val="000000"/>
              </a:solidFill>
              <a:round/>
              <a:headEnd/>
              <a:tailEnd/>
            </a:ln>
          </p:spPr>
          <p:txBody>
            <a:bodyPr/>
            <a:lstStyle/>
            <a:p>
              <a:endParaRPr lang="en-IN"/>
            </a:p>
          </p:txBody>
        </p:sp>
        <p:sp>
          <p:nvSpPr>
            <p:cNvPr id="90124" name="Line 24"/>
            <p:cNvSpPr>
              <a:spLocks noChangeShapeType="1"/>
            </p:cNvSpPr>
            <p:nvPr/>
          </p:nvSpPr>
          <p:spPr bwMode="auto">
            <a:xfrm flipH="1">
              <a:off x="5677" y="3213"/>
              <a:ext cx="1050" cy="1388"/>
            </a:xfrm>
            <a:prstGeom prst="line">
              <a:avLst/>
            </a:prstGeom>
            <a:noFill/>
            <a:ln w="9525">
              <a:solidFill>
                <a:srgbClr val="000000"/>
              </a:solidFill>
              <a:round/>
              <a:headEnd/>
              <a:tailEnd/>
            </a:ln>
          </p:spPr>
          <p:txBody>
            <a:bodyPr/>
            <a:lstStyle/>
            <a:p>
              <a:endParaRPr lang="en-IN"/>
            </a:p>
          </p:txBody>
        </p:sp>
        <p:sp>
          <p:nvSpPr>
            <p:cNvPr id="90125" name="Line 25"/>
            <p:cNvSpPr>
              <a:spLocks noChangeShapeType="1"/>
            </p:cNvSpPr>
            <p:nvPr/>
          </p:nvSpPr>
          <p:spPr bwMode="auto">
            <a:xfrm>
              <a:off x="5677" y="4601"/>
              <a:ext cx="1" cy="1235"/>
            </a:xfrm>
            <a:prstGeom prst="line">
              <a:avLst/>
            </a:prstGeom>
            <a:noFill/>
            <a:ln w="9525">
              <a:solidFill>
                <a:srgbClr val="000000"/>
              </a:solidFill>
              <a:round/>
              <a:headEnd/>
              <a:tailEnd/>
            </a:ln>
          </p:spPr>
          <p:txBody>
            <a:bodyPr/>
            <a:lstStyle/>
            <a:p>
              <a:endParaRPr lang="en-IN"/>
            </a:p>
          </p:txBody>
        </p:sp>
        <p:sp>
          <p:nvSpPr>
            <p:cNvPr id="90126" name="Line 26"/>
            <p:cNvSpPr>
              <a:spLocks noChangeShapeType="1"/>
            </p:cNvSpPr>
            <p:nvPr/>
          </p:nvSpPr>
          <p:spPr bwMode="auto">
            <a:xfrm flipH="1">
              <a:off x="5077" y="3213"/>
              <a:ext cx="1650" cy="0"/>
            </a:xfrm>
            <a:prstGeom prst="line">
              <a:avLst/>
            </a:prstGeom>
            <a:noFill/>
            <a:ln w="6350">
              <a:solidFill>
                <a:srgbClr val="800080"/>
              </a:solidFill>
              <a:prstDash val="sysDot"/>
              <a:round/>
              <a:headEnd/>
              <a:tailEnd/>
            </a:ln>
          </p:spPr>
          <p:txBody>
            <a:bodyPr/>
            <a:lstStyle/>
            <a:p>
              <a:endParaRPr lang="en-IN"/>
            </a:p>
          </p:txBody>
        </p:sp>
        <p:sp>
          <p:nvSpPr>
            <p:cNvPr id="90127" name="Line 27"/>
            <p:cNvSpPr>
              <a:spLocks noChangeShapeType="1"/>
            </p:cNvSpPr>
            <p:nvPr/>
          </p:nvSpPr>
          <p:spPr bwMode="auto">
            <a:xfrm flipH="1">
              <a:off x="5077" y="4601"/>
              <a:ext cx="600" cy="0"/>
            </a:xfrm>
            <a:prstGeom prst="line">
              <a:avLst/>
            </a:prstGeom>
            <a:noFill/>
            <a:ln w="6350">
              <a:solidFill>
                <a:srgbClr val="800080"/>
              </a:solidFill>
              <a:prstDash val="sysDot"/>
              <a:round/>
              <a:headEnd/>
              <a:tailEnd/>
            </a:ln>
          </p:spPr>
          <p:txBody>
            <a:bodyPr/>
            <a:lstStyle/>
            <a:p>
              <a:endParaRPr lang="en-IN"/>
            </a:p>
          </p:txBody>
        </p:sp>
        <p:sp>
          <p:nvSpPr>
            <p:cNvPr id="90128" name="Text Box 28"/>
            <p:cNvSpPr txBox="1">
              <a:spLocks noChangeArrowheads="1"/>
            </p:cNvSpPr>
            <p:nvPr/>
          </p:nvSpPr>
          <p:spPr bwMode="auto">
            <a:xfrm>
              <a:off x="4627" y="3058"/>
              <a:ext cx="393" cy="464"/>
            </a:xfrm>
            <a:prstGeom prst="rect">
              <a:avLst/>
            </a:prstGeom>
            <a:solidFill>
              <a:schemeClr val="bg1"/>
            </a:solidFill>
            <a:ln w="9525">
              <a:noFill/>
              <a:miter lim="800000"/>
              <a:headEnd/>
              <a:tailEnd/>
            </a:ln>
          </p:spPr>
          <p:txBody>
            <a:bodyPr wrap="none"/>
            <a:lstStyle/>
            <a:p>
              <a:r>
                <a:rPr lang="en-US" sz="1200"/>
                <a:t>h</a:t>
              </a:r>
              <a:r>
                <a:rPr lang="en-US" sz="1200" baseline="-25000"/>
                <a:t>s</a:t>
              </a:r>
              <a:endParaRPr lang="en-US"/>
            </a:p>
          </p:txBody>
        </p:sp>
        <p:sp>
          <p:nvSpPr>
            <p:cNvPr id="90129" name="Text Box 29"/>
            <p:cNvSpPr txBox="1">
              <a:spLocks noChangeArrowheads="1"/>
            </p:cNvSpPr>
            <p:nvPr/>
          </p:nvSpPr>
          <p:spPr bwMode="auto">
            <a:xfrm>
              <a:off x="4477" y="4447"/>
              <a:ext cx="559" cy="465"/>
            </a:xfrm>
            <a:prstGeom prst="rect">
              <a:avLst/>
            </a:prstGeom>
            <a:solidFill>
              <a:schemeClr val="bg1"/>
            </a:solidFill>
            <a:ln w="9525">
              <a:noFill/>
              <a:miter lim="800000"/>
              <a:headEnd/>
              <a:tailEnd/>
            </a:ln>
          </p:spPr>
          <p:txBody>
            <a:bodyPr wrap="none"/>
            <a:lstStyle/>
            <a:p>
              <a:r>
                <a:rPr lang="en-US" sz="1200"/>
                <a:t>h</a:t>
              </a:r>
              <a:r>
                <a:rPr lang="en-US" sz="1200" baseline="-25000"/>
                <a:t>s</a:t>
              </a:r>
              <a:r>
                <a:rPr lang="en-US" sz="1200"/>
                <a:t>-d</a:t>
              </a:r>
              <a:endParaRPr lang="en-US"/>
            </a:p>
          </p:txBody>
        </p:sp>
        <p:sp>
          <p:nvSpPr>
            <p:cNvPr id="90130" name="Text Box 30"/>
            <p:cNvSpPr txBox="1">
              <a:spLocks noChangeArrowheads="1"/>
            </p:cNvSpPr>
            <p:nvPr/>
          </p:nvSpPr>
          <p:spPr bwMode="auto">
            <a:xfrm>
              <a:off x="5227" y="3676"/>
              <a:ext cx="300" cy="463"/>
            </a:xfrm>
            <a:prstGeom prst="rect">
              <a:avLst/>
            </a:prstGeom>
            <a:solidFill>
              <a:schemeClr val="bg1"/>
            </a:solidFill>
            <a:ln w="9525">
              <a:noFill/>
              <a:miter lim="800000"/>
              <a:headEnd/>
              <a:tailEnd/>
            </a:ln>
          </p:spPr>
          <p:txBody>
            <a:bodyPr/>
            <a:lstStyle/>
            <a:p>
              <a:r>
                <a:rPr lang="en-US" sz="1200"/>
                <a:t>d</a:t>
              </a:r>
              <a:endParaRPr lang="en-US"/>
            </a:p>
          </p:txBody>
        </p:sp>
        <p:sp>
          <p:nvSpPr>
            <p:cNvPr id="90131" name="Line 31"/>
            <p:cNvSpPr>
              <a:spLocks noChangeShapeType="1"/>
            </p:cNvSpPr>
            <p:nvPr/>
          </p:nvSpPr>
          <p:spPr bwMode="auto">
            <a:xfrm>
              <a:off x="5377" y="3984"/>
              <a:ext cx="0" cy="617"/>
            </a:xfrm>
            <a:prstGeom prst="line">
              <a:avLst/>
            </a:prstGeom>
            <a:noFill/>
            <a:ln w="9525">
              <a:solidFill>
                <a:srgbClr val="000000"/>
              </a:solidFill>
              <a:round/>
              <a:headEnd/>
              <a:tailEnd type="triangle" w="med" len="med"/>
            </a:ln>
          </p:spPr>
          <p:txBody>
            <a:bodyPr wrap="none"/>
            <a:lstStyle/>
            <a:p>
              <a:endParaRPr lang="en-IN"/>
            </a:p>
          </p:txBody>
        </p:sp>
        <p:sp>
          <p:nvSpPr>
            <p:cNvPr id="90132" name="Line 32"/>
            <p:cNvSpPr>
              <a:spLocks noChangeShapeType="1"/>
            </p:cNvSpPr>
            <p:nvPr/>
          </p:nvSpPr>
          <p:spPr bwMode="auto">
            <a:xfrm flipV="1">
              <a:off x="5377" y="3213"/>
              <a:ext cx="1" cy="463"/>
            </a:xfrm>
            <a:prstGeom prst="line">
              <a:avLst/>
            </a:prstGeom>
            <a:noFill/>
            <a:ln w="9525">
              <a:solidFill>
                <a:srgbClr val="000000"/>
              </a:solidFill>
              <a:round/>
              <a:headEnd/>
              <a:tailEnd type="triangle" w="med" len="med"/>
            </a:ln>
          </p:spPr>
          <p:txBody>
            <a:bodyPr wrap="none"/>
            <a:lstStyle/>
            <a:p>
              <a:endParaRPr lang="en-IN"/>
            </a:p>
          </p:txBody>
        </p:sp>
      </p:grpSp>
      <p:sp>
        <p:nvSpPr>
          <p:cNvPr id="90117" name="Text Box 33"/>
          <p:cNvSpPr txBox="1">
            <a:spLocks noChangeArrowheads="1"/>
          </p:cNvSpPr>
          <p:nvPr/>
        </p:nvSpPr>
        <p:spPr bwMode="auto">
          <a:xfrm>
            <a:off x="762000" y="5257800"/>
            <a:ext cx="7848600" cy="915988"/>
          </a:xfrm>
          <a:prstGeom prst="rect">
            <a:avLst/>
          </a:prstGeom>
          <a:noFill/>
          <a:ln w="9525">
            <a:noFill/>
            <a:miter lim="800000"/>
            <a:headEnd/>
            <a:tailEnd/>
          </a:ln>
        </p:spPr>
        <p:txBody>
          <a:bodyPr>
            <a:spAutoFit/>
          </a:bodyPr>
          <a:lstStyle/>
          <a:p>
            <a:r>
              <a:rPr lang="en-GB" b="1">
                <a:solidFill>
                  <a:srgbClr val="CC0066"/>
                </a:solidFill>
              </a:rPr>
              <a:t>	</a:t>
            </a:r>
            <a:r>
              <a:rPr lang="en-GB">
                <a:solidFill>
                  <a:srgbClr val="FFFF00"/>
                </a:solidFill>
              </a:rPr>
              <a:t>E</a:t>
            </a:r>
            <a:r>
              <a:rPr lang="en-GB" baseline="-25000">
                <a:solidFill>
                  <a:srgbClr val="FFFF00"/>
                </a:solidFill>
              </a:rPr>
              <a:t>t</a:t>
            </a:r>
            <a:r>
              <a:rPr lang="en-GB">
                <a:solidFill>
                  <a:srgbClr val="FFFF00"/>
                </a:solidFill>
              </a:rPr>
              <a:t>    = 	PE</a:t>
            </a:r>
            <a:r>
              <a:rPr lang="en-GB" baseline="-25000">
                <a:solidFill>
                  <a:srgbClr val="FFFF00"/>
                </a:solidFill>
              </a:rPr>
              <a:t>t</a:t>
            </a:r>
            <a:r>
              <a:rPr lang="en-GB">
                <a:solidFill>
                  <a:srgbClr val="FFFF00"/>
                </a:solidFill>
              </a:rPr>
              <a:t>  * A				if h &gt; h</a:t>
            </a:r>
            <a:r>
              <a:rPr lang="en-GB" baseline="-25000">
                <a:solidFill>
                  <a:srgbClr val="FFFF00"/>
                </a:solidFill>
              </a:rPr>
              <a:t>s</a:t>
            </a:r>
            <a:r>
              <a:rPr lang="en-GB">
                <a:solidFill>
                  <a:srgbClr val="FFFF00"/>
                </a:solidFill>
              </a:rPr>
              <a:t>		</a:t>
            </a:r>
          </a:p>
          <a:p>
            <a:r>
              <a:rPr lang="en-GB">
                <a:solidFill>
                  <a:srgbClr val="FFFF00"/>
                </a:solidFill>
              </a:rPr>
              <a:t>	E</a:t>
            </a:r>
            <a:r>
              <a:rPr lang="en-GB" baseline="-25000">
                <a:solidFill>
                  <a:srgbClr val="FFFF00"/>
                </a:solidFill>
              </a:rPr>
              <a:t>t</a:t>
            </a:r>
            <a:r>
              <a:rPr lang="en-GB">
                <a:solidFill>
                  <a:srgbClr val="FFFF00"/>
                </a:solidFill>
              </a:rPr>
              <a:t>    =	0				if h &lt; (h</a:t>
            </a:r>
            <a:r>
              <a:rPr lang="en-GB" baseline="-25000">
                <a:solidFill>
                  <a:srgbClr val="FFFF00"/>
                </a:solidFill>
              </a:rPr>
              <a:t>s</a:t>
            </a:r>
            <a:r>
              <a:rPr lang="en-GB">
                <a:solidFill>
                  <a:srgbClr val="FFFF00"/>
                </a:solidFill>
              </a:rPr>
              <a:t> - d)                    </a:t>
            </a:r>
          </a:p>
          <a:p>
            <a:r>
              <a:rPr lang="en-GB">
                <a:solidFill>
                  <a:srgbClr val="FFFF00"/>
                </a:solidFill>
              </a:rPr>
              <a:t>	E</a:t>
            </a:r>
            <a:r>
              <a:rPr lang="en-GB" baseline="-25000">
                <a:solidFill>
                  <a:srgbClr val="FFFF00"/>
                </a:solidFill>
              </a:rPr>
              <a:t>t</a:t>
            </a:r>
            <a:r>
              <a:rPr lang="en-GB">
                <a:solidFill>
                  <a:srgbClr val="FFFF00"/>
                </a:solidFill>
              </a:rPr>
              <a:t>    = 	PE</a:t>
            </a:r>
            <a:r>
              <a:rPr lang="en-GB" baseline="-25000">
                <a:solidFill>
                  <a:srgbClr val="FFFF00"/>
                </a:solidFill>
              </a:rPr>
              <a:t>t </a:t>
            </a:r>
            <a:r>
              <a:rPr lang="en-GB">
                <a:solidFill>
                  <a:srgbClr val="FFFF00"/>
                </a:solidFill>
              </a:rPr>
              <a:t> * A (h - (h</a:t>
            </a:r>
            <a:r>
              <a:rPr lang="en-GB" baseline="-25000">
                <a:solidFill>
                  <a:srgbClr val="FFFF00"/>
                </a:solidFill>
              </a:rPr>
              <a:t>s</a:t>
            </a:r>
            <a:r>
              <a:rPr lang="en-GB">
                <a:solidFill>
                  <a:srgbClr val="FFFF00"/>
                </a:solidFill>
              </a:rPr>
              <a:t> - d))/d		if (h</a:t>
            </a:r>
            <a:r>
              <a:rPr lang="en-GB" baseline="-25000">
                <a:solidFill>
                  <a:srgbClr val="FFFF00"/>
                </a:solidFill>
              </a:rPr>
              <a:t>s</a:t>
            </a:r>
            <a:r>
              <a:rPr lang="en-GB">
                <a:solidFill>
                  <a:srgbClr val="FFFF00"/>
                </a:solidFill>
              </a:rPr>
              <a:t>-d) </a:t>
            </a:r>
            <a:r>
              <a:rPr lang="en-GB">
                <a:solidFill>
                  <a:srgbClr val="FFFF00"/>
                </a:solidFill>
                <a:sym typeface="Symbol" pitchFamily="18" charset="2"/>
              </a:rPr>
              <a:t></a:t>
            </a:r>
            <a:r>
              <a:rPr lang="en-GB">
                <a:solidFill>
                  <a:srgbClr val="FFFF00"/>
                </a:solidFill>
              </a:rPr>
              <a:t> h </a:t>
            </a:r>
            <a:r>
              <a:rPr lang="en-GB">
                <a:solidFill>
                  <a:srgbClr val="FFFF00"/>
                </a:solidFill>
                <a:sym typeface="Symbol" pitchFamily="18" charset="2"/>
              </a:rPr>
              <a:t></a:t>
            </a:r>
            <a:r>
              <a:rPr lang="en-GB">
                <a:solidFill>
                  <a:srgbClr val="FFFF00"/>
                </a:solidFill>
              </a:rPr>
              <a:t> h</a:t>
            </a:r>
            <a:r>
              <a:rPr lang="en-GB" baseline="-25000">
                <a:solidFill>
                  <a:srgbClr val="FFFF00"/>
                </a:solidFill>
              </a:rPr>
              <a:t>s</a:t>
            </a:r>
            <a:endParaRPr lang="en-US">
              <a:solidFill>
                <a:srgbClr val="CC0066"/>
              </a:solidFill>
            </a:endParaRPr>
          </a:p>
        </p:txBody>
      </p:sp>
      <p:sp>
        <p:nvSpPr>
          <p:cNvPr id="90118" name="Text Box 34"/>
          <p:cNvSpPr txBox="1">
            <a:spLocks noChangeArrowheads="1"/>
          </p:cNvSpPr>
          <p:nvPr/>
        </p:nvSpPr>
        <p:spPr bwMode="auto">
          <a:xfrm>
            <a:off x="5029200" y="457200"/>
            <a:ext cx="762000" cy="274638"/>
          </a:xfrm>
          <a:prstGeom prst="rect">
            <a:avLst/>
          </a:prstGeom>
          <a:noFill/>
          <a:ln w="9525">
            <a:noFill/>
            <a:miter lim="800000"/>
            <a:headEnd/>
            <a:tailEnd/>
          </a:ln>
        </p:spPr>
        <p:txBody>
          <a:bodyPr>
            <a:spAutoFit/>
          </a:bodyPr>
          <a:lstStyle/>
          <a:p>
            <a:pPr>
              <a:spcBef>
                <a:spcPct val="50000"/>
              </a:spcBef>
            </a:pPr>
            <a:r>
              <a:rPr lang="en-US" sz="1200"/>
              <a:t>PE</a:t>
            </a:r>
            <a:r>
              <a:rPr lang="en-US" sz="1200" baseline="-25000"/>
              <a:t>t</a:t>
            </a:r>
          </a:p>
        </p:txBody>
      </p:sp>
      <p:sp>
        <p:nvSpPr>
          <p:cNvPr id="90119" name="Text Box 35"/>
          <p:cNvSpPr txBox="1">
            <a:spLocks noChangeArrowheads="1"/>
          </p:cNvSpPr>
          <p:nvPr/>
        </p:nvSpPr>
        <p:spPr bwMode="auto">
          <a:xfrm>
            <a:off x="3886200" y="4419600"/>
            <a:ext cx="304800" cy="274638"/>
          </a:xfrm>
          <a:prstGeom prst="rect">
            <a:avLst/>
          </a:prstGeom>
          <a:noFill/>
          <a:ln w="9525">
            <a:noFill/>
            <a:miter lim="800000"/>
            <a:headEnd/>
            <a:tailEnd/>
          </a:ln>
        </p:spPr>
        <p:txBody>
          <a:bodyPr>
            <a:spAutoFit/>
          </a:bodyPr>
          <a:lstStyle/>
          <a:p>
            <a:pPr>
              <a:spcBef>
                <a:spcPct val="50000"/>
              </a:spcBef>
            </a:pPr>
            <a:r>
              <a:rPr lang="en-US" sz="1200"/>
              <a:t>0</a:t>
            </a:r>
          </a:p>
        </p:txBody>
      </p:sp>
    </p:spTree>
  </p:cSld>
  <p:clrMapOvr>
    <a:masterClrMapping/>
  </p:clrMapOvr>
  <p:transition spd="med">
    <p:random/>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bg>
      <p:bgPr shadeToTitle="1">
        <a:gradFill rotWithShape="0">
          <a:gsLst>
            <a:gs pos="0">
              <a:srgbClr val="FFCCFF"/>
            </a:gs>
            <a:gs pos="100000">
              <a:srgbClr val="CCFFCC"/>
            </a:gs>
          </a:gsLst>
          <a:path path="shape">
            <a:fillToRect l="50000" t="50000" r="50000" b="50000"/>
          </a:path>
        </a:gradFill>
        <a:effectLst/>
      </p:bgPr>
    </p:bg>
    <p:spTree>
      <p:nvGrpSpPr>
        <p:cNvPr id="1" name=""/>
        <p:cNvGrpSpPr/>
        <p:nvPr/>
      </p:nvGrpSpPr>
      <p:grpSpPr>
        <a:xfrm>
          <a:off x="0" y="0"/>
          <a:ext cx="0" cy="0"/>
          <a:chOff x="0" y="0"/>
          <a:chExt cx="0" cy="0"/>
        </a:xfrm>
      </p:grpSpPr>
      <p:sp>
        <p:nvSpPr>
          <p:cNvPr id="91138" name="Text Box 4"/>
          <p:cNvSpPr txBox="1">
            <a:spLocks noChangeArrowheads="1"/>
          </p:cNvSpPr>
          <p:nvPr/>
        </p:nvSpPr>
        <p:spPr bwMode="auto">
          <a:xfrm>
            <a:off x="381000" y="381000"/>
            <a:ext cx="8534400" cy="5883275"/>
          </a:xfrm>
          <a:prstGeom prst="rect">
            <a:avLst/>
          </a:prstGeom>
          <a:noFill/>
          <a:ln w="9525">
            <a:noFill/>
            <a:miter lim="800000"/>
            <a:headEnd/>
            <a:tailEnd/>
          </a:ln>
        </p:spPr>
        <p:txBody>
          <a:bodyPr>
            <a:spAutoFit/>
          </a:bodyPr>
          <a:lstStyle/>
          <a:p>
            <a:pPr marL="457200" indent="-457200"/>
            <a:r>
              <a:rPr lang="en-GB" sz="2400" b="1"/>
              <a:t>8. </a:t>
            </a:r>
            <a:r>
              <a:rPr lang="en-GB" sz="2400" b="1" u="sng"/>
              <a:t>Draft from Groundwater</a:t>
            </a:r>
            <a:r>
              <a:rPr lang="en-GB" sz="2400" b="1"/>
              <a:t> (T</a:t>
            </a:r>
            <a:r>
              <a:rPr lang="en-GB" sz="2400" b="1" baseline="-25000"/>
              <a:t>p</a:t>
            </a:r>
            <a:r>
              <a:rPr lang="en-GB" sz="2400" b="1"/>
              <a:t>)</a:t>
            </a:r>
          </a:p>
          <a:p>
            <a:pPr marL="457200" indent="-457200"/>
            <a:endParaRPr lang="en-GB"/>
          </a:p>
          <a:p>
            <a:pPr marL="457200" indent="-457200"/>
            <a:endParaRPr lang="en-GB"/>
          </a:p>
          <a:p>
            <a:pPr marL="457200" indent="-457200">
              <a:buFont typeface="Wingdings" pitchFamily="2" charset="2"/>
              <a:buChar char="Ø"/>
            </a:pPr>
            <a:r>
              <a:rPr lang="en-GB" sz="2000">
                <a:solidFill>
                  <a:srgbClr val="0033CC"/>
                </a:solidFill>
              </a:rPr>
              <a:t>Draft is the amount of water lifted from the aquifer by means of various lifting devices. </a:t>
            </a:r>
          </a:p>
          <a:p>
            <a:pPr marL="457200" indent="-457200">
              <a:buFont typeface="Wingdings" pitchFamily="2" charset="2"/>
              <a:buChar char="Ø"/>
            </a:pPr>
            <a:endParaRPr lang="en-GB" sz="2000">
              <a:solidFill>
                <a:srgbClr val="0033CC"/>
              </a:solidFill>
            </a:endParaRPr>
          </a:p>
          <a:p>
            <a:pPr marL="457200" indent="-457200">
              <a:buFont typeface="Wingdings" pitchFamily="2" charset="2"/>
              <a:buChar char="Ø"/>
            </a:pPr>
            <a:r>
              <a:rPr lang="en-GB" sz="2000">
                <a:solidFill>
                  <a:srgbClr val="CC0066"/>
                </a:solidFill>
              </a:rPr>
              <a:t>To estimate groundwater draft, an inventory of wells and a sample survey of groundwater draft from various types of wells (state tubewells, private tubewells and open wells) are required. </a:t>
            </a:r>
          </a:p>
          <a:p>
            <a:pPr marL="457200" indent="-457200">
              <a:buFont typeface="Wingdings" pitchFamily="2" charset="2"/>
              <a:buChar char="Ø"/>
            </a:pPr>
            <a:endParaRPr lang="en-GB" sz="2000">
              <a:solidFill>
                <a:srgbClr val="CC0066"/>
              </a:solidFill>
            </a:endParaRPr>
          </a:p>
          <a:p>
            <a:pPr marL="457200" indent="-457200">
              <a:buFont typeface="Wingdings" pitchFamily="2" charset="2"/>
              <a:buChar char="Ø"/>
            </a:pPr>
            <a:r>
              <a:rPr lang="en-GB" sz="2000">
                <a:solidFill>
                  <a:srgbClr val="008000"/>
                </a:solidFill>
              </a:rPr>
              <a:t>In areas where wells are energised, the draft may be computed using power consumption data. By conducting tests on wells, the average draft per unit of electricity consumed can be determined for different ranges in depth to water levels. </a:t>
            </a:r>
          </a:p>
          <a:p>
            <a:pPr marL="457200" indent="-457200">
              <a:buFont typeface="Wingdings" pitchFamily="2" charset="2"/>
              <a:buChar char="Ø"/>
            </a:pPr>
            <a:endParaRPr lang="en-GB" sz="2000">
              <a:solidFill>
                <a:srgbClr val="008000"/>
              </a:solidFill>
            </a:endParaRPr>
          </a:p>
          <a:p>
            <a:pPr marL="457200" indent="-457200">
              <a:buFont typeface="Wingdings" pitchFamily="2" charset="2"/>
              <a:buChar char="Ø"/>
            </a:pPr>
            <a:r>
              <a:rPr lang="en-GB" sz="2000">
                <a:solidFill>
                  <a:srgbClr val="9933FF"/>
                </a:solidFill>
              </a:rPr>
              <a:t>By noting the depth to water level at each distribution point and multiplying the average draft value with the number of units of electricity consumed, the draft at each point can be computed for every month.</a:t>
            </a:r>
            <a:endParaRPr lang="en-US" sz="2000">
              <a:solidFill>
                <a:srgbClr val="9933FF"/>
              </a:solidFill>
            </a:endParaRPr>
          </a:p>
        </p:txBody>
      </p:sp>
    </p:spTree>
  </p:cSld>
  <p:clrMapOvr>
    <a:masterClrMapping/>
  </p:clrMapOvr>
  <p:transition spd="med">
    <p:random/>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bg>
      <p:bgPr shadeToTitle="1">
        <a:gradFill rotWithShape="0">
          <a:gsLst>
            <a:gs pos="0">
              <a:srgbClr val="FFCCFF"/>
            </a:gs>
            <a:gs pos="100000">
              <a:srgbClr val="CCFFCC"/>
            </a:gs>
          </a:gsLst>
          <a:path path="shape">
            <a:fillToRect l="50000" t="50000" r="50000" b="50000"/>
          </a:path>
        </a:gradFill>
        <a:effectLst/>
      </p:bgPr>
    </p:bg>
    <p:spTree>
      <p:nvGrpSpPr>
        <p:cNvPr id="1" name=""/>
        <p:cNvGrpSpPr/>
        <p:nvPr/>
      </p:nvGrpSpPr>
      <p:grpSpPr>
        <a:xfrm>
          <a:off x="0" y="0"/>
          <a:ext cx="0" cy="0"/>
          <a:chOff x="0" y="0"/>
          <a:chExt cx="0" cy="0"/>
        </a:xfrm>
      </p:grpSpPr>
      <p:sp>
        <p:nvSpPr>
          <p:cNvPr id="92162" name="Text Box 3"/>
          <p:cNvSpPr txBox="1">
            <a:spLocks noChangeArrowheads="1"/>
          </p:cNvSpPr>
          <p:nvPr/>
        </p:nvSpPr>
        <p:spPr bwMode="auto">
          <a:xfrm>
            <a:off x="304800" y="1219200"/>
            <a:ext cx="8534400" cy="4054475"/>
          </a:xfrm>
          <a:prstGeom prst="rect">
            <a:avLst/>
          </a:prstGeom>
          <a:noFill/>
          <a:ln w="9525">
            <a:noFill/>
            <a:miter lim="800000"/>
            <a:headEnd/>
            <a:tailEnd/>
          </a:ln>
        </p:spPr>
        <p:txBody>
          <a:bodyPr>
            <a:spAutoFit/>
          </a:bodyPr>
          <a:lstStyle/>
          <a:p>
            <a:pPr marL="457200" indent="-457200">
              <a:spcBef>
                <a:spcPct val="50000"/>
              </a:spcBef>
              <a:buFont typeface="Wingdings" pitchFamily="2" charset="2"/>
              <a:buChar char="Ø"/>
            </a:pPr>
            <a:r>
              <a:rPr lang="en-GB" sz="2000">
                <a:solidFill>
                  <a:srgbClr val="0033CC"/>
                </a:solidFill>
              </a:rPr>
              <a:t>In the absence of sample surveys, the draft can be indirectly estimated from the net crop water requirement which is based upon the cropping pattern and irrigated areas under various crops.</a:t>
            </a:r>
            <a:r>
              <a:rPr lang="en-GB" sz="2000"/>
              <a:t> </a:t>
            </a:r>
          </a:p>
          <a:p>
            <a:pPr marL="457200" indent="-457200">
              <a:spcBef>
                <a:spcPct val="50000"/>
              </a:spcBef>
              <a:buFont typeface="Wingdings" pitchFamily="2" charset="2"/>
              <a:buChar char="Ø"/>
            </a:pPr>
            <a:endParaRPr lang="en-GB" sz="2000"/>
          </a:p>
          <a:p>
            <a:pPr marL="457200" indent="-457200">
              <a:spcBef>
                <a:spcPct val="50000"/>
              </a:spcBef>
              <a:buFont typeface="Wingdings" pitchFamily="2" charset="2"/>
              <a:buChar char="Ø"/>
            </a:pPr>
            <a:r>
              <a:rPr lang="en-GB" sz="2000">
                <a:solidFill>
                  <a:srgbClr val="CC0066"/>
                </a:solidFill>
              </a:rPr>
              <a:t>The consumptive use requirements of crops are calculated using the consumptive use coefficient and effective rainfall. The consumptive use coefficient for crops is related to percentage of crop growing season.</a:t>
            </a:r>
            <a:r>
              <a:rPr lang="en-GB" sz="2000"/>
              <a:t> </a:t>
            </a:r>
          </a:p>
          <a:p>
            <a:pPr marL="457200" indent="-457200">
              <a:spcBef>
                <a:spcPct val="50000"/>
              </a:spcBef>
              <a:buFont typeface="Wingdings" pitchFamily="2" charset="2"/>
              <a:buChar char="Ø"/>
            </a:pPr>
            <a:endParaRPr lang="en-GB" sz="2000"/>
          </a:p>
          <a:p>
            <a:pPr marL="457200" indent="-457200">
              <a:spcBef>
                <a:spcPct val="50000"/>
              </a:spcBef>
              <a:buFont typeface="Wingdings" pitchFamily="2" charset="2"/>
              <a:buChar char="Ø"/>
            </a:pPr>
            <a:r>
              <a:rPr lang="en-GB" sz="2000">
                <a:solidFill>
                  <a:srgbClr val="008000"/>
                </a:solidFill>
              </a:rPr>
              <a:t>The consumptive use for each month can be evaluated by multiplying consumptive use coefficient with monthly pan evaporation rates.</a:t>
            </a:r>
            <a:r>
              <a:rPr lang="en-GB" sz="2000"/>
              <a:t> </a:t>
            </a:r>
          </a:p>
        </p:txBody>
      </p:sp>
    </p:spTree>
  </p:cSld>
  <p:clrMapOvr>
    <a:masterClrMapping/>
  </p:clrMapOvr>
  <p:transition spd="med">
    <p:random/>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chemeClr val="hlink"/>
            </a:gs>
            <a:gs pos="100000">
              <a:srgbClr val="CC3300"/>
            </a:gs>
          </a:gsLst>
          <a:lin ang="5400000" scaled="1"/>
        </a:gradFill>
        <a:effectLst/>
      </p:bgPr>
    </p:bg>
    <p:spTree>
      <p:nvGrpSpPr>
        <p:cNvPr id="1" name=""/>
        <p:cNvGrpSpPr/>
        <p:nvPr/>
      </p:nvGrpSpPr>
      <p:grpSpPr>
        <a:xfrm>
          <a:off x="0" y="0"/>
          <a:ext cx="0" cy="0"/>
          <a:chOff x="0" y="0"/>
          <a:chExt cx="0" cy="0"/>
        </a:xfrm>
      </p:grpSpPr>
      <p:pic>
        <p:nvPicPr>
          <p:cNvPr id="93186" name="Picture 3" descr="Cropping_Period"/>
          <p:cNvPicPr>
            <a:picLocks noChangeAspect="1" noChangeArrowheads="1"/>
          </p:cNvPicPr>
          <p:nvPr/>
        </p:nvPicPr>
        <p:blipFill>
          <a:blip r:embed="rId2" cstate="print"/>
          <a:srcRect/>
          <a:stretch>
            <a:fillRect/>
          </a:stretch>
        </p:blipFill>
        <p:spPr bwMode="auto">
          <a:xfrm>
            <a:off x="225425" y="741363"/>
            <a:ext cx="8693150" cy="5373687"/>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tile tx="0" ty="0" sx="100000" sy="100000" flip="none" algn="tl"/>
        </a:blipFill>
        <a:effectLst/>
      </p:bgPr>
    </p:bg>
    <p:spTree>
      <p:nvGrpSpPr>
        <p:cNvPr id="1" name=""/>
        <p:cNvGrpSpPr/>
        <p:nvPr/>
      </p:nvGrpSpPr>
      <p:grpSpPr>
        <a:xfrm>
          <a:off x="0" y="0"/>
          <a:ext cx="0" cy="0"/>
          <a:chOff x="0" y="0"/>
          <a:chExt cx="0" cy="0"/>
        </a:xfrm>
      </p:grpSpPr>
      <p:graphicFrame>
        <p:nvGraphicFramePr>
          <p:cNvPr id="10242" name="Object 3"/>
          <p:cNvGraphicFramePr>
            <a:graphicFrameLocks noChangeAspect="1"/>
          </p:cNvGraphicFramePr>
          <p:nvPr/>
        </p:nvGraphicFramePr>
        <p:xfrm>
          <a:off x="1443038" y="152400"/>
          <a:ext cx="6186487" cy="6477000"/>
        </p:xfrm>
        <a:graphic>
          <a:graphicData uri="http://schemas.openxmlformats.org/presentationml/2006/ole">
            <p:oleObj spid="_x0000_s10242" name="Document" r:id="rId4" imgW="5875534" imgH="6296986" progId="Word.Document.8">
              <p:embed/>
            </p:oleObj>
          </a:graphicData>
        </a:graphic>
      </p:graphicFrame>
    </p:spTree>
  </p:cSld>
  <p:clrMapOvr>
    <a:masterClrMapping/>
  </p:clrMapOvr>
  <p:transition spd="med">
    <p:random/>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bg>
      <p:bgPr shadeToTitle="1">
        <a:gradFill rotWithShape="0">
          <a:gsLst>
            <a:gs pos="0">
              <a:srgbClr val="FFCCFF"/>
            </a:gs>
            <a:gs pos="100000">
              <a:srgbClr val="CCFFCC"/>
            </a:gs>
          </a:gsLst>
          <a:path path="shape">
            <a:fillToRect l="50000" t="50000" r="50000" b="50000"/>
          </a:path>
        </a:gradFill>
        <a:effectLst/>
      </p:bgPr>
    </p:bg>
    <p:spTree>
      <p:nvGrpSpPr>
        <p:cNvPr id="1" name=""/>
        <p:cNvGrpSpPr/>
        <p:nvPr/>
      </p:nvGrpSpPr>
      <p:grpSpPr>
        <a:xfrm>
          <a:off x="0" y="0"/>
          <a:ext cx="0" cy="0"/>
          <a:chOff x="0" y="0"/>
          <a:chExt cx="0" cy="0"/>
        </a:xfrm>
      </p:grpSpPr>
      <p:sp>
        <p:nvSpPr>
          <p:cNvPr id="94210" name="Text Box 3"/>
          <p:cNvSpPr txBox="1">
            <a:spLocks noChangeArrowheads="1"/>
          </p:cNvSpPr>
          <p:nvPr/>
        </p:nvSpPr>
        <p:spPr bwMode="auto">
          <a:xfrm>
            <a:off x="304800" y="838200"/>
            <a:ext cx="8458200" cy="4968875"/>
          </a:xfrm>
          <a:prstGeom prst="rect">
            <a:avLst/>
          </a:prstGeom>
          <a:noFill/>
          <a:ln w="9525">
            <a:noFill/>
            <a:miter lim="800000"/>
            <a:headEnd/>
            <a:tailEnd/>
          </a:ln>
        </p:spPr>
        <p:txBody>
          <a:bodyPr>
            <a:spAutoFit/>
          </a:bodyPr>
          <a:lstStyle/>
          <a:p>
            <a:pPr marL="457200" indent="-457200">
              <a:spcBef>
                <a:spcPct val="50000"/>
              </a:spcBef>
              <a:buFont typeface="Wingdings" pitchFamily="2" charset="2"/>
              <a:buChar char="Ø"/>
            </a:pPr>
            <a:r>
              <a:rPr lang="en-GB" sz="2000">
                <a:solidFill>
                  <a:srgbClr val="9933FF"/>
                </a:solidFill>
              </a:rPr>
              <a:t>For the computation of net irrigation requirement, the effective rainfall has to be evaluated. Effective rainfall is the portion of rainfall that builds up the soil moisture in the root zone after accounting for direct runoff and deep percolation. </a:t>
            </a:r>
          </a:p>
          <a:p>
            <a:pPr marL="457200" indent="-457200">
              <a:spcBef>
                <a:spcPct val="50000"/>
              </a:spcBef>
              <a:buFont typeface="Wingdings" pitchFamily="2" charset="2"/>
              <a:buChar char="Ø"/>
            </a:pPr>
            <a:endParaRPr lang="en-GB" sz="2000">
              <a:solidFill>
                <a:srgbClr val="9933FF"/>
              </a:solidFill>
            </a:endParaRPr>
          </a:p>
          <a:p>
            <a:pPr marL="457200" indent="-457200">
              <a:spcBef>
                <a:spcPct val="50000"/>
              </a:spcBef>
              <a:buFont typeface="Wingdings" pitchFamily="2" charset="2"/>
              <a:buChar char="Ø"/>
            </a:pPr>
            <a:r>
              <a:rPr lang="en-GB" sz="2000">
                <a:solidFill>
                  <a:srgbClr val="CC0066"/>
                </a:solidFill>
              </a:rPr>
              <a:t>The normal monthly effective rainfall is related to average monthly consumptive use.</a:t>
            </a:r>
            <a:r>
              <a:rPr lang="en-GB" sz="2000"/>
              <a:t> </a:t>
            </a:r>
          </a:p>
          <a:p>
            <a:pPr marL="457200" indent="-457200">
              <a:spcBef>
                <a:spcPct val="50000"/>
              </a:spcBef>
              <a:buFont typeface="Wingdings" pitchFamily="2" charset="2"/>
              <a:buChar char="Ø"/>
            </a:pPr>
            <a:endParaRPr lang="en-GB" sz="2000"/>
          </a:p>
          <a:p>
            <a:pPr marL="457200" indent="-457200">
              <a:spcBef>
                <a:spcPct val="50000"/>
              </a:spcBef>
              <a:buFont typeface="Wingdings" pitchFamily="2" charset="2"/>
              <a:buChar char="Ø"/>
            </a:pPr>
            <a:r>
              <a:rPr lang="en-GB" sz="2000">
                <a:solidFill>
                  <a:srgbClr val="009900"/>
                </a:solidFill>
              </a:rPr>
              <a:t>Net crop water requirement is obtained after subtracting effective rainfall from consumptive use requirement. </a:t>
            </a:r>
          </a:p>
          <a:p>
            <a:pPr marL="457200" indent="-457200">
              <a:spcBef>
                <a:spcPct val="50000"/>
              </a:spcBef>
              <a:buFont typeface="Wingdings" pitchFamily="2" charset="2"/>
              <a:buChar char="Ø"/>
            </a:pPr>
            <a:endParaRPr lang="en-GB" sz="2000">
              <a:solidFill>
                <a:srgbClr val="009900"/>
              </a:solidFill>
            </a:endParaRPr>
          </a:p>
          <a:p>
            <a:pPr marL="457200" indent="-457200">
              <a:spcBef>
                <a:spcPct val="50000"/>
              </a:spcBef>
              <a:buFont typeface="Wingdings" pitchFamily="2" charset="2"/>
              <a:buChar char="Ø"/>
            </a:pPr>
            <a:r>
              <a:rPr lang="en-GB" sz="2000">
                <a:solidFill>
                  <a:srgbClr val="0033CC"/>
                </a:solidFill>
              </a:rPr>
              <a:t>The groundwater draft can thus be estimated by subtracting canal water released for the crops from the net crop water requirement.</a:t>
            </a:r>
            <a:endParaRPr lang="en-US" sz="2000">
              <a:solidFill>
                <a:srgbClr val="0033CC"/>
              </a:solidFill>
            </a:endParaRPr>
          </a:p>
        </p:txBody>
      </p:sp>
    </p:spTree>
  </p:cSld>
  <p:clrMapOvr>
    <a:masterClrMapping/>
  </p:clrMapOvr>
  <p:transition spd="med">
    <p:random/>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tile tx="0" ty="0" sx="100000" sy="100000" flip="none" algn="tl"/>
        </a:blipFill>
        <a:effectLst/>
      </p:bgPr>
    </p:bg>
    <p:spTree>
      <p:nvGrpSpPr>
        <p:cNvPr id="1" name=""/>
        <p:cNvGrpSpPr/>
        <p:nvPr/>
      </p:nvGrpSpPr>
      <p:grpSpPr>
        <a:xfrm>
          <a:off x="0" y="0"/>
          <a:ext cx="0" cy="0"/>
          <a:chOff x="0" y="0"/>
          <a:chExt cx="0" cy="0"/>
        </a:xfrm>
      </p:grpSpPr>
      <p:graphicFrame>
        <p:nvGraphicFramePr>
          <p:cNvPr id="11266" name="Object 3"/>
          <p:cNvGraphicFramePr>
            <a:graphicFrameLocks noChangeAspect="1"/>
          </p:cNvGraphicFramePr>
          <p:nvPr/>
        </p:nvGraphicFramePr>
        <p:xfrm>
          <a:off x="1905000" y="152400"/>
          <a:ext cx="5105400" cy="6324600"/>
        </p:xfrm>
        <a:graphic>
          <a:graphicData uri="http://schemas.openxmlformats.org/presentationml/2006/ole">
            <p:oleObj spid="_x0000_s11266" name="Document" r:id="rId4" imgW="5871577" imgH="8280457" progId="Word.Document.8">
              <p:embed/>
            </p:oleObj>
          </a:graphicData>
        </a:graphic>
      </p:graphicFrame>
      <p:sp>
        <p:nvSpPr>
          <p:cNvPr id="11268" name="Rectangle 5"/>
          <p:cNvSpPr>
            <a:spLocks noChangeArrowheads="1"/>
          </p:cNvSpPr>
          <p:nvPr/>
        </p:nvSpPr>
        <p:spPr bwMode="auto">
          <a:xfrm>
            <a:off x="1905000" y="6491288"/>
            <a:ext cx="5111750" cy="366712"/>
          </a:xfrm>
          <a:prstGeom prst="rect">
            <a:avLst/>
          </a:prstGeom>
          <a:noFill/>
          <a:ln w="9525">
            <a:noFill/>
            <a:miter lim="800000"/>
            <a:headEnd/>
            <a:tailEnd/>
          </a:ln>
        </p:spPr>
        <p:txBody>
          <a:bodyPr wrap="none">
            <a:spAutoFit/>
          </a:bodyPr>
          <a:lstStyle/>
          <a:p>
            <a:r>
              <a:rPr lang="en-US">
                <a:solidFill>
                  <a:srgbClr val="99FFCC"/>
                </a:solidFill>
              </a:rPr>
              <a:t>http://www.fao.org/docrep/x5560e/x5560e03.htm</a:t>
            </a:r>
          </a:p>
        </p:txBody>
      </p:sp>
    </p:spTree>
  </p:cSld>
  <p:clrMapOvr>
    <a:masterClrMapping/>
  </p:clrMapOvr>
  <p:transition spd="med">
    <p:random/>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bg>
      <p:bgPr shadeToTitle="1">
        <a:gradFill rotWithShape="0">
          <a:gsLst>
            <a:gs pos="0">
              <a:srgbClr val="FFCCFF"/>
            </a:gs>
            <a:gs pos="100000">
              <a:srgbClr val="CCFFCC"/>
            </a:gs>
          </a:gsLst>
          <a:path path="shape">
            <a:fillToRect l="50000" t="50000" r="50000" b="50000"/>
          </a:path>
        </a:gradFill>
        <a:effectLst/>
      </p:bgPr>
    </p:bg>
    <p:spTree>
      <p:nvGrpSpPr>
        <p:cNvPr id="1" name=""/>
        <p:cNvGrpSpPr/>
        <p:nvPr/>
      </p:nvGrpSpPr>
      <p:grpSpPr>
        <a:xfrm>
          <a:off x="0" y="0"/>
          <a:ext cx="0" cy="0"/>
          <a:chOff x="0" y="0"/>
          <a:chExt cx="0" cy="0"/>
        </a:xfrm>
      </p:grpSpPr>
      <p:sp>
        <p:nvSpPr>
          <p:cNvPr id="95234" name="Text Box 3"/>
          <p:cNvSpPr txBox="1">
            <a:spLocks noChangeArrowheads="1"/>
          </p:cNvSpPr>
          <p:nvPr/>
        </p:nvSpPr>
        <p:spPr bwMode="auto">
          <a:xfrm>
            <a:off x="381000" y="381000"/>
            <a:ext cx="8382000" cy="5949950"/>
          </a:xfrm>
          <a:prstGeom prst="rect">
            <a:avLst/>
          </a:prstGeom>
          <a:noFill/>
          <a:ln w="9525">
            <a:noFill/>
            <a:miter lim="800000"/>
            <a:headEnd/>
            <a:tailEnd/>
          </a:ln>
        </p:spPr>
        <p:txBody>
          <a:bodyPr>
            <a:spAutoFit/>
          </a:bodyPr>
          <a:lstStyle/>
          <a:p>
            <a:r>
              <a:rPr lang="en-GB" sz="2400" b="1"/>
              <a:t>9. </a:t>
            </a:r>
            <a:r>
              <a:rPr lang="en-GB" sz="2400" b="1" u="sng"/>
              <a:t>Change in Groundwater Storage</a:t>
            </a:r>
            <a:r>
              <a:rPr lang="en-GB" sz="2400" b="1"/>
              <a:t> (</a:t>
            </a:r>
            <a:r>
              <a:rPr lang="en-GB" sz="2400" b="1">
                <a:sym typeface="Symbol" pitchFamily="18" charset="2"/>
              </a:rPr>
              <a:t></a:t>
            </a:r>
            <a:r>
              <a:rPr lang="en-GB" sz="2400" b="1"/>
              <a:t>S)</a:t>
            </a:r>
          </a:p>
          <a:p>
            <a:endParaRPr lang="en-GB"/>
          </a:p>
          <a:p>
            <a:endParaRPr lang="en-GB"/>
          </a:p>
          <a:p>
            <a:r>
              <a:rPr lang="en-GB">
                <a:solidFill>
                  <a:srgbClr val="009900"/>
                </a:solidFill>
              </a:rPr>
              <a:t>To estimate the change in groundwater storage, the water levels are observed through a network of observation wells spread over the area.</a:t>
            </a:r>
            <a:r>
              <a:rPr lang="en-GB"/>
              <a:t> </a:t>
            </a:r>
          </a:p>
          <a:p>
            <a:endParaRPr lang="en-GB"/>
          </a:p>
          <a:p>
            <a:r>
              <a:rPr lang="en-GB">
                <a:solidFill>
                  <a:srgbClr val="0033CC"/>
                </a:solidFill>
              </a:rPr>
              <a:t>During the monsoon season, the recharge is more than the extraction; therefore, the change in groundwater storage between the beginning and end of monsoon season indicates the total volume of water added to the groundwater reservoir.</a:t>
            </a:r>
            <a:r>
              <a:rPr lang="en-GB"/>
              <a:t> </a:t>
            </a:r>
          </a:p>
          <a:p>
            <a:endParaRPr lang="en-GB"/>
          </a:p>
          <a:p>
            <a:r>
              <a:rPr lang="en-GB">
                <a:solidFill>
                  <a:srgbClr val="CC0066"/>
                </a:solidFill>
              </a:rPr>
              <a:t>While the change in groundwater storage between the beginning and end of the non‑monsoon season indicates the total quantity of water withdrawn from groundwater storage. </a:t>
            </a:r>
          </a:p>
          <a:p>
            <a:endParaRPr lang="en-GB">
              <a:solidFill>
                <a:srgbClr val="CC0066"/>
              </a:solidFill>
            </a:endParaRPr>
          </a:p>
          <a:p>
            <a:r>
              <a:rPr lang="en-GB"/>
              <a:t>The change in storage (</a:t>
            </a:r>
            <a:r>
              <a:rPr lang="en-GB">
                <a:sym typeface="Symbol" pitchFamily="18" charset="2"/>
              </a:rPr>
              <a:t></a:t>
            </a:r>
            <a:r>
              <a:rPr lang="en-GB"/>
              <a:t>S) is computed as follows:</a:t>
            </a:r>
          </a:p>
          <a:p>
            <a:endParaRPr lang="en-GB"/>
          </a:p>
          <a:p>
            <a:r>
              <a:rPr lang="en-GB"/>
              <a:t> 	</a:t>
            </a:r>
            <a:r>
              <a:rPr lang="en-GB" b="1">
                <a:solidFill>
                  <a:srgbClr val="9933FF"/>
                </a:solidFill>
                <a:sym typeface="Symbol" pitchFamily="18" charset="2"/>
              </a:rPr>
              <a:t></a:t>
            </a:r>
            <a:r>
              <a:rPr lang="en-GB" b="1">
                <a:solidFill>
                  <a:srgbClr val="9933FF"/>
                </a:solidFill>
              </a:rPr>
              <a:t>S  =  </a:t>
            </a:r>
            <a:r>
              <a:rPr lang="en-GB" b="1">
                <a:solidFill>
                  <a:srgbClr val="9933FF"/>
                </a:solidFill>
                <a:sym typeface="Symbol" pitchFamily="18" charset="2"/>
              </a:rPr>
              <a:t></a:t>
            </a:r>
            <a:r>
              <a:rPr lang="en-GB" b="1">
                <a:solidFill>
                  <a:srgbClr val="9933FF"/>
                </a:solidFill>
              </a:rPr>
              <a:t> </a:t>
            </a:r>
            <a:r>
              <a:rPr lang="en-GB" b="1">
                <a:solidFill>
                  <a:srgbClr val="9933FF"/>
                </a:solidFill>
                <a:sym typeface="Symbol" pitchFamily="18" charset="2"/>
              </a:rPr>
              <a:t></a:t>
            </a:r>
            <a:r>
              <a:rPr lang="en-GB" b="1">
                <a:solidFill>
                  <a:srgbClr val="9933FF"/>
                </a:solidFill>
              </a:rPr>
              <a:t>h A S</a:t>
            </a:r>
            <a:r>
              <a:rPr lang="en-GB" b="1" baseline="-25000">
                <a:solidFill>
                  <a:srgbClr val="9933FF"/>
                </a:solidFill>
              </a:rPr>
              <a:t>y</a:t>
            </a:r>
            <a:r>
              <a:rPr lang="en-GB" b="1">
                <a:solidFill>
                  <a:srgbClr val="9933FF"/>
                </a:solidFill>
              </a:rPr>
              <a:t>	</a:t>
            </a:r>
            <a:r>
              <a:rPr lang="en-GB"/>
              <a:t>	</a:t>
            </a:r>
          </a:p>
          <a:p>
            <a:r>
              <a:rPr lang="en-GB"/>
              <a:t>				                                </a:t>
            </a:r>
          </a:p>
          <a:p>
            <a:r>
              <a:rPr lang="en-GB"/>
              <a:t>where,    </a:t>
            </a:r>
            <a:r>
              <a:rPr lang="en-GB">
                <a:sym typeface="Symbol" pitchFamily="18" charset="2"/>
              </a:rPr>
              <a:t></a:t>
            </a:r>
            <a:r>
              <a:rPr lang="en-GB"/>
              <a:t>h  =	 change in water table elevation during the given time period;</a:t>
            </a:r>
          </a:p>
          <a:p>
            <a:r>
              <a:rPr lang="en-GB"/>
              <a:t>               A   =	 area influenced by the well; and</a:t>
            </a:r>
          </a:p>
          <a:p>
            <a:r>
              <a:rPr lang="en-GB"/>
              <a:t>               S</a:t>
            </a:r>
            <a:r>
              <a:rPr lang="en-GB" baseline="-25000"/>
              <a:t>y</a:t>
            </a:r>
            <a:r>
              <a:rPr lang="en-GB"/>
              <a:t>  =	 specific yield.</a:t>
            </a:r>
            <a:endParaRPr lang="en-US"/>
          </a:p>
        </p:txBody>
      </p:sp>
    </p:spTree>
  </p:cSld>
  <p:clrMapOvr>
    <a:masterClrMapping/>
  </p:clrMapOvr>
  <p:transition spd="med">
    <p:random/>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bg>
      <p:bgPr shadeToTitle="1">
        <a:gradFill rotWithShape="0">
          <a:gsLst>
            <a:gs pos="0">
              <a:srgbClr val="FFCCFF"/>
            </a:gs>
            <a:gs pos="100000">
              <a:srgbClr val="CCFFCC"/>
            </a:gs>
          </a:gsLst>
          <a:path path="shape">
            <a:fillToRect l="50000" t="50000" r="50000" b="50000"/>
          </a:path>
        </a:gradFill>
        <a:effectLst/>
      </p:bgPr>
    </p:bg>
    <p:spTree>
      <p:nvGrpSpPr>
        <p:cNvPr id="1" name=""/>
        <p:cNvGrpSpPr/>
        <p:nvPr/>
      </p:nvGrpSpPr>
      <p:grpSpPr>
        <a:xfrm>
          <a:off x="0" y="0"/>
          <a:ext cx="0" cy="0"/>
          <a:chOff x="0" y="0"/>
          <a:chExt cx="0" cy="0"/>
        </a:xfrm>
      </p:grpSpPr>
      <p:sp>
        <p:nvSpPr>
          <p:cNvPr id="96258" name="Text Box 3"/>
          <p:cNvSpPr txBox="1">
            <a:spLocks noChangeArrowheads="1"/>
          </p:cNvSpPr>
          <p:nvPr/>
        </p:nvSpPr>
        <p:spPr bwMode="auto">
          <a:xfrm>
            <a:off x="304800" y="304800"/>
            <a:ext cx="8610600" cy="6370638"/>
          </a:xfrm>
          <a:prstGeom prst="rect">
            <a:avLst/>
          </a:prstGeom>
          <a:noFill/>
          <a:ln w="9525">
            <a:noFill/>
            <a:miter lim="800000"/>
            <a:headEnd/>
            <a:tailEnd/>
          </a:ln>
        </p:spPr>
        <p:txBody>
          <a:bodyPr>
            <a:spAutoFit/>
          </a:bodyPr>
          <a:lstStyle/>
          <a:p>
            <a:pPr>
              <a:buFont typeface="Wingdings" pitchFamily="2" charset="2"/>
              <a:buChar char="Ø"/>
            </a:pPr>
            <a:r>
              <a:rPr lang="en-GB" sz="1600">
                <a:solidFill>
                  <a:srgbClr val="9933FF"/>
                </a:solidFill>
              </a:rPr>
              <a:t> Groundwater Resource Estimation Committee (1997) recommended that the size of  the watershed as a hydrological unit could be of about 100 to 300 sq. km. area and there should be at least three spatially well-distributed observation wells in the unit, or one observation well per 100 sq. km., whichever is more. </a:t>
            </a:r>
          </a:p>
          <a:p>
            <a:pPr>
              <a:buFont typeface="Wingdings" pitchFamily="2" charset="2"/>
              <a:buChar char="Ø"/>
            </a:pPr>
            <a:endParaRPr lang="en-GB" sz="1600">
              <a:solidFill>
                <a:srgbClr val="9933FF"/>
              </a:solidFill>
            </a:endParaRPr>
          </a:p>
          <a:p>
            <a:pPr>
              <a:buFont typeface="Wingdings" pitchFamily="2" charset="2"/>
              <a:buChar char="Ø"/>
            </a:pPr>
            <a:r>
              <a:rPr lang="en-GB" sz="1600">
                <a:solidFill>
                  <a:srgbClr val="CC0066"/>
                </a:solidFill>
              </a:rPr>
              <a:t> As per IILRI (1974), the following specification may serve as a rough guide:</a:t>
            </a:r>
          </a:p>
          <a:p>
            <a:endParaRPr lang="en-GB" sz="1600" b="1">
              <a:solidFill>
                <a:srgbClr val="CC0066"/>
              </a:solidFill>
            </a:endParaRPr>
          </a:p>
          <a:p>
            <a:r>
              <a:rPr lang="en-GB" sz="1600"/>
              <a:t>Size of the 	Number of Observation	     Number of Observation</a:t>
            </a:r>
          </a:p>
          <a:p>
            <a:r>
              <a:rPr lang="en-GB" sz="1600"/>
              <a:t>Area (ha) 	Points			                     Points per 100 hectares</a:t>
            </a:r>
          </a:p>
          <a:p>
            <a:endParaRPr lang="en-GB" sz="1600"/>
          </a:p>
          <a:p>
            <a:r>
              <a:rPr lang="en-GB" sz="1600"/>
              <a:t>      </a:t>
            </a:r>
            <a:r>
              <a:rPr lang="en-GB" sz="1600">
                <a:solidFill>
                  <a:srgbClr val="0066CC"/>
                </a:solidFill>
              </a:rPr>
              <a:t>100               	        	20			20</a:t>
            </a:r>
          </a:p>
          <a:p>
            <a:r>
              <a:rPr lang="en-GB" sz="1600">
                <a:solidFill>
                  <a:srgbClr val="0066CC"/>
                </a:solidFill>
              </a:rPr>
              <a:t>      1,000                      	40			4</a:t>
            </a:r>
          </a:p>
          <a:p>
            <a:r>
              <a:rPr lang="en-GB" sz="1600">
                <a:solidFill>
                  <a:srgbClr val="0066CC"/>
                </a:solidFill>
              </a:rPr>
              <a:t>      10,000                   	100			1</a:t>
            </a:r>
          </a:p>
          <a:p>
            <a:r>
              <a:rPr lang="en-GB" sz="1600">
                <a:solidFill>
                  <a:srgbClr val="0066CC"/>
                </a:solidFill>
              </a:rPr>
              <a:t>      1,00,000                	300			0.3 </a:t>
            </a:r>
          </a:p>
          <a:p>
            <a:endParaRPr lang="en-GB">
              <a:solidFill>
                <a:srgbClr val="0066CC"/>
              </a:solidFill>
            </a:endParaRPr>
          </a:p>
          <a:p>
            <a:pPr>
              <a:buFont typeface="Wingdings" pitchFamily="2" charset="2"/>
              <a:buChar char="Ø"/>
            </a:pPr>
            <a:r>
              <a:rPr lang="en-GB">
                <a:solidFill>
                  <a:srgbClr val="008000"/>
                </a:solidFill>
              </a:rPr>
              <a:t> </a:t>
            </a:r>
            <a:r>
              <a:rPr lang="en-GB" sz="1600">
                <a:solidFill>
                  <a:srgbClr val="008000"/>
                </a:solidFill>
              </a:rPr>
              <a:t>The specific yield may be computed from pumping tests. </a:t>
            </a:r>
          </a:p>
          <a:p>
            <a:endParaRPr lang="en-GB" sz="1600">
              <a:solidFill>
                <a:srgbClr val="008000"/>
              </a:solidFill>
            </a:endParaRPr>
          </a:p>
          <a:p>
            <a:pPr>
              <a:buFont typeface="Wingdings" pitchFamily="2" charset="2"/>
              <a:buChar char="Ø"/>
            </a:pPr>
            <a:r>
              <a:rPr lang="en-US" sz="1600">
                <a:solidFill>
                  <a:srgbClr val="008000"/>
                </a:solidFill>
              </a:rPr>
              <a:t> </a:t>
            </a:r>
            <a:r>
              <a:rPr lang="en-US" sz="1600">
                <a:solidFill>
                  <a:srgbClr val="CC00CC"/>
                </a:solidFill>
              </a:rPr>
              <a:t>The values of specific yield in the zone of fluctuation of water table in different parts of the basin can also be approximately determined from the soil classification triangle showing relation between particle size and specific yield (Johnson, 1967). </a:t>
            </a:r>
          </a:p>
          <a:p>
            <a:endParaRPr lang="en-US" sz="1600">
              <a:solidFill>
                <a:srgbClr val="008000"/>
              </a:solidFill>
            </a:endParaRPr>
          </a:p>
          <a:p>
            <a:pPr>
              <a:buFont typeface="Wingdings" pitchFamily="2" charset="2"/>
              <a:buChar char="Ø"/>
            </a:pPr>
            <a:r>
              <a:rPr lang="en-GB" sz="1600">
                <a:solidFill>
                  <a:srgbClr val="008000"/>
                </a:solidFill>
              </a:rPr>
              <a:t> </a:t>
            </a:r>
            <a:r>
              <a:rPr lang="en-GB" sz="1600">
                <a:solidFill>
                  <a:srgbClr val="0000FF"/>
                </a:solidFill>
              </a:rPr>
              <a:t>Groundwater Resource Estimation Committee (2015) recommended the following values of specific yield for different aquifer units:</a:t>
            </a:r>
          </a:p>
          <a:p>
            <a:endParaRPr lang="en-GB">
              <a:solidFill>
                <a:srgbClr val="0066CC"/>
              </a:solidFill>
            </a:endParaRPr>
          </a:p>
          <a:p>
            <a:endParaRPr lang="en-US">
              <a:solidFill>
                <a:srgbClr val="0066CC"/>
              </a:solidFill>
            </a:endParaRPr>
          </a:p>
        </p:txBody>
      </p:sp>
    </p:spTree>
  </p:cSld>
  <p:clrMapOvr>
    <a:masterClrMapping/>
  </p:clrMapOvr>
  <p:transition spd="med">
    <p:random/>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bg>
      <p:bgPr shadeToTitle="1">
        <a:gradFill rotWithShape="0">
          <a:gsLst>
            <a:gs pos="0">
              <a:srgbClr val="FFCCFF"/>
            </a:gs>
            <a:gs pos="100000">
              <a:srgbClr val="CCFFCC"/>
            </a:gs>
          </a:gsLst>
          <a:path path="shape">
            <a:fillToRect l="50000" t="50000" r="50000" b="50000"/>
          </a:path>
        </a:gradFill>
        <a:effectLst/>
      </p:bgPr>
    </p:bg>
    <p:spTree>
      <p:nvGrpSpPr>
        <p:cNvPr id="1" name=""/>
        <p:cNvGrpSpPr/>
        <p:nvPr/>
      </p:nvGrpSpPr>
      <p:grpSpPr>
        <a:xfrm>
          <a:off x="0" y="0"/>
          <a:ext cx="0" cy="0"/>
          <a:chOff x="0" y="0"/>
          <a:chExt cx="0" cy="0"/>
        </a:xfrm>
      </p:grpSpPr>
      <p:sp>
        <p:nvSpPr>
          <p:cNvPr id="97282" name="Text Box 2"/>
          <p:cNvSpPr txBox="1">
            <a:spLocks noChangeArrowheads="1"/>
          </p:cNvSpPr>
          <p:nvPr/>
        </p:nvSpPr>
        <p:spPr bwMode="auto">
          <a:xfrm>
            <a:off x="533400" y="381000"/>
            <a:ext cx="8153400" cy="892175"/>
          </a:xfrm>
          <a:prstGeom prst="rect">
            <a:avLst/>
          </a:prstGeom>
          <a:noFill/>
          <a:ln w="9525">
            <a:noFill/>
            <a:miter lim="800000"/>
            <a:headEnd/>
            <a:tailEnd/>
          </a:ln>
        </p:spPr>
        <p:txBody>
          <a:bodyPr>
            <a:spAutoFit/>
          </a:bodyPr>
          <a:lstStyle/>
          <a:p>
            <a:pPr marL="342900" indent="-342900"/>
            <a:r>
              <a:rPr lang="en-GB" sz="1600"/>
              <a:t>      </a:t>
            </a:r>
            <a:endParaRPr lang="en-GB" sz="1400"/>
          </a:p>
          <a:p>
            <a:pPr marL="342900" indent="-342900"/>
            <a:r>
              <a:rPr lang="en-GB"/>
              <a:t>          </a:t>
            </a:r>
          </a:p>
          <a:p>
            <a:pPr marL="342900" indent="-342900"/>
            <a:r>
              <a:rPr lang="en-GB"/>
              <a:t>     </a:t>
            </a:r>
            <a:endParaRPr lang="en-US" sz="1600">
              <a:solidFill>
                <a:srgbClr val="CC0066"/>
              </a:solidFill>
            </a:endParaRPr>
          </a:p>
        </p:txBody>
      </p:sp>
      <p:pic>
        <p:nvPicPr>
          <p:cNvPr id="97283" name="Picture 2" descr="GEC-2015_SY1.jpg"/>
          <p:cNvPicPr>
            <a:picLocks noChangeAspect="1"/>
          </p:cNvPicPr>
          <p:nvPr/>
        </p:nvPicPr>
        <p:blipFill>
          <a:blip r:embed="rId2" cstate="print"/>
          <a:srcRect/>
          <a:stretch>
            <a:fillRect/>
          </a:stretch>
        </p:blipFill>
        <p:spPr bwMode="auto">
          <a:xfrm>
            <a:off x="1825625" y="0"/>
            <a:ext cx="5492750" cy="6858000"/>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bg>
      <p:bgPr shadeToTitle="1">
        <a:gradFill rotWithShape="0">
          <a:gsLst>
            <a:gs pos="0">
              <a:srgbClr val="FFCCFF"/>
            </a:gs>
            <a:gs pos="100000">
              <a:srgbClr val="CCFFCC"/>
            </a:gs>
          </a:gsLst>
          <a:path path="shape">
            <a:fillToRect l="50000" t="50000" r="50000" b="50000"/>
          </a:path>
        </a:gradFill>
        <a:effectLst/>
      </p:bgPr>
    </p:bg>
    <p:spTree>
      <p:nvGrpSpPr>
        <p:cNvPr id="1" name=""/>
        <p:cNvGrpSpPr/>
        <p:nvPr/>
      </p:nvGrpSpPr>
      <p:grpSpPr>
        <a:xfrm>
          <a:off x="0" y="0"/>
          <a:ext cx="0" cy="0"/>
          <a:chOff x="0" y="0"/>
          <a:chExt cx="0" cy="0"/>
        </a:xfrm>
      </p:grpSpPr>
      <p:sp>
        <p:nvSpPr>
          <p:cNvPr id="98306" name="Text Box 2"/>
          <p:cNvSpPr txBox="1">
            <a:spLocks noChangeArrowheads="1"/>
          </p:cNvSpPr>
          <p:nvPr/>
        </p:nvSpPr>
        <p:spPr bwMode="auto">
          <a:xfrm>
            <a:off x="533400" y="381000"/>
            <a:ext cx="8153400" cy="892175"/>
          </a:xfrm>
          <a:prstGeom prst="rect">
            <a:avLst/>
          </a:prstGeom>
          <a:noFill/>
          <a:ln w="9525">
            <a:noFill/>
            <a:miter lim="800000"/>
            <a:headEnd/>
            <a:tailEnd/>
          </a:ln>
        </p:spPr>
        <p:txBody>
          <a:bodyPr>
            <a:spAutoFit/>
          </a:bodyPr>
          <a:lstStyle/>
          <a:p>
            <a:pPr marL="342900" indent="-342900"/>
            <a:r>
              <a:rPr lang="en-GB" sz="1600"/>
              <a:t>      </a:t>
            </a:r>
            <a:endParaRPr lang="en-GB" sz="1400"/>
          </a:p>
          <a:p>
            <a:pPr marL="342900" indent="-342900"/>
            <a:r>
              <a:rPr lang="en-GB"/>
              <a:t>          </a:t>
            </a:r>
          </a:p>
          <a:p>
            <a:pPr marL="342900" indent="-342900"/>
            <a:r>
              <a:rPr lang="en-GB"/>
              <a:t>     </a:t>
            </a:r>
            <a:endParaRPr lang="en-US" sz="1600">
              <a:solidFill>
                <a:srgbClr val="CC0066"/>
              </a:solidFill>
            </a:endParaRPr>
          </a:p>
        </p:txBody>
      </p:sp>
      <p:pic>
        <p:nvPicPr>
          <p:cNvPr id="98307" name="Picture 2" descr="GEC-2015_SY2.jpg"/>
          <p:cNvPicPr>
            <a:picLocks noChangeAspect="1"/>
          </p:cNvPicPr>
          <p:nvPr/>
        </p:nvPicPr>
        <p:blipFill>
          <a:blip r:embed="rId2" cstate="print"/>
          <a:srcRect/>
          <a:stretch>
            <a:fillRect/>
          </a:stretch>
        </p:blipFill>
        <p:spPr bwMode="auto">
          <a:xfrm>
            <a:off x="2357438" y="0"/>
            <a:ext cx="4429125" cy="6858000"/>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bg>
      <p:bgPr shadeToTitle="1">
        <a:gradFill rotWithShape="0">
          <a:gsLst>
            <a:gs pos="0">
              <a:srgbClr val="FFCCFF"/>
            </a:gs>
            <a:gs pos="100000">
              <a:srgbClr val="CCFFCC"/>
            </a:gs>
          </a:gsLst>
          <a:path path="shape">
            <a:fillToRect l="50000" t="50000" r="50000" b="50000"/>
          </a:path>
        </a:gradFill>
        <a:effectLst/>
      </p:bgPr>
    </p:bg>
    <p:spTree>
      <p:nvGrpSpPr>
        <p:cNvPr id="1" name=""/>
        <p:cNvGrpSpPr/>
        <p:nvPr/>
      </p:nvGrpSpPr>
      <p:grpSpPr>
        <a:xfrm>
          <a:off x="0" y="0"/>
          <a:ext cx="0" cy="0"/>
          <a:chOff x="0" y="0"/>
          <a:chExt cx="0" cy="0"/>
        </a:xfrm>
      </p:grpSpPr>
      <p:sp>
        <p:nvSpPr>
          <p:cNvPr id="99330" name="Text Box 2"/>
          <p:cNvSpPr txBox="1">
            <a:spLocks noChangeArrowheads="1"/>
          </p:cNvSpPr>
          <p:nvPr/>
        </p:nvSpPr>
        <p:spPr bwMode="auto">
          <a:xfrm>
            <a:off x="533400" y="381000"/>
            <a:ext cx="8153400" cy="892175"/>
          </a:xfrm>
          <a:prstGeom prst="rect">
            <a:avLst/>
          </a:prstGeom>
          <a:noFill/>
          <a:ln w="9525">
            <a:noFill/>
            <a:miter lim="800000"/>
            <a:headEnd/>
            <a:tailEnd/>
          </a:ln>
        </p:spPr>
        <p:txBody>
          <a:bodyPr>
            <a:spAutoFit/>
          </a:bodyPr>
          <a:lstStyle/>
          <a:p>
            <a:pPr marL="342900" indent="-342900"/>
            <a:r>
              <a:rPr lang="en-GB" sz="1600"/>
              <a:t>      </a:t>
            </a:r>
            <a:endParaRPr lang="en-GB" sz="1400"/>
          </a:p>
          <a:p>
            <a:pPr marL="342900" indent="-342900"/>
            <a:r>
              <a:rPr lang="en-GB"/>
              <a:t>          </a:t>
            </a:r>
          </a:p>
          <a:p>
            <a:pPr marL="342900" indent="-342900"/>
            <a:r>
              <a:rPr lang="en-GB"/>
              <a:t>     </a:t>
            </a:r>
            <a:endParaRPr lang="en-US" sz="1600">
              <a:solidFill>
                <a:srgbClr val="CC0066"/>
              </a:solidFill>
            </a:endParaRPr>
          </a:p>
        </p:txBody>
      </p:sp>
      <p:pic>
        <p:nvPicPr>
          <p:cNvPr id="99331" name="Picture 2" descr="GEC-2015_SY3.jpg"/>
          <p:cNvPicPr>
            <a:picLocks noChangeAspect="1"/>
          </p:cNvPicPr>
          <p:nvPr/>
        </p:nvPicPr>
        <p:blipFill>
          <a:blip r:embed="rId2" cstate="print"/>
          <a:srcRect/>
          <a:stretch>
            <a:fillRect/>
          </a:stretch>
        </p:blipFill>
        <p:spPr bwMode="auto">
          <a:xfrm>
            <a:off x="887413" y="0"/>
            <a:ext cx="7369175" cy="6858000"/>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Text Box 2"/>
          <p:cNvSpPr txBox="1">
            <a:spLocks noChangeArrowheads="1"/>
          </p:cNvSpPr>
          <p:nvPr/>
        </p:nvSpPr>
        <p:spPr bwMode="auto">
          <a:xfrm>
            <a:off x="762000" y="2819400"/>
            <a:ext cx="7924800" cy="579438"/>
          </a:xfrm>
          <a:prstGeom prst="rect">
            <a:avLst/>
          </a:prstGeom>
          <a:noFill/>
          <a:ln w="12700">
            <a:noFill/>
            <a:miter lim="800000"/>
            <a:headEnd/>
            <a:tailEnd/>
          </a:ln>
        </p:spPr>
        <p:txBody>
          <a:bodyPr>
            <a:spAutoFit/>
          </a:bodyPr>
          <a:lstStyle/>
          <a:p>
            <a:pPr eaLnBrk="0" hangingPunct="0">
              <a:spcBef>
                <a:spcPct val="50000"/>
              </a:spcBef>
            </a:pPr>
            <a:r>
              <a:rPr lang="en-US" sz="3200" b="1">
                <a:solidFill>
                  <a:srgbClr val="CC00CC"/>
                </a:solidFill>
              </a:rPr>
              <a:t>Establishment of Recharge Coefficient</a:t>
            </a:r>
            <a:r>
              <a:rPr lang="en-US" sz="3200"/>
              <a:t> </a:t>
            </a:r>
            <a:endParaRPr lang="en-US" sz="3200" b="1">
              <a:solidFill>
                <a:srgbClr val="CC00CC"/>
              </a:solidFill>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37250">
                                            <p:txEl>
                                              <p:pRg st="0" end="0"/>
                                            </p:txEl>
                                          </p:spTgt>
                                        </p:tgtEl>
                                        <p:attrNameLst>
                                          <p:attrName>style.visibility</p:attrName>
                                        </p:attrNameLst>
                                      </p:cBhvr>
                                      <p:to>
                                        <p:strVal val="visible"/>
                                      </p:to>
                                    </p:set>
                                    <p:animEffect transition="in" filter="blinds(horizontal)">
                                      <p:cBhvr>
                                        <p:cTn id="7" dur="500"/>
                                        <p:tgtEl>
                                          <p:spTgt spid="4372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01378" name="Text Box 4"/>
          <p:cNvSpPr txBox="1">
            <a:spLocks noChangeArrowheads="1"/>
          </p:cNvSpPr>
          <p:nvPr/>
        </p:nvSpPr>
        <p:spPr bwMode="auto">
          <a:xfrm>
            <a:off x="304800" y="457200"/>
            <a:ext cx="8534400" cy="5895975"/>
          </a:xfrm>
          <a:prstGeom prst="rect">
            <a:avLst/>
          </a:prstGeom>
          <a:noFill/>
          <a:ln w="9525">
            <a:noFill/>
            <a:miter lim="800000"/>
            <a:headEnd/>
            <a:tailEnd/>
          </a:ln>
        </p:spPr>
        <p:txBody>
          <a:bodyPr>
            <a:spAutoFit/>
          </a:bodyPr>
          <a:lstStyle/>
          <a:p>
            <a:pPr marL="342900" indent="-342900"/>
            <a:endParaRPr lang="en-GB"/>
          </a:p>
          <a:p>
            <a:pPr marL="342900" indent="-342900"/>
            <a:r>
              <a:rPr lang="en-GB"/>
              <a:t>     </a:t>
            </a:r>
            <a:r>
              <a:rPr lang="en-GB">
                <a:solidFill>
                  <a:srgbClr val="CC0066"/>
                </a:solidFill>
              </a:rPr>
              <a:t>Groundwater balance study is a convenient way of establishing the rainfall recharge coefficient, as well as to cross check the accuracy of the various prevalent methods for the estimation of groundwater losses and recharge from other sources. The steps to be followed are:</a:t>
            </a:r>
          </a:p>
          <a:p>
            <a:pPr marL="342900" indent="-342900"/>
            <a:endParaRPr lang="en-GB">
              <a:solidFill>
                <a:srgbClr val="CC0066"/>
              </a:solidFill>
            </a:endParaRPr>
          </a:p>
          <a:p>
            <a:pPr marL="342900" indent="-342900">
              <a:buFontTx/>
              <a:buAutoNum type="arabicPeriod"/>
            </a:pPr>
            <a:r>
              <a:rPr lang="en-GB" sz="1600"/>
              <a:t>Divide the year into monsoon and non‑monsoon periods.</a:t>
            </a:r>
          </a:p>
          <a:p>
            <a:pPr marL="342900" indent="-342900"/>
            <a:endParaRPr lang="en-GB" sz="1600"/>
          </a:p>
          <a:p>
            <a:pPr marL="342900" indent="-342900">
              <a:buFontTx/>
              <a:buAutoNum type="arabicPeriod" startAt="2"/>
            </a:pPr>
            <a:r>
              <a:rPr lang="en-GB" sz="1600">
                <a:solidFill>
                  <a:srgbClr val="0033CC"/>
                </a:solidFill>
              </a:rPr>
              <a:t>Estimate all the components of the water balance equation other than rainfall recharge for monsoon period using the available hydrological and meteorological information and employing the prevalent methods for estimation.</a:t>
            </a:r>
          </a:p>
          <a:p>
            <a:pPr marL="342900" indent="-342900"/>
            <a:endParaRPr lang="en-GB" sz="1600">
              <a:solidFill>
                <a:srgbClr val="0033CC"/>
              </a:solidFill>
            </a:endParaRPr>
          </a:p>
          <a:p>
            <a:pPr marL="342900" indent="-342900">
              <a:buFontTx/>
              <a:buAutoNum type="arabicPeriod" startAt="3"/>
            </a:pPr>
            <a:r>
              <a:rPr lang="en-GB" sz="1600"/>
              <a:t>Substitute these estimates in the water balance equation and thus calculate the rainfall recharge and hence recharge coefficient (recharge/rainfall ratio). Compare this estimate with those given by various empirical relations valid for the area of study.</a:t>
            </a:r>
          </a:p>
          <a:p>
            <a:pPr marL="342900" indent="-342900"/>
            <a:endParaRPr lang="en-GB" sz="1600"/>
          </a:p>
          <a:p>
            <a:pPr marL="342900" indent="-342900"/>
            <a:r>
              <a:rPr lang="en-GB" sz="1600"/>
              <a:t>4. 	</a:t>
            </a:r>
            <a:r>
              <a:rPr lang="en-GB" sz="1600">
                <a:solidFill>
                  <a:srgbClr val="0033CC"/>
                </a:solidFill>
              </a:rPr>
              <a:t>For non‑monsoon season, estimate all the components of water balance equation including the rainfall recharge which is calculated using recharge coefficient value obtained through the water balance of monsoon period. The rainfall recharge (R</a:t>
            </a:r>
            <a:r>
              <a:rPr lang="en-GB" sz="1600" baseline="-25000">
                <a:solidFill>
                  <a:srgbClr val="0033CC"/>
                </a:solidFill>
              </a:rPr>
              <a:t>r</a:t>
            </a:r>
            <a:r>
              <a:rPr lang="en-GB" sz="1600">
                <a:solidFill>
                  <a:srgbClr val="0033CC"/>
                </a:solidFill>
              </a:rPr>
              <a:t>) will be of very small order in this case. A close balance between the left and right sides of the equation will indicate that the net recharge from all the sources of recharge and discharge has been quantified with a good degree of accuracy.</a:t>
            </a:r>
          </a:p>
          <a:p>
            <a:pPr marL="342900" indent="-342900"/>
            <a:endParaRPr lang="en-US" sz="1600">
              <a:solidFill>
                <a:srgbClr val="0033CC"/>
              </a:solidFill>
            </a:endParaRPr>
          </a:p>
        </p:txBody>
      </p:sp>
    </p:spTree>
  </p:cSld>
  <p:clrMapOvr>
    <a:masterClrMapping/>
  </p:clrMapOvr>
  <p:transition spd="med">
    <p:random/>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02402" name="Text Box 2"/>
          <p:cNvSpPr txBox="1">
            <a:spLocks noChangeArrowheads="1"/>
          </p:cNvSpPr>
          <p:nvPr/>
        </p:nvSpPr>
        <p:spPr bwMode="auto">
          <a:xfrm>
            <a:off x="228600" y="762000"/>
            <a:ext cx="8534400" cy="5918200"/>
          </a:xfrm>
          <a:prstGeom prst="rect">
            <a:avLst/>
          </a:prstGeom>
          <a:noFill/>
          <a:ln w="9525">
            <a:noFill/>
            <a:miter lim="800000"/>
            <a:headEnd/>
            <a:tailEnd/>
          </a:ln>
        </p:spPr>
        <p:txBody>
          <a:bodyPr>
            <a:spAutoFit/>
          </a:bodyPr>
          <a:lstStyle/>
          <a:p>
            <a:pPr marL="457200" indent="-457200"/>
            <a:endParaRPr lang="en-GB"/>
          </a:p>
          <a:p>
            <a:pPr marL="457200" indent="-457200">
              <a:buFont typeface="Wingdings" pitchFamily="2" charset="2"/>
              <a:buChar char="q"/>
            </a:pPr>
            <a:r>
              <a:rPr lang="en-GB" sz="2800">
                <a:solidFill>
                  <a:srgbClr val="9933FF"/>
                </a:solidFill>
              </a:rPr>
              <a:t>By quantifying all the inflow and outflow components of a groundwater system, one can determine which particular component has the most significant effect on the groundwater flow regime. </a:t>
            </a:r>
          </a:p>
          <a:p>
            <a:pPr marL="457200" indent="-457200">
              <a:buFont typeface="Wingdings" pitchFamily="2" charset="2"/>
              <a:buNone/>
            </a:pPr>
            <a:endParaRPr lang="en-GB" sz="2800">
              <a:solidFill>
                <a:srgbClr val="9933FF"/>
              </a:solidFill>
            </a:endParaRPr>
          </a:p>
          <a:p>
            <a:pPr marL="457200" indent="-457200">
              <a:buFont typeface="Wingdings" pitchFamily="2" charset="2"/>
              <a:buNone/>
            </a:pPr>
            <a:endParaRPr lang="en-GB" sz="2800">
              <a:solidFill>
                <a:srgbClr val="9933FF"/>
              </a:solidFill>
            </a:endParaRPr>
          </a:p>
          <a:p>
            <a:pPr marL="457200" indent="-457200">
              <a:buFont typeface="Wingdings" pitchFamily="2" charset="2"/>
              <a:buChar char="q"/>
            </a:pPr>
            <a:r>
              <a:rPr lang="en-GB" sz="2800">
                <a:solidFill>
                  <a:srgbClr val="CC3300"/>
                </a:solidFill>
              </a:rPr>
              <a:t>Alternatively, a groundwater balance study may be used to compute one unknown component (e.g. the rainfall recharge) of the groundwater balance equation, when all other components are known. </a:t>
            </a:r>
          </a:p>
          <a:p>
            <a:pPr marL="457200" indent="-457200"/>
            <a:endParaRPr lang="en-US" sz="2800">
              <a:solidFill>
                <a:srgbClr val="CC3300"/>
              </a:solidFill>
            </a:endParaRPr>
          </a:p>
        </p:txBody>
      </p:sp>
    </p:spTree>
  </p:cSld>
  <p:clrMapOvr>
    <a:masterClrMapping/>
  </p:clrMapOvr>
  <p:transition spd="med">
    <p:random/>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008000"/>
            </a:gs>
            <a:gs pos="100000">
              <a:srgbClr val="CC3300"/>
            </a:gs>
          </a:gsLst>
          <a:lin ang="0" scaled="1"/>
        </a:gradFill>
        <a:effectLst/>
      </p:bgPr>
    </p:bg>
    <p:spTree>
      <p:nvGrpSpPr>
        <p:cNvPr id="1" name=""/>
        <p:cNvGrpSpPr/>
        <p:nvPr/>
      </p:nvGrpSpPr>
      <p:grpSpPr>
        <a:xfrm>
          <a:off x="0" y="0"/>
          <a:ext cx="0" cy="0"/>
          <a:chOff x="0" y="0"/>
          <a:chExt cx="0" cy="0"/>
        </a:xfrm>
      </p:grpSpPr>
      <p:pic>
        <p:nvPicPr>
          <p:cNvPr id="103426" name="Picture 4" descr="UGC1"/>
          <p:cNvPicPr>
            <a:picLocks noChangeAspect="1" noChangeArrowheads="1"/>
          </p:cNvPicPr>
          <p:nvPr/>
        </p:nvPicPr>
        <p:blipFill>
          <a:blip r:embed="rId2" cstate="print"/>
          <a:srcRect/>
          <a:stretch>
            <a:fillRect/>
          </a:stretch>
        </p:blipFill>
        <p:spPr bwMode="auto">
          <a:xfrm>
            <a:off x="228600" y="762000"/>
            <a:ext cx="8677275" cy="5784850"/>
          </a:xfrm>
          <a:prstGeom prst="rect">
            <a:avLst/>
          </a:prstGeom>
          <a:noFill/>
          <a:ln w="9525">
            <a:noFill/>
            <a:miter lim="800000"/>
            <a:headEnd/>
            <a:tailEnd/>
          </a:ln>
        </p:spPr>
      </p:pic>
      <p:sp>
        <p:nvSpPr>
          <p:cNvPr id="103427" name="Text Box 5"/>
          <p:cNvSpPr txBox="1">
            <a:spLocks noChangeArrowheads="1"/>
          </p:cNvSpPr>
          <p:nvPr/>
        </p:nvSpPr>
        <p:spPr bwMode="auto">
          <a:xfrm>
            <a:off x="1981200" y="228600"/>
            <a:ext cx="5257800" cy="396875"/>
          </a:xfrm>
          <a:prstGeom prst="rect">
            <a:avLst/>
          </a:prstGeom>
          <a:noFill/>
          <a:ln w="9525">
            <a:noFill/>
            <a:miter lim="800000"/>
            <a:headEnd/>
            <a:tailEnd/>
          </a:ln>
        </p:spPr>
        <p:txBody>
          <a:bodyPr>
            <a:spAutoFit/>
          </a:bodyPr>
          <a:lstStyle/>
          <a:p>
            <a:pPr>
              <a:spcBef>
                <a:spcPct val="50000"/>
              </a:spcBef>
            </a:pPr>
            <a:r>
              <a:rPr lang="en-US" sz="2000">
                <a:solidFill>
                  <a:srgbClr val="FFFF00"/>
                </a:solidFill>
              </a:rPr>
              <a:t>Groundwater Balance Study  - An Example</a:t>
            </a:r>
          </a:p>
        </p:txBody>
      </p:sp>
    </p:spTree>
  </p:cSld>
  <p:clrMapOvr>
    <a:masterClrMapping/>
  </p:clrMapOvr>
  <p:transition spd="med">
    <p:random/>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000082"/>
            </a:gs>
            <a:gs pos="30000">
              <a:srgbClr val="66008F"/>
            </a:gs>
            <a:gs pos="64999">
              <a:srgbClr val="BA0066"/>
            </a:gs>
            <a:gs pos="89999">
              <a:srgbClr val="FF0000"/>
            </a:gs>
            <a:gs pos="100000">
              <a:srgbClr val="FF8200"/>
            </a:gs>
          </a:gsLst>
          <a:lin ang="5400000" scaled="1"/>
        </a:gradFill>
        <a:effectLst/>
      </p:bgPr>
    </p:bg>
    <p:spTree>
      <p:nvGrpSpPr>
        <p:cNvPr id="1" name=""/>
        <p:cNvGrpSpPr/>
        <p:nvPr/>
      </p:nvGrpSpPr>
      <p:grpSpPr>
        <a:xfrm>
          <a:off x="0" y="0"/>
          <a:ext cx="0" cy="0"/>
          <a:chOff x="0" y="0"/>
          <a:chExt cx="0" cy="0"/>
        </a:xfrm>
      </p:grpSpPr>
      <p:pic>
        <p:nvPicPr>
          <p:cNvPr id="104450" name="Picture 4" descr="UGC2"/>
          <p:cNvPicPr>
            <a:picLocks noChangeAspect="1" noChangeArrowheads="1"/>
          </p:cNvPicPr>
          <p:nvPr/>
        </p:nvPicPr>
        <p:blipFill>
          <a:blip r:embed="rId2" cstate="print"/>
          <a:srcRect/>
          <a:stretch>
            <a:fillRect/>
          </a:stretch>
        </p:blipFill>
        <p:spPr bwMode="auto">
          <a:xfrm>
            <a:off x="769938" y="379413"/>
            <a:ext cx="7604125" cy="6099175"/>
          </a:xfrm>
          <a:prstGeom prst="rect">
            <a:avLst/>
          </a:prstGeom>
          <a:noFill/>
          <a:ln w="9525">
            <a:noFill/>
            <a:miter lim="800000"/>
            <a:headEnd/>
            <a:tailEnd/>
          </a:ln>
        </p:spPr>
      </p:pic>
    </p:spTree>
  </p:cSld>
  <p:clrMapOvr>
    <a:masterClrMapping/>
  </p:clrMapOvr>
  <p:transition spd="med">
    <p:random/>
  </p:transition>
</p:sld>
</file>

<file path=ppt/slides/slide91.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000000"/>
            </a:gs>
            <a:gs pos="39999">
              <a:srgbClr val="0A128C"/>
            </a:gs>
            <a:gs pos="70000">
              <a:srgbClr val="181CC7"/>
            </a:gs>
            <a:gs pos="88000">
              <a:srgbClr val="7005D4"/>
            </a:gs>
            <a:gs pos="100000">
              <a:srgbClr val="8C3D91"/>
            </a:gs>
          </a:gsLst>
          <a:lin ang="5400000" scaled="1"/>
        </a:gradFill>
        <a:effectLst/>
      </p:bgPr>
    </p:bg>
    <p:spTree>
      <p:nvGrpSpPr>
        <p:cNvPr id="1" name=""/>
        <p:cNvGrpSpPr/>
        <p:nvPr/>
      </p:nvGrpSpPr>
      <p:grpSpPr>
        <a:xfrm>
          <a:off x="0" y="0"/>
          <a:ext cx="0" cy="0"/>
          <a:chOff x="0" y="0"/>
          <a:chExt cx="0" cy="0"/>
        </a:xfrm>
      </p:grpSpPr>
      <p:pic>
        <p:nvPicPr>
          <p:cNvPr id="105474" name="Picture 4" descr="UGC3"/>
          <p:cNvPicPr>
            <a:picLocks noChangeAspect="1" noChangeArrowheads="1"/>
          </p:cNvPicPr>
          <p:nvPr/>
        </p:nvPicPr>
        <p:blipFill>
          <a:blip r:embed="rId2" cstate="print"/>
          <a:srcRect/>
          <a:stretch>
            <a:fillRect/>
          </a:stretch>
        </p:blipFill>
        <p:spPr bwMode="auto">
          <a:xfrm>
            <a:off x="468313" y="473075"/>
            <a:ext cx="8205787" cy="5910263"/>
          </a:xfrm>
          <a:prstGeom prst="rect">
            <a:avLst/>
          </a:prstGeom>
          <a:noFill/>
          <a:ln w="9525">
            <a:noFill/>
            <a:miter lim="800000"/>
            <a:headEnd/>
            <a:tailEnd/>
          </a:ln>
        </p:spPr>
      </p:pic>
    </p:spTree>
  </p:cSld>
  <p:clrMapOvr>
    <a:masterClrMapping/>
  </p:clrMapOvr>
  <p:transition spd="med">
    <p:random/>
  </p:transition>
</p:sld>
</file>

<file path=ppt/slides/slide92.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009900"/>
            </a:gs>
            <a:gs pos="50000">
              <a:srgbClr val="0033CC"/>
            </a:gs>
            <a:gs pos="100000">
              <a:srgbClr val="009900"/>
            </a:gs>
          </a:gsLst>
          <a:lin ang="5400000" scaled="1"/>
        </a:gradFill>
        <a:effectLst/>
      </p:bgPr>
    </p:bg>
    <p:spTree>
      <p:nvGrpSpPr>
        <p:cNvPr id="1" name=""/>
        <p:cNvGrpSpPr/>
        <p:nvPr/>
      </p:nvGrpSpPr>
      <p:grpSpPr>
        <a:xfrm>
          <a:off x="0" y="0"/>
          <a:ext cx="0" cy="0"/>
          <a:chOff x="0" y="0"/>
          <a:chExt cx="0" cy="0"/>
        </a:xfrm>
      </p:grpSpPr>
      <p:sp>
        <p:nvSpPr>
          <p:cNvPr id="12292" name="Text Box 4"/>
          <p:cNvSpPr txBox="1">
            <a:spLocks noChangeArrowheads="1"/>
          </p:cNvSpPr>
          <p:nvPr/>
        </p:nvSpPr>
        <p:spPr bwMode="auto">
          <a:xfrm>
            <a:off x="457200" y="381000"/>
            <a:ext cx="8458200" cy="366713"/>
          </a:xfrm>
          <a:prstGeom prst="rect">
            <a:avLst/>
          </a:prstGeom>
          <a:noFill/>
          <a:ln w="9525">
            <a:noFill/>
            <a:miter lim="800000"/>
            <a:headEnd/>
            <a:tailEnd/>
          </a:ln>
        </p:spPr>
        <p:txBody>
          <a:bodyPr>
            <a:spAutoFit/>
          </a:bodyPr>
          <a:lstStyle/>
          <a:p>
            <a:pPr>
              <a:spcBef>
                <a:spcPct val="50000"/>
              </a:spcBef>
            </a:pPr>
            <a:endParaRPr lang="en-US"/>
          </a:p>
        </p:txBody>
      </p:sp>
      <p:graphicFrame>
        <p:nvGraphicFramePr>
          <p:cNvPr id="12290" name="Object 5"/>
          <p:cNvGraphicFramePr>
            <a:graphicFrameLocks noChangeAspect="1"/>
          </p:cNvGraphicFramePr>
          <p:nvPr/>
        </p:nvGraphicFramePr>
        <p:xfrm>
          <a:off x="1387475" y="152400"/>
          <a:ext cx="6294438" cy="6477000"/>
        </p:xfrm>
        <a:graphic>
          <a:graphicData uri="http://schemas.openxmlformats.org/presentationml/2006/ole">
            <p:oleObj spid="_x0000_s12290" name="Document" r:id="rId3" imgW="5483500" imgH="5644601" progId="Word.Document.8">
              <p:embed/>
            </p:oleObj>
          </a:graphicData>
        </a:graphic>
      </p:graphicFrame>
    </p:spTree>
  </p:cSld>
  <p:clrMapOvr>
    <a:masterClrMapping/>
  </p:clrMapOvr>
  <p:transition spd="med">
    <p:random/>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2"/>
          <p:cNvSpPr txBox="1">
            <a:spLocks noChangeArrowheads="1"/>
          </p:cNvSpPr>
          <p:nvPr/>
        </p:nvSpPr>
        <p:spPr bwMode="auto">
          <a:xfrm>
            <a:off x="838200" y="609600"/>
            <a:ext cx="8001000" cy="5730875"/>
          </a:xfrm>
          <a:prstGeom prst="rect">
            <a:avLst/>
          </a:prstGeom>
          <a:noFill/>
          <a:ln w="9525">
            <a:noFill/>
            <a:miter lim="800000"/>
            <a:headEnd/>
            <a:tailEnd/>
          </a:ln>
        </p:spPr>
        <p:txBody>
          <a:bodyPr>
            <a:spAutoFit/>
          </a:bodyPr>
          <a:lstStyle/>
          <a:p>
            <a:r>
              <a:rPr lang="en-US" sz="3200">
                <a:solidFill>
                  <a:srgbClr val="00FFFF"/>
                </a:solidFill>
              </a:rPr>
              <a:t>Hydrology Forum</a:t>
            </a:r>
            <a:r>
              <a:rPr lang="en-US"/>
              <a:t> </a:t>
            </a:r>
            <a:endParaRPr lang="en-US" sz="3200">
              <a:solidFill>
                <a:srgbClr val="00FFFF"/>
              </a:solidFill>
            </a:endParaRPr>
          </a:p>
          <a:p>
            <a:endParaRPr lang="en-US"/>
          </a:p>
          <a:p>
            <a:endParaRPr lang="en-US" sz="2000">
              <a:solidFill>
                <a:srgbClr val="FFFF00"/>
              </a:solidFill>
            </a:endParaRPr>
          </a:p>
          <a:p>
            <a:r>
              <a:rPr lang="en-US" sz="2000">
                <a:solidFill>
                  <a:srgbClr val="FFFF00"/>
                </a:solidFill>
              </a:rPr>
              <a:t>A forum for discussion of scientific research in all aspects of Hydrology including hydrologic design, surface water analysis and modelling, flood studies, drought studies, watershed development, groundwater assessment and modelling, conjunctive use, drainage, mountain hydrology, environmental hydrology, lake hydrology, nuclear hydrology, urban hydrology, forest hydrology, hydrological investigations, remote sensing and GIS applications etc. Exchange of ideas and experiences regarding use and application of hydrological softwares are also included.</a:t>
            </a:r>
            <a:br>
              <a:rPr lang="en-US" sz="2000">
                <a:solidFill>
                  <a:srgbClr val="FFFF00"/>
                </a:solidFill>
              </a:rPr>
            </a:br>
            <a:endParaRPr lang="en-US" sz="2000">
              <a:solidFill>
                <a:srgbClr val="FFFF00"/>
              </a:solidFill>
            </a:endParaRPr>
          </a:p>
          <a:p>
            <a:endParaRPr lang="en-US" sz="2000">
              <a:solidFill>
                <a:srgbClr val="FFFF00"/>
              </a:solidFill>
            </a:endParaRPr>
          </a:p>
          <a:p>
            <a:r>
              <a:rPr lang="en-US" sz="2000">
                <a:solidFill>
                  <a:srgbClr val="FFCCFF"/>
                </a:solidFill>
              </a:rPr>
              <a:t>Post message</a:t>
            </a:r>
            <a:r>
              <a:rPr lang="en-US" sz="2000"/>
              <a:t>:	hydforum@yahoogroups.com</a:t>
            </a:r>
          </a:p>
          <a:p>
            <a:r>
              <a:rPr lang="en-US" sz="2000">
                <a:solidFill>
                  <a:srgbClr val="FFCCFF"/>
                </a:solidFill>
              </a:rPr>
              <a:t>Subscribe</a:t>
            </a:r>
            <a:r>
              <a:rPr lang="en-US" sz="2000"/>
              <a:t>:	hydforum-subscribe@yahoogroups.com</a:t>
            </a:r>
          </a:p>
          <a:p>
            <a:r>
              <a:rPr lang="en-US" sz="2000">
                <a:solidFill>
                  <a:srgbClr val="FFCCFF"/>
                </a:solidFill>
              </a:rPr>
              <a:t>Unsubscribe</a:t>
            </a:r>
            <a:r>
              <a:rPr lang="en-US" sz="2000"/>
              <a:t>:	hydforum-unsubscribe@yahoogroups.com</a:t>
            </a:r>
          </a:p>
          <a:p>
            <a:r>
              <a:rPr lang="en-US" sz="2000">
                <a:solidFill>
                  <a:srgbClr val="FFCCFF"/>
                </a:solidFill>
              </a:rPr>
              <a:t>List owner</a:t>
            </a:r>
            <a:r>
              <a:rPr lang="en-US" sz="2000"/>
              <a:t>:	hydforum-owner@yahoogroups.com</a:t>
            </a:r>
          </a:p>
        </p:txBody>
      </p:sp>
    </p:spTree>
  </p:cSld>
  <p:clrMapOvr>
    <a:masterClrMapping/>
  </p:clrMapOvr>
  <p:transition spd="med">
    <p:random/>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Box 2"/>
          <p:cNvSpPr txBox="1">
            <a:spLocks noChangeArrowheads="1"/>
          </p:cNvSpPr>
          <p:nvPr/>
        </p:nvSpPr>
        <p:spPr bwMode="auto">
          <a:xfrm>
            <a:off x="838200" y="609600"/>
            <a:ext cx="8001000" cy="5091113"/>
          </a:xfrm>
          <a:prstGeom prst="rect">
            <a:avLst/>
          </a:prstGeom>
          <a:noFill/>
          <a:ln w="9525">
            <a:noFill/>
            <a:miter lim="800000"/>
            <a:headEnd/>
            <a:tailEnd/>
          </a:ln>
        </p:spPr>
        <p:txBody>
          <a:bodyPr>
            <a:spAutoFit/>
          </a:bodyPr>
          <a:lstStyle/>
          <a:p>
            <a:r>
              <a:rPr lang="en-US" sz="3200">
                <a:solidFill>
                  <a:srgbClr val="00FFFF"/>
                </a:solidFill>
              </a:rPr>
              <a:t>Ground Water Modelling Discussion Group</a:t>
            </a:r>
          </a:p>
          <a:p>
            <a:endParaRPr lang="en-US"/>
          </a:p>
          <a:p>
            <a:endParaRPr lang="en-US"/>
          </a:p>
          <a:p>
            <a:r>
              <a:rPr lang="en-US" sz="2000">
                <a:solidFill>
                  <a:srgbClr val="FFFFCC"/>
                </a:solidFill>
              </a:rPr>
              <a:t>An email discussion group related to ground water modelling and analysis. This group is a forum for the communication of all aspects of ground water modelling including technical discussions; announcement of new public domain and commercial softwares; calls for abstracts and papers; conference and workshop announcements; and summaries of research results, recent publications, and case studies.</a:t>
            </a:r>
          </a:p>
          <a:p>
            <a:endParaRPr lang="en-US" sz="2000">
              <a:solidFill>
                <a:srgbClr val="FFFFCC"/>
              </a:solidFill>
            </a:endParaRPr>
          </a:p>
          <a:p>
            <a:r>
              <a:rPr lang="en-US" sz="2000">
                <a:solidFill>
                  <a:schemeClr val="hlink"/>
                </a:solidFill>
              </a:rPr>
              <a:t>Group home page</a:t>
            </a:r>
            <a:r>
              <a:rPr lang="en-US" sz="2000"/>
              <a:t>  : http://groups.yahoo.com/group/gwmodel/</a:t>
            </a:r>
          </a:p>
          <a:p>
            <a:r>
              <a:rPr lang="en-US" sz="2000">
                <a:solidFill>
                  <a:schemeClr val="hlink"/>
                </a:solidFill>
              </a:rPr>
              <a:t>Post message</a:t>
            </a:r>
            <a:r>
              <a:rPr lang="en-US" sz="2000"/>
              <a:t>        : gwmodel@yahoogroups.com </a:t>
            </a:r>
          </a:p>
          <a:p>
            <a:r>
              <a:rPr lang="en-US" sz="2000">
                <a:solidFill>
                  <a:schemeClr val="hlink"/>
                </a:solidFill>
              </a:rPr>
              <a:t>Subscribe </a:t>
            </a:r>
            <a:r>
              <a:rPr lang="en-US" sz="2000"/>
              <a:t>              : gwmodel-subscribe@yahoogroups.com </a:t>
            </a:r>
          </a:p>
          <a:p>
            <a:r>
              <a:rPr lang="en-US" sz="2000">
                <a:solidFill>
                  <a:schemeClr val="hlink"/>
                </a:solidFill>
              </a:rPr>
              <a:t>Unsubscribe</a:t>
            </a:r>
            <a:r>
              <a:rPr lang="en-US" sz="2000"/>
              <a:t>           : gwmodel-unsubscribe@yahoogroups.com</a:t>
            </a:r>
          </a:p>
          <a:p>
            <a:r>
              <a:rPr lang="en-US" sz="2000">
                <a:solidFill>
                  <a:schemeClr val="hlink"/>
                </a:solidFill>
              </a:rPr>
              <a:t>List owner</a:t>
            </a:r>
            <a:r>
              <a:rPr lang="en-US" sz="2000"/>
              <a:t>               : gwmodel-owner@yahoogroups.com</a:t>
            </a:r>
          </a:p>
        </p:txBody>
      </p:sp>
    </p:spTree>
  </p:cSld>
  <p:clrMapOvr>
    <a:masterClrMapping/>
  </p:clrMapOvr>
  <p:transition spd="med">
    <p:random/>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9" name="AutoShape 3"/>
          <p:cNvSpPr>
            <a:spLocks noChangeArrowheads="1"/>
          </p:cNvSpPr>
          <p:nvPr/>
        </p:nvSpPr>
        <p:spPr bwMode="auto">
          <a:xfrm>
            <a:off x="533400" y="2895600"/>
            <a:ext cx="962025" cy="914400"/>
          </a:xfrm>
          <a:prstGeom prst="star5">
            <a:avLst/>
          </a:prstGeom>
          <a:solidFill>
            <a:srgbClr val="FFFF00"/>
          </a:solidFill>
          <a:ln w="9525">
            <a:solidFill>
              <a:schemeClr val="tx1"/>
            </a:solidFill>
            <a:miter lim="800000"/>
            <a:headEnd/>
            <a:tailEnd/>
          </a:ln>
          <a:effectLst/>
        </p:spPr>
        <p:txBody>
          <a:bodyPr wrap="none" anchor="ctr"/>
          <a:lstStyle/>
          <a:p>
            <a:pPr>
              <a:defRPr/>
            </a:pPr>
            <a:endParaRPr lang="en-IN"/>
          </a:p>
        </p:txBody>
      </p:sp>
      <p:sp>
        <p:nvSpPr>
          <p:cNvPr id="408580" name="AutoShape 4"/>
          <p:cNvSpPr>
            <a:spLocks noChangeArrowheads="1"/>
          </p:cNvSpPr>
          <p:nvPr/>
        </p:nvSpPr>
        <p:spPr bwMode="auto">
          <a:xfrm>
            <a:off x="6781800" y="4953000"/>
            <a:ext cx="962025" cy="914400"/>
          </a:xfrm>
          <a:prstGeom prst="star5">
            <a:avLst/>
          </a:prstGeom>
          <a:solidFill>
            <a:srgbClr val="FFFF00"/>
          </a:solidFill>
          <a:ln w="9525">
            <a:solidFill>
              <a:schemeClr val="tx1"/>
            </a:solidFill>
            <a:miter lim="800000"/>
            <a:headEnd/>
            <a:tailEnd/>
          </a:ln>
          <a:effectLst/>
        </p:spPr>
        <p:txBody>
          <a:bodyPr wrap="none" anchor="ctr"/>
          <a:lstStyle/>
          <a:p>
            <a:pPr>
              <a:defRPr/>
            </a:pPr>
            <a:endParaRPr lang="en-IN"/>
          </a:p>
        </p:txBody>
      </p:sp>
      <p:sp>
        <p:nvSpPr>
          <p:cNvPr id="408581" name="AutoShape 5"/>
          <p:cNvSpPr>
            <a:spLocks noChangeArrowheads="1"/>
          </p:cNvSpPr>
          <p:nvPr/>
        </p:nvSpPr>
        <p:spPr bwMode="auto">
          <a:xfrm>
            <a:off x="4038600" y="304800"/>
            <a:ext cx="962025" cy="914400"/>
          </a:xfrm>
          <a:prstGeom prst="star5">
            <a:avLst/>
          </a:prstGeom>
          <a:solidFill>
            <a:srgbClr val="3366FF"/>
          </a:solidFill>
          <a:ln w="9525">
            <a:solidFill>
              <a:schemeClr val="tx1"/>
            </a:solidFill>
            <a:miter lim="800000"/>
            <a:headEnd/>
            <a:tailEnd/>
          </a:ln>
          <a:effectLst/>
        </p:spPr>
        <p:txBody>
          <a:bodyPr wrap="none" anchor="ctr"/>
          <a:lstStyle/>
          <a:p>
            <a:pPr>
              <a:defRPr/>
            </a:pPr>
            <a:endParaRPr lang="en-IN"/>
          </a:p>
        </p:txBody>
      </p:sp>
      <p:sp>
        <p:nvSpPr>
          <p:cNvPr id="408582" name="AutoShape 6"/>
          <p:cNvSpPr>
            <a:spLocks noChangeArrowheads="1"/>
          </p:cNvSpPr>
          <p:nvPr/>
        </p:nvSpPr>
        <p:spPr bwMode="auto">
          <a:xfrm>
            <a:off x="7696200" y="2819400"/>
            <a:ext cx="962025" cy="914400"/>
          </a:xfrm>
          <a:prstGeom prst="star5">
            <a:avLst/>
          </a:prstGeom>
          <a:solidFill>
            <a:srgbClr val="0000FF"/>
          </a:solidFill>
          <a:ln w="9525">
            <a:solidFill>
              <a:schemeClr val="tx1"/>
            </a:solidFill>
            <a:miter lim="800000"/>
            <a:headEnd/>
            <a:tailEnd/>
          </a:ln>
          <a:effectLst/>
        </p:spPr>
        <p:txBody>
          <a:bodyPr wrap="none" anchor="ctr"/>
          <a:lstStyle/>
          <a:p>
            <a:pPr>
              <a:defRPr/>
            </a:pPr>
            <a:endParaRPr lang="en-IN"/>
          </a:p>
        </p:txBody>
      </p:sp>
      <p:sp>
        <p:nvSpPr>
          <p:cNvPr id="408583" name="AutoShape 7"/>
          <p:cNvSpPr>
            <a:spLocks noChangeArrowheads="1"/>
          </p:cNvSpPr>
          <p:nvPr/>
        </p:nvSpPr>
        <p:spPr bwMode="auto">
          <a:xfrm>
            <a:off x="1447800" y="4953000"/>
            <a:ext cx="962025" cy="914400"/>
          </a:xfrm>
          <a:prstGeom prst="star5">
            <a:avLst/>
          </a:prstGeom>
          <a:solidFill>
            <a:srgbClr val="FF0000"/>
          </a:solidFill>
          <a:ln w="9525">
            <a:solidFill>
              <a:schemeClr val="tx1"/>
            </a:solidFill>
            <a:miter lim="800000"/>
            <a:headEnd/>
            <a:tailEnd/>
          </a:ln>
          <a:effectLst/>
        </p:spPr>
        <p:txBody>
          <a:bodyPr wrap="none" anchor="ctr"/>
          <a:lstStyle/>
          <a:p>
            <a:pPr>
              <a:defRPr/>
            </a:pPr>
            <a:endParaRPr lang="en-IN"/>
          </a:p>
        </p:txBody>
      </p:sp>
      <p:sp>
        <p:nvSpPr>
          <p:cNvPr id="408584" name="AutoShape 8"/>
          <p:cNvSpPr>
            <a:spLocks noChangeArrowheads="1"/>
          </p:cNvSpPr>
          <p:nvPr/>
        </p:nvSpPr>
        <p:spPr bwMode="auto">
          <a:xfrm>
            <a:off x="1447800" y="990600"/>
            <a:ext cx="962025" cy="914400"/>
          </a:xfrm>
          <a:prstGeom prst="star5">
            <a:avLst/>
          </a:prstGeom>
          <a:solidFill>
            <a:srgbClr val="FF0000"/>
          </a:solidFill>
          <a:ln w="9525">
            <a:solidFill>
              <a:schemeClr val="tx1"/>
            </a:solidFill>
            <a:miter lim="800000"/>
            <a:headEnd/>
            <a:tailEnd/>
          </a:ln>
          <a:effectLst/>
        </p:spPr>
        <p:txBody>
          <a:bodyPr wrap="none" anchor="ctr"/>
          <a:lstStyle/>
          <a:p>
            <a:pPr>
              <a:defRPr/>
            </a:pPr>
            <a:endParaRPr lang="en-IN"/>
          </a:p>
        </p:txBody>
      </p:sp>
      <p:sp>
        <p:nvSpPr>
          <p:cNvPr id="408585" name="AutoShape 9"/>
          <p:cNvSpPr>
            <a:spLocks noChangeArrowheads="1"/>
          </p:cNvSpPr>
          <p:nvPr/>
        </p:nvSpPr>
        <p:spPr bwMode="auto">
          <a:xfrm>
            <a:off x="6705600" y="990600"/>
            <a:ext cx="962025" cy="914400"/>
          </a:xfrm>
          <a:prstGeom prst="star5">
            <a:avLst/>
          </a:prstGeom>
          <a:solidFill>
            <a:srgbClr val="339966"/>
          </a:solidFill>
          <a:ln w="9525">
            <a:solidFill>
              <a:schemeClr val="tx1"/>
            </a:solidFill>
            <a:miter lim="800000"/>
            <a:headEnd/>
            <a:tailEnd/>
          </a:ln>
          <a:effectLst/>
        </p:spPr>
        <p:txBody>
          <a:bodyPr wrap="none" anchor="ctr"/>
          <a:lstStyle/>
          <a:p>
            <a:pPr>
              <a:defRPr/>
            </a:pPr>
            <a:endParaRPr lang="en-IN"/>
          </a:p>
        </p:txBody>
      </p:sp>
      <p:sp>
        <p:nvSpPr>
          <p:cNvPr id="408586" name="AutoShape 10"/>
          <p:cNvSpPr>
            <a:spLocks noChangeArrowheads="1"/>
          </p:cNvSpPr>
          <p:nvPr/>
        </p:nvSpPr>
        <p:spPr bwMode="auto">
          <a:xfrm>
            <a:off x="4114800" y="5486400"/>
            <a:ext cx="962025" cy="914400"/>
          </a:xfrm>
          <a:prstGeom prst="star5">
            <a:avLst/>
          </a:prstGeom>
          <a:solidFill>
            <a:srgbClr val="008000"/>
          </a:solidFill>
          <a:ln w="9525">
            <a:solidFill>
              <a:schemeClr val="tx1"/>
            </a:solidFill>
            <a:miter lim="800000"/>
            <a:headEnd/>
            <a:tailEnd/>
          </a:ln>
          <a:effectLst/>
        </p:spPr>
        <p:txBody>
          <a:bodyPr wrap="none" anchor="ctr"/>
          <a:lstStyle/>
          <a:p>
            <a:pPr>
              <a:defRPr/>
            </a:pPr>
            <a:endParaRPr lang="en-IN"/>
          </a:p>
        </p:txBody>
      </p:sp>
      <p:sp>
        <p:nvSpPr>
          <p:cNvPr id="108554" name="Text Box 12"/>
          <p:cNvSpPr txBox="1">
            <a:spLocks noChangeArrowheads="1"/>
          </p:cNvSpPr>
          <p:nvPr/>
        </p:nvSpPr>
        <p:spPr bwMode="auto">
          <a:xfrm>
            <a:off x="2362200" y="2971800"/>
            <a:ext cx="4419600" cy="914400"/>
          </a:xfrm>
          <a:prstGeom prst="rect">
            <a:avLst/>
          </a:prstGeom>
          <a:noFill/>
          <a:ln w="9525">
            <a:noFill/>
            <a:miter lim="800000"/>
            <a:headEnd/>
            <a:tailEnd/>
          </a:ln>
        </p:spPr>
        <p:txBody>
          <a:bodyPr>
            <a:spAutoFit/>
          </a:bodyPr>
          <a:lstStyle/>
          <a:p>
            <a:pPr>
              <a:spcBef>
                <a:spcPct val="50000"/>
              </a:spcBef>
            </a:pPr>
            <a:r>
              <a:rPr lang="en-US" sz="5400">
                <a:solidFill>
                  <a:srgbClr val="CC00CC"/>
                </a:solidFill>
              </a:rPr>
              <a:t>Thank You !!!</a:t>
            </a:r>
          </a:p>
        </p:txBody>
      </p:sp>
    </p:spTree>
  </p:cSld>
  <p:clrMapOvr>
    <a:masterClrMapping/>
  </p:clrMapOvr>
  <p:transition spd="med">
    <p:random/>
  </p:transition>
  <p:timing>
    <p:tnLst>
      <p:par>
        <p:cTn id="1" dur="indefinite" restart="never" nodeType="tmRoot"/>
      </p:par>
    </p:tnLst>
  </p:timing>
</p:sld>
</file>

<file path=ppt/theme/theme1.xml><?xml version="1.0" encoding="utf-8"?>
<a:theme xmlns:a="http://schemas.openxmlformats.org/drawingml/2006/main" name="Topo">
  <a:themeElements>
    <a:clrScheme name="Topo 1">
      <a:dk1>
        <a:srgbClr val="000000"/>
      </a:dk1>
      <a:lt1>
        <a:srgbClr val="EAEAEA"/>
      </a:lt1>
      <a:dk2>
        <a:srgbClr val="3A585A"/>
      </a:dk2>
      <a:lt2>
        <a:srgbClr val="FFFFCC"/>
      </a:lt2>
      <a:accent1>
        <a:srgbClr val="499EAF"/>
      </a:accent1>
      <a:accent2>
        <a:srgbClr val="376D6C"/>
      </a:accent2>
      <a:accent3>
        <a:srgbClr val="AEB4B5"/>
      </a:accent3>
      <a:accent4>
        <a:srgbClr val="C8C8C8"/>
      </a:accent4>
      <a:accent5>
        <a:srgbClr val="B1CCD4"/>
      </a:accent5>
      <a:accent6>
        <a:srgbClr val="316261"/>
      </a:accent6>
      <a:hlink>
        <a:srgbClr val="CCFFCC"/>
      </a:hlink>
      <a:folHlink>
        <a:srgbClr val="CC9900"/>
      </a:folHlink>
    </a:clrScheme>
    <a:fontScheme name="Top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opo 1">
        <a:dk1>
          <a:srgbClr val="000000"/>
        </a:dk1>
        <a:lt1>
          <a:srgbClr val="EAEAEA"/>
        </a:lt1>
        <a:dk2>
          <a:srgbClr val="3A585A"/>
        </a:dk2>
        <a:lt2>
          <a:srgbClr val="FFFFCC"/>
        </a:lt2>
        <a:accent1>
          <a:srgbClr val="499EAF"/>
        </a:accent1>
        <a:accent2>
          <a:srgbClr val="376D6C"/>
        </a:accent2>
        <a:accent3>
          <a:srgbClr val="AEB4B5"/>
        </a:accent3>
        <a:accent4>
          <a:srgbClr val="C8C8C8"/>
        </a:accent4>
        <a:accent5>
          <a:srgbClr val="B1CCD4"/>
        </a:accent5>
        <a:accent6>
          <a:srgbClr val="316261"/>
        </a:accent6>
        <a:hlink>
          <a:srgbClr val="CCFFCC"/>
        </a:hlink>
        <a:folHlink>
          <a:srgbClr val="CC9900"/>
        </a:folHlink>
      </a:clrScheme>
      <a:clrMap bg1="dk2" tx1="lt1" bg2="dk1" tx2="lt2" accent1="accent1" accent2="accent2" accent3="accent3" accent4="accent4" accent5="accent5" accent6="accent6" hlink="hlink" folHlink="folHlink"/>
    </a:extraClrScheme>
    <a:extraClrScheme>
      <a:clrScheme name="Topo 2">
        <a:dk1>
          <a:srgbClr val="00172E"/>
        </a:dk1>
        <a:lt1>
          <a:srgbClr val="FFFFFF"/>
        </a:lt1>
        <a:dk2>
          <a:srgbClr val="003366"/>
        </a:dk2>
        <a:lt2>
          <a:srgbClr val="B2B2B2"/>
        </a:lt2>
        <a:accent1>
          <a:srgbClr val="91C6D1"/>
        </a:accent1>
        <a:accent2>
          <a:srgbClr val="D6E9EE"/>
        </a:accent2>
        <a:accent3>
          <a:srgbClr val="FFFFFF"/>
        </a:accent3>
        <a:accent4>
          <a:srgbClr val="001226"/>
        </a:accent4>
        <a:accent5>
          <a:srgbClr val="C7DFE5"/>
        </a:accent5>
        <a:accent6>
          <a:srgbClr val="C2D3D8"/>
        </a:accent6>
        <a:hlink>
          <a:srgbClr val="666699"/>
        </a:hlink>
        <a:folHlink>
          <a:srgbClr val="6699FF"/>
        </a:folHlink>
      </a:clrScheme>
      <a:clrMap bg1="lt1" tx1="dk1" bg2="lt2" tx2="dk2" accent1="accent1" accent2="accent2" accent3="accent3" accent4="accent4" accent5="accent5" accent6="accent6" hlink="hlink" folHlink="folHlink"/>
    </a:extraClrScheme>
    <a:extraClrScheme>
      <a:clrScheme name="Topo 3">
        <a:dk1>
          <a:srgbClr val="000000"/>
        </a:dk1>
        <a:lt1>
          <a:srgbClr val="FFFFFF"/>
        </a:lt1>
        <a:dk2>
          <a:srgbClr val="333333"/>
        </a:dk2>
        <a:lt2>
          <a:srgbClr val="FFFFFF"/>
        </a:lt2>
        <a:accent1>
          <a:srgbClr val="B2B2B2"/>
        </a:accent1>
        <a:accent2>
          <a:srgbClr val="DDDDDD"/>
        </a:accent2>
        <a:accent3>
          <a:srgbClr val="FFFFFF"/>
        </a:accent3>
        <a:accent4>
          <a:srgbClr val="000000"/>
        </a:accent4>
        <a:accent5>
          <a:srgbClr val="D5D5D5"/>
        </a:accent5>
        <a:accent6>
          <a:srgbClr val="C8C8C8"/>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Topo 4">
        <a:dk1>
          <a:srgbClr val="333333"/>
        </a:dk1>
        <a:lt1>
          <a:srgbClr val="C0D7D8"/>
        </a:lt1>
        <a:dk2>
          <a:srgbClr val="223C3E"/>
        </a:dk2>
        <a:lt2>
          <a:srgbClr val="809EA2"/>
        </a:lt2>
        <a:accent1>
          <a:srgbClr val="FFFFCC"/>
        </a:accent1>
        <a:accent2>
          <a:srgbClr val="E3ECED"/>
        </a:accent2>
        <a:accent3>
          <a:srgbClr val="DCE8E9"/>
        </a:accent3>
        <a:accent4>
          <a:srgbClr val="2A2A2A"/>
        </a:accent4>
        <a:accent5>
          <a:srgbClr val="FFFFE2"/>
        </a:accent5>
        <a:accent6>
          <a:srgbClr val="CED6D7"/>
        </a:accent6>
        <a:hlink>
          <a:srgbClr val="660066"/>
        </a:hlink>
        <a:folHlink>
          <a:srgbClr val="A98FA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rtsy">
  <a:themeElements>
    <a:clrScheme name="">
      <a:dk1>
        <a:srgbClr val="000000"/>
      </a:dk1>
      <a:lt1>
        <a:srgbClr val="FFFF99"/>
      </a:lt1>
      <a:dk2>
        <a:srgbClr val="000066"/>
      </a:dk2>
      <a:lt2>
        <a:srgbClr val="FFED07"/>
      </a:lt2>
      <a:accent1>
        <a:srgbClr val="8D8DB3"/>
      </a:accent1>
      <a:accent2>
        <a:srgbClr val="B2B2B2"/>
      </a:accent2>
      <a:accent3>
        <a:srgbClr val="AAAAB8"/>
      </a:accent3>
      <a:accent4>
        <a:srgbClr val="DADA82"/>
      </a:accent4>
      <a:accent5>
        <a:srgbClr val="C5C5D6"/>
      </a:accent5>
      <a:accent6>
        <a:srgbClr val="A1A1A1"/>
      </a:accent6>
      <a:hlink>
        <a:srgbClr val="6F89F7"/>
      </a:hlink>
      <a:folHlink>
        <a:srgbClr val="CC00FF"/>
      </a:folHlink>
    </a:clrScheme>
    <a:fontScheme name="Arts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rtsy 1">
        <a:dk1>
          <a:srgbClr val="000000"/>
        </a:dk1>
        <a:lt1>
          <a:srgbClr val="FFFFCC"/>
        </a:lt1>
        <a:dk2>
          <a:srgbClr val="4D4D4D"/>
        </a:dk2>
        <a:lt2>
          <a:srgbClr val="FFCC00"/>
        </a:lt2>
        <a:accent1>
          <a:srgbClr val="808000"/>
        </a:accent1>
        <a:accent2>
          <a:srgbClr val="CC9900"/>
        </a:accent2>
        <a:accent3>
          <a:srgbClr val="B2B2B2"/>
        </a:accent3>
        <a:accent4>
          <a:srgbClr val="DADAAE"/>
        </a:accent4>
        <a:accent5>
          <a:srgbClr val="C0C0AA"/>
        </a:accent5>
        <a:accent6>
          <a:srgbClr val="B98A00"/>
        </a:accent6>
        <a:hlink>
          <a:srgbClr val="CC6600"/>
        </a:hlink>
        <a:folHlink>
          <a:srgbClr val="969696"/>
        </a:folHlink>
      </a:clrScheme>
      <a:clrMap bg1="dk2" tx1="lt1" bg2="dk1" tx2="lt2" accent1="accent1" accent2="accent2" accent3="accent3" accent4="accent4" accent5="accent5" accent6="accent6" hlink="hlink" folHlink="folHlink"/>
    </a:extraClrScheme>
    <a:extraClrScheme>
      <a:clrScheme name="Artsy 2">
        <a:dk1>
          <a:srgbClr val="660033"/>
        </a:dk1>
        <a:lt1>
          <a:srgbClr val="FFFFFF"/>
        </a:lt1>
        <a:dk2>
          <a:srgbClr val="B60009"/>
        </a:dk2>
        <a:lt2>
          <a:srgbClr val="B2B2B2"/>
        </a:lt2>
        <a:accent1>
          <a:srgbClr val="CCCC00"/>
        </a:accent1>
        <a:accent2>
          <a:srgbClr val="DE9ABC"/>
        </a:accent2>
        <a:accent3>
          <a:srgbClr val="FFFFFF"/>
        </a:accent3>
        <a:accent4>
          <a:srgbClr val="56002A"/>
        </a:accent4>
        <a:accent5>
          <a:srgbClr val="E2E2AA"/>
        </a:accent5>
        <a:accent6>
          <a:srgbClr val="C98BAA"/>
        </a:accent6>
        <a:hlink>
          <a:srgbClr val="FFAFAF"/>
        </a:hlink>
        <a:folHlink>
          <a:srgbClr val="969696"/>
        </a:folHlink>
      </a:clrScheme>
      <a:clrMap bg1="lt1" tx1="dk1" bg2="lt2" tx2="dk2" accent1="accent1" accent2="accent2" accent3="accent3" accent4="accent4" accent5="accent5" accent6="accent6" hlink="hlink" folHlink="folHlink"/>
    </a:extraClrScheme>
    <a:extraClrScheme>
      <a:clrScheme name="Artsy 3">
        <a:dk1>
          <a:srgbClr val="000000"/>
        </a:dk1>
        <a:lt1>
          <a:srgbClr val="FFFFFF"/>
        </a:lt1>
        <a:dk2>
          <a:srgbClr val="000000"/>
        </a:dk2>
        <a:lt2>
          <a:srgbClr val="B2B2B2"/>
        </a:lt2>
        <a:accent1>
          <a:srgbClr val="C0C0C0"/>
        </a:accent1>
        <a:accent2>
          <a:srgbClr val="DDDDDD"/>
        </a:accent2>
        <a:accent3>
          <a:srgbClr val="FFFFFF"/>
        </a:accent3>
        <a:accent4>
          <a:srgbClr val="000000"/>
        </a:accent4>
        <a:accent5>
          <a:srgbClr val="DCDCDC"/>
        </a:accent5>
        <a:accent6>
          <a:srgbClr val="C8C8C8"/>
        </a:accent6>
        <a:hlink>
          <a:srgbClr val="808080"/>
        </a:hlink>
        <a:folHlink>
          <a:srgbClr val="969696"/>
        </a:folHlink>
      </a:clrScheme>
      <a:clrMap bg1="lt1" tx1="dk1" bg2="lt2" tx2="dk2" accent1="accent1" accent2="accent2" accent3="accent3" accent4="accent4" accent5="accent5" accent6="accent6" hlink="hlink" folHlink="folHlink"/>
    </a:extraClrScheme>
    <a:extraClrScheme>
      <a:clrScheme name="Artsy 4">
        <a:dk1>
          <a:srgbClr val="2C2C42"/>
        </a:dk1>
        <a:lt1>
          <a:srgbClr val="FFFFCC"/>
        </a:lt1>
        <a:dk2>
          <a:srgbClr val="666699"/>
        </a:dk2>
        <a:lt2>
          <a:srgbClr val="FFCC00"/>
        </a:lt2>
        <a:accent1>
          <a:srgbClr val="FF9933"/>
        </a:accent1>
        <a:accent2>
          <a:srgbClr val="808000"/>
        </a:accent2>
        <a:accent3>
          <a:srgbClr val="B8B8CA"/>
        </a:accent3>
        <a:accent4>
          <a:srgbClr val="DADAAE"/>
        </a:accent4>
        <a:accent5>
          <a:srgbClr val="FFCAAD"/>
        </a:accent5>
        <a:accent6>
          <a:srgbClr val="737300"/>
        </a:accent6>
        <a:hlink>
          <a:srgbClr val="CC6600"/>
        </a:hlink>
        <a:folHlink>
          <a:srgbClr val="333399"/>
        </a:folHlink>
      </a:clrScheme>
      <a:clrMap bg1="dk2" tx1="lt1" bg2="dk1" tx2="lt2" accent1="accent1" accent2="accent2" accent3="accent3" accent4="accent4" accent5="accent5" accent6="accent6" hlink="hlink" folHlink="folHlink"/>
    </a:extraClrScheme>
    <a:extraClrScheme>
      <a:clrScheme name="Artsy 5">
        <a:dk1>
          <a:srgbClr val="50000F"/>
        </a:dk1>
        <a:lt1>
          <a:srgbClr val="FFCC00"/>
        </a:lt1>
        <a:dk2>
          <a:srgbClr val="800000"/>
        </a:dk2>
        <a:lt2>
          <a:srgbClr val="FFFFCC"/>
        </a:lt2>
        <a:accent1>
          <a:srgbClr val="808000"/>
        </a:accent1>
        <a:accent2>
          <a:srgbClr val="993366"/>
        </a:accent2>
        <a:accent3>
          <a:srgbClr val="C0AAAA"/>
        </a:accent3>
        <a:accent4>
          <a:srgbClr val="DAAE00"/>
        </a:accent4>
        <a:accent5>
          <a:srgbClr val="C0C0AA"/>
        </a:accent5>
        <a:accent6>
          <a:srgbClr val="8A2D5C"/>
        </a:accent6>
        <a:hlink>
          <a:srgbClr val="FF5050"/>
        </a:hlink>
        <a:folHlink>
          <a:srgbClr val="993300"/>
        </a:folHlink>
      </a:clrScheme>
      <a:clrMap bg1="dk2" tx1="lt1" bg2="dk1" tx2="lt2" accent1="accent1" accent2="accent2" accent3="accent3" accent4="accent4" accent5="accent5" accent6="accent6" hlink="hlink" folHlink="folHlink"/>
    </a:extraClrScheme>
    <a:extraClrScheme>
      <a:clrScheme name="Artsy 6">
        <a:dk1>
          <a:srgbClr val="333300"/>
        </a:dk1>
        <a:lt1>
          <a:srgbClr val="FFCC00"/>
        </a:lt1>
        <a:dk2>
          <a:srgbClr val="666633"/>
        </a:dk2>
        <a:lt2>
          <a:srgbClr val="FFFFCC"/>
        </a:lt2>
        <a:accent1>
          <a:srgbClr val="8F7401"/>
        </a:accent1>
        <a:accent2>
          <a:srgbClr val="CC6600"/>
        </a:accent2>
        <a:accent3>
          <a:srgbClr val="B8B8AD"/>
        </a:accent3>
        <a:accent4>
          <a:srgbClr val="DAAE00"/>
        </a:accent4>
        <a:accent5>
          <a:srgbClr val="C6BCAA"/>
        </a:accent5>
        <a:accent6>
          <a:srgbClr val="B95C00"/>
        </a:accent6>
        <a:hlink>
          <a:srgbClr val="666699"/>
        </a:hlink>
        <a:folHlink>
          <a:srgbClr val="808000"/>
        </a:folHlink>
      </a:clrScheme>
      <a:clrMap bg1="dk2" tx1="lt1" bg2="dk1" tx2="lt2" accent1="accent1" accent2="accent2" accent3="accent3" accent4="accent4" accent5="accent5" accent6="accent6" hlink="hlink" folHlink="folHlink"/>
    </a:extraClrScheme>
    <a:extraClrScheme>
      <a:clrScheme name="Artsy 7">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Futura Md BT"/>
        <a:ea typeface=""/>
        <a:cs typeface=""/>
      </a:majorFont>
      <a:minorFont>
        <a:latin typeface="Futura Bk B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emplate01">
  <a:themeElements>
    <a:clrScheme name="Template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late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mplate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5_Default Design">
  <a:themeElements>
    <a:clrScheme name="5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3161</TotalTime>
  <Words>5919</Words>
  <Application>Microsoft Office PowerPoint</Application>
  <PresentationFormat>On-screen Show (4:3)</PresentationFormat>
  <Paragraphs>669</Paragraphs>
  <Slides>95</Slides>
  <Notes>2</Notes>
  <HiddenSlides>0</HiddenSlides>
  <MMClips>0</MMClips>
  <ScaleCrop>false</ScaleCrop>
  <HeadingPairs>
    <vt:vector size="8" baseType="variant">
      <vt:variant>
        <vt:lpstr>Fonts Used</vt:lpstr>
      </vt:variant>
      <vt:variant>
        <vt:i4>9</vt:i4>
      </vt:variant>
      <vt:variant>
        <vt:lpstr>Theme</vt:lpstr>
      </vt:variant>
      <vt:variant>
        <vt:i4>8</vt:i4>
      </vt:variant>
      <vt:variant>
        <vt:lpstr>Embedded OLE Servers</vt:lpstr>
      </vt:variant>
      <vt:variant>
        <vt:i4>3</vt:i4>
      </vt:variant>
      <vt:variant>
        <vt:lpstr>Slide Titles</vt:lpstr>
      </vt:variant>
      <vt:variant>
        <vt:i4>95</vt:i4>
      </vt:variant>
    </vt:vector>
  </HeadingPairs>
  <TitlesOfParts>
    <vt:vector size="115" baseType="lpstr">
      <vt:lpstr>Arial</vt:lpstr>
      <vt:lpstr>Wingdings</vt:lpstr>
      <vt:lpstr>Futura Md BT</vt:lpstr>
      <vt:lpstr>Futura Bk BT</vt:lpstr>
      <vt:lpstr>Calibri</vt:lpstr>
      <vt:lpstr>Times New Roman</vt:lpstr>
      <vt:lpstr>Times</vt:lpstr>
      <vt:lpstr>Arial Unicode MS</vt:lpstr>
      <vt:lpstr>Symbol</vt:lpstr>
      <vt:lpstr>Topo</vt:lpstr>
      <vt:lpstr>Artsy</vt:lpstr>
      <vt:lpstr>Blank</vt:lpstr>
      <vt:lpstr>Template01</vt:lpstr>
      <vt:lpstr>Office Theme</vt:lpstr>
      <vt:lpstr>1_Office Theme</vt:lpstr>
      <vt:lpstr>2_Office Theme</vt:lpstr>
      <vt:lpstr>5_Default Design</vt:lpstr>
      <vt:lpstr>Microsoft Word Document</vt:lpstr>
      <vt:lpstr>Microsoft Equation 3.0</vt:lpstr>
      <vt:lpstr>Microsoft Office Word Document</vt:lpstr>
      <vt:lpstr>Slide 1</vt:lpstr>
      <vt:lpstr>Presentation Outline</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Water Balance Concept</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Distributed Model – Richards Equation</vt:lpstr>
      <vt:lpstr>Numerical Solutions of Richards Equation </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River Bank Storage</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vector>
  </TitlesOfParts>
  <Company>NIH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Groundwater Resources Estimation</dc:title>
  <dc:creator>C. P. Kumar</dc:creator>
  <cp:lastModifiedBy>C P Kumar</cp:lastModifiedBy>
  <cp:revision>550</cp:revision>
  <dcterms:created xsi:type="dcterms:W3CDTF">2005-07-08T04:41:32Z</dcterms:created>
  <dcterms:modified xsi:type="dcterms:W3CDTF">2019-02-11T11:39:33Z</dcterms:modified>
</cp:coreProperties>
</file>